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4.xml" ContentType="application/inkml+xml"/>
  <Override PartName="/ppt/ink/ink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5" r:id="rId2"/>
    <p:sldMasterId id="2147483687" r:id="rId3"/>
  </p:sldMasterIdLst>
  <p:notesMasterIdLst>
    <p:notesMasterId r:id="rId216"/>
  </p:notesMasterIdLst>
  <p:sldIdLst>
    <p:sldId id="497" r:id="rId4"/>
    <p:sldId id="498" r:id="rId5"/>
    <p:sldId id="499" r:id="rId6"/>
    <p:sldId id="500" r:id="rId7"/>
    <p:sldId id="502" r:id="rId8"/>
    <p:sldId id="503" r:id="rId9"/>
    <p:sldId id="751" r:id="rId10"/>
    <p:sldId id="752" r:id="rId11"/>
    <p:sldId id="753" r:id="rId12"/>
    <p:sldId id="754" r:id="rId13"/>
    <p:sldId id="755" r:id="rId14"/>
    <p:sldId id="756" r:id="rId15"/>
    <p:sldId id="757" r:id="rId16"/>
    <p:sldId id="758" r:id="rId17"/>
    <p:sldId id="504" r:id="rId18"/>
    <p:sldId id="691" r:id="rId19"/>
    <p:sldId id="505" r:id="rId20"/>
    <p:sldId id="506" r:id="rId21"/>
    <p:sldId id="507" r:id="rId22"/>
    <p:sldId id="509" r:id="rId23"/>
    <p:sldId id="511" r:id="rId24"/>
    <p:sldId id="513" r:id="rId25"/>
    <p:sldId id="515" r:id="rId26"/>
    <p:sldId id="518" r:id="rId27"/>
    <p:sldId id="519" r:id="rId28"/>
    <p:sldId id="520" r:id="rId29"/>
    <p:sldId id="522" r:id="rId30"/>
    <p:sldId id="661" r:id="rId31"/>
    <p:sldId id="690" r:id="rId32"/>
    <p:sldId id="759" r:id="rId33"/>
    <p:sldId id="873" r:id="rId34"/>
    <p:sldId id="874" r:id="rId35"/>
    <p:sldId id="876" r:id="rId36"/>
    <p:sldId id="878" r:id="rId37"/>
    <p:sldId id="879" r:id="rId38"/>
    <p:sldId id="881" r:id="rId39"/>
    <p:sldId id="882" r:id="rId40"/>
    <p:sldId id="884" r:id="rId41"/>
    <p:sldId id="885" r:id="rId42"/>
    <p:sldId id="886" r:id="rId43"/>
    <p:sldId id="689" r:id="rId44"/>
    <p:sldId id="534" r:id="rId45"/>
    <p:sldId id="535" r:id="rId46"/>
    <p:sldId id="536" r:id="rId47"/>
    <p:sldId id="537" r:id="rId48"/>
    <p:sldId id="538" r:id="rId49"/>
    <p:sldId id="539" r:id="rId50"/>
    <p:sldId id="662" r:id="rId51"/>
    <p:sldId id="663" r:id="rId52"/>
    <p:sldId id="664" r:id="rId53"/>
    <p:sldId id="665" r:id="rId54"/>
    <p:sldId id="666" r:id="rId55"/>
    <p:sldId id="667" r:id="rId56"/>
    <p:sldId id="668" r:id="rId57"/>
    <p:sldId id="669" r:id="rId58"/>
    <p:sldId id="670" r:id="rId59"/>
    <p:sldId id="671" r:id="rId60"/>
    <p:sldId id="672" r:id="rId61"/>
    <p:sldId id="673" r:id="rId62"/>
    <p:sldId id="674" r:id="rId63"/>
    <p:sldId id="675" r:id="rId64"/>
    <p:sldId id="676" r:id="rId65"/>
    <p:sldId id="677" r:id="rId66"/>
    <p:sldId id="678" r:id="rId67"/>
    <p:sldId id="679" r:id="rId68"/>
    <p:sldId id="680" r:id="rId69"/>
    <p:sldId id="681" r:id="rId70"/>
    <p:sldId id="682" r:id="rId71"/>
    <p:sldId id="683" r:id="rId72"/>
    <p:sldId id="684" r:id="rId73"/>
    <p:sldId id="685" r:id="rId74"/>
    <p:sldId id="686" r:id="rId75"/>
    <p:sldId id="687" r:id="rId76"/>
    <p:sldId id="688" r:id="rId77"/>
    <p:sldId id="741" r:id="rId78"/>
    <p:sldId id="742" r:id="rId79"/>
    <p:sldId id="692" r:id="rId80"/>
    <p:sldId id="693" r:id="rId81"/>
    <p:sldId id="694" r:id="rId82"/>
    <p:sldId id="695" r:id="rId83"/>
    <p:sldId id="696" r:id="rId84"/>
    <p:sldId id="697" r:id="rId85"/>
    <p:sldId id="698" r:id="rId86"/>
    <p:sldId id="699" r:id="rId87"/>
    <p:sldId id="700" r:id="rId88"/>
    <p:sldId id="701" r:id="rId89"/>
    <p:sldId id="703" r:id="rId90"/>
    <p:sldId id="704" r:id="rId91"/>
    <p:sldId id="705" r:id="rId92"/>
    <p:sldId id="706" r:id="rId93"/>
    <p:sldId id="707" r:id="rId94"/>
    <p:sldId id="708" r:id="rId95"/>
    <p:sldId id="709" r:id="rId96"/>
    <p:sldId id="710" r:id="rId97"/>
    <p:sldId id="711" r:id="rId98"/>
    <p:sldId id="712" r:id="rId99"/>
    <p:sldId id="713" r:id="rId100"/>
    <p:sldId id="714" r:id="rId101"/>
    <p:sldId id="715" r:id="rId102"/>
    <p:sldId id="716" r:id="rId103"/>
    <p:sldId id="717" r:id="rId104"/>
    <p:sldId id="718" r:id="rId105"/>
    <p:sldId id="719" r:id="rId106"/>
    <p:sldId id="720" r:id="rId107"/>
    <p:sldId id="721" r:id="rId108"/>
    <p:sldId id="722" r:id="rId109"/>
    <p:sldId id="723" r:id="rId110"/>
    <p:sldId id="724" r:id="rId111"/>
    <p:sldId id="725" r:id="rId112"/>
    <p:sldId id="726" r:id="rId113"/>
    <p:sldId id="727" r:id="rId114"/>
    <p:sldId id="728" r:id="rId115"/>
    <p:sldId id="729" r:id="rId116"/>
    <p:sldId id="730" r:id="rId117"/>
    <p:sldId id="731" r:id="rId118"/>
    <p:sldId id="732" r:id="rId119"/>
    <p:sldId id="733" r:id="rId120"/>
    <p:sldId id="734" r:id="rId121"/>
    <p:sldId id="735" r:id="rId122"/>
    <p:sldId id="736" r:id="rId123"/>
    <p:sldId id="737" r:id="rId124"/>
    <p:sldId id="738" r:id="rId125"/>
    <p:sldId id="739" r:id="rId126"/>
    <p:sldId id="743" r:id="rId127"/>
    <p:sldId id="744" r:id="rId128"/>
    <p:sldId id="745" r:id="rId129"/>
    <p:sldId id="740" r:id="rId130"/>
    <p:sldId id="603" r:id="rId131"/>
    <p:sldId id="604" r:id="rId132"/>
    <p:sldId id="605" r:id="rId133"/>
    <p:sldId id="606" r:id="rId134"/>
    <p:sldId id="607" r:id="rId135"/>
    <p:sldId id="609" r:id="rId136"/>
    <p:sldId id="610" r:id="rId137"/>
    <p:sldId id="611" r:id="rId138"/>
    <p:sldId id="612" r:id="rId139"/>
    <p:sldId id="613" r:id="rId140"/>
    <p:sldId id="614" r:id="rId141"/>
    <p:sldId id="615" r:id="rId142"/>
    <p:sldId id="616" r:id="rId143"/>
    <p:sldId id="618" r:id="rId144"/>
    <p:sldId id="620" r:id="rId145"/>
    <p:sldId id="621" r:id="rId146"/>
    <p:sldId id="623" r:id="rId147"/>
    <p:sldId id="626" r:id="rId148"/>
    <p:sldId id="627" r:id="rId149"/>
    <p:sldId id="628" r:id="rId150"/>
    <p:sldId id="629" r:id="rId151"/>
    <p:sldId id="630" r:id="rId152"/>
    <p:sldId id="631" r:id="rId153"/>
    <p:sldId id="632" r:id="rId154"/>
    <p:sldId id="633" r:id="rId155"/>
    <p:sldId id="635" r:id="rId156"/>
    <p:sldId id="636" r:id="rId157"/>
    <p:sldId id="637" r:id="rId158"/>
    <p:sldId id="639" r:id="rId159"/>
    <p:sldId id="640" r:id="rId160"/>
    <p:sldId id="642" r:id="rId161"/>
    <p:sldId id="643" r:id="rId162"/>
    <p:sldId id="644" r:id="rId163"/>
    <p:sldId id="645" r:id="rId164"/>
    <p:sldId id="646" r:id="rId165"/>
    <p:sldId id="647" r:id="rId166"/>
    <p:sldId id="648" r:id="rId167"/>
    <p:sldId id="650" r:id="rId168"/>
    <p:sldId id="651" r:id="rId169"/>
    <p:sldId id="652" r:id="rId170"/>
    <p:sldId id="654" r:id="rId171"/>
    <p:sldId id="655" r:id="rId172"/>
    <p:sldId id="656" r:id="rId173"/>
    <p:sldId id="657" r:id="rId174"/>
    <p:sldId id="658" r:id="rId175"/>
    <p:sldId id="659" r:id="rId176"/>
    <p:sldId id="660" r:id="rId177"/>
    <p:sldId id="746" r:id="rId178"/>
    <p:sldId id="747" r:id="rId179"/>
    <p:sldId id="748" r:id="rId180"/>
    <p:sldId id="749" r:id="rId181"/>
    <p:sldId id="750" r:id="rId182"/>
    <p:sldId id="308" r:id="rId183"/>
    <p:sldId id="310" r:id="rId184"/>
    <p:sldId id="311" r:id="rId185"/>
    <p:sldId id="312" r:id="rId186"/>
    <p:sldId id="313" r:id="rId187"/>
    <p:sldId id="461" r:id="rId188"/>
    <p:sldId id="316" r:id="rId189"/>
    <p:sldId id="460" r:id="rId190"/>
    <p:sldId id="317" r:id="rId191"/>
    <p:sldId id="318" r:id="rId192"/>
    <p:sldId id="319" r:id="rId193"/>
    <p:sldId id="320" r:id="rId194"/>
    <p:sldId id="321" r:id="rId195"/>
    <p:sldId id="322" r:id="rId196"/>
    <p:sldId id="323" r:id="rId197"/>
    <p:sldId id="324" r:id="rId198"/>
    <p:sldId id="325" r:id="rId199"/>
    <p:sldId id="326" r:id="rId200"/>
    <p:sldId id="328" r:id="rId201"/>
    <p:sldId id="329" r:id="rId202"/>
    <p:sldId id="330" r:id="rId203"/>
    <p:sldId id="332" r:id="rId204"/>
    <p:sldId id="473" r:id="rId205"/>
    <p:sldId id="334" r:id="rId206"/>
    <p:sldId id="335" r:id="rId207"/>
    <p:sldId id="336" r:id="rId208"/>
    <p:sldId id="337" r:id="rId209"/>
    <p:sldId id="338" r:id="rId210"/>
    <p:sldId id="339" r:id="rId211"/>
    <p:sldId id="340" r:id="rId212"/>
    <p:sldId id="341" r:id="rId213"/>
    <p:sldId id="342" r:id="rId214"/>
    <p:sldId id="343" r:id="rId2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9ED9BD1-C0F1-41EF-AE61-B99363B323AE}">
          <p14:sldIdLst>
            <p14:sldId id="497"/>
          </p14:sldIdLst>
        </p14:section>
        <p14:section name="3.1 指令流水线基础知识复习" id="{DF24B174-4990-45E5-BCFE-B49E1ABA889D}">
          <p14:sldIdLst>
            <p14:sldId id="498"/>
          </p14:sldIdLst>
        </p14:section>
        <p14:section name="3.2 指令级并行概念及基本编译技术" id="{69140B64-4ECA-4760-B040-6559FDE4D4E1}">
          <p14:sldIdLst>
            <p14:sldId id="499"/>
            <p14:sldId id="500"/>
            <p14:sldId id="502"/>
            <p14:sldId id="503"/>
            <p14:sldId id="751"/>
            <p14:sldId id="752"/>
            <p14:sldId id="753"/>
            <p14:sldId id="754"/>
            <p14:sldId id="755"/>
            <p14:sldId id="756"/>
            <p14:sldId id="757"/>
            <p14:sldId id="758"/>
            <p14:sldId id="504"/>
            <p14:sldId id="691"/>
            <p14:sldId id="505"/>
            <p14:sldId id="506"/>
            <p14:sldId id="507"/>
            <p14:sldId id="509"/>
            <p14:sldId id="511"/>
            <p14:sldId id="513"/>
            <p14:sldId id="515"/>
            <p14:sldId id="518"/>
            <p14:sldId id="519"/>
            <p14:sldId id="520"/>
            <p14:sldId id="522"/>
          </p14:sldIdLst>
        </p14:section>
        <p14:section name="3.3 动态调度解决数据冒险" id="{E41B005A-03ED-467C-A321-BD50F5C9A54A}">
          <p14:sldIdLst>
            <p14:sldId id="661"/>
          </p14:sldIdLst>
        </p14:section>
        <p14:section name="3.3.1 基本思想" id="{B23AE5A9-7622-4C98-BAD9-B970756FA9E6}">
          <p14:sldIdLst>
            <p14:sldId id="690"/>
            <p14:sldId id="759"/>
            <p14:sldId id="873"/>
            <p14:sldId id="874"/>
            <p14:sldId id="876"/>
            <p14:sldId id="878"/>
            <p14:sldId id="879"/>
            <p14:sldId id="881"/>
            <p14:sldId id="882"/>
            <p14:sldId id="884"/>
            <p14:sldId id="885"/>
            <p14:sldId id="886"/>
            <p14:sldId id="689"/>
            <p14:sldId id="534"/>
            <p14:sldId id="535"/>
            <p14:sldId id="536"/>
            <p14:sldId id="537"/>
            <p14:sldId id="538"/>
            <p14:sldId id="539"/>
          </p14:sldIdLst>
        </p14:section>
        <p14:section name="3.3.2 记分牌算法（自学）" id="{91188F0D-22C8-4721-BA82-D747FB0A3EBA}">
          <p14:sldIdLst>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741"/>
            <p14:sldId id="742"/>
          </p14:sldIdLst>
        </p14:section>
        <p14:section name="3.3.3 Tomasulo算法" id="{FDE2CD89-FD33-473E-A44C-CC5E63661BB8}">
          <p14:sldIdLst>
            <p14:sldId id="692"/>
            <p14:sldId id="693"/>
            <p14:sldId id="694"/>
            <p14:sldId id="695"/>
            <p14:sldId id="696"/>
            <p14:sldId id="697"/>
            <p14:sldId id="698"/>
            <p14:sldId id="699"/>
            <p14:sldId id="700"/>
            <p14:sldId id="701"/>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3"/>
            <p14:sldId id="744"/>
            <p14:sldId id="745"/>
            <p14:sldId id="740"/>
          </p14:sldIdLst>
        </p14:section>
        <p14:section name="3.4 动态调度解决控制冒险" id="{EACF72B1-8616-4DF3-B53F-8F62EA5E22D0}">
          <p14:sldIdLst>
            <p14:sldId id="603"/>
            <p14:sldId id="604"/>
            <p14:sldId id="605"/>
            <p14:sldId id="606"/>
            <p14:sldId id="607"/>
            <p14:sldId id="609"/>
            <p14:sldId id="610"/>
            <p14:sldId id="611"/>
            <p14:sldId id="612"/>
            <p14:sldId id="613"/>
            <p14:sldId id="614"/>
            <p14:sldId id="615"/>
            <p14:sldId id="616"/>
            <p14:sldId id="618"/>
            <p14:sldId id="620"/>
            <p14:sldId id="621"/>
            <p14:sldId id="623"/>
            <p14:sldId id="626"/>
            <p14:sldId id="627"/>
            <p14:sldId id="628"/>
            <p14:sldId id="629"/>
            <p14:sldId id="630"/>
            <p14:sldId id="631"/>
            <p14:sldId id="632"/>
            <p14:sldId id="633"/>
            <p14:sldId id="635"/>
            <p14:sldId id="636"/>
            <p14:sldId id="637"/>
            <p14:sldId id="639"/>
            <p14:sldId id="640"/>
            <p14:sldId id="642"/>
            <p14:sldId id="643"/>
            <p14:sldId id="644"/>
            <p14:sldId id="645"/>
            <p14:sldId id="646"/>
            <p14:sldId id="647"/>
            <p14:sldId id="648"/>
            <p14:sldId id="650"/>
            <p14:sldId id="651"/>
            <p14:sldId id="652"/>
            <p14:sldId id="654"/>
            <p14:sldId id="655"/>
            <p14:sldId id="656"/>
            <p14:sldId id="657"/>
            <p14:sldId id="658"/>
            <p14:sldId id="659"/>
            <p14:sldId id="660"/>
            <p14:sldId id="746"/>
            <p14:sldId id="747"/>
            <p14:sldId id="748"/>
            <p14:sldId id="749"/>
            <p14:sldId id="750"/>
          </p14:sldIdLst>
        </p14:section>
        <p14:section name="3.5 多指令流出技术" id="{7FEC5AF1-D49D-4A58-BBAF-3F2B4CEF7F89}">
          <p14:sldIdLst>
            <p14:sldId id="308"/>
            <p14:sldId id="310"/>
            <p14:sldId id="311"/>
            <p14:sldId id="312"/>
            <p14:sldId id="313"/>
            <p14:sldId id="461"/>
            <p14:sldId id="316"/>
            <p14:sldId id="460"/>
            <p14:sldId id="317"/>
            <p14:sldId id="318"/>
            <p14:sldId id="319"/>
            <p14:sldId id="320"/>
            <p14:sldId id="321"/>
            <p14:sldId id="322"/>
            <p14:sldId id="323"/>
            <p14:sldId id="324"/>
            <p14:sldId id="325"/>
            <p14:sldId id="326"/>
            <p14:sldId id="328"/>
            <p14:sldId id="329"/>
            <p14:sldId id="330"/>
            <p14:sldId id="332"/>
            <p14:sldId id="473"/>
            <p14:sldId id="334"/>
            <p14:sldId id="335"/>
            <p14:sldId id="336"/>
            <p14:sldId id="337"/>
            <p14:sldId id="338"/>
            <p14:sldId id="339"/>
            <p14:sldId id="340"/>
            <p14:sldId id="341"/>
            <p14:sldId id="342"/>
            <p14:sldId id="3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33CC"/>
    <a:srgbClr val="0099CC"/>
    <a:srgbClr val="000000"/>
    <a:srgbClr val="00FFFF"/>
    <a:srgbClr val="0000CC"/>
    <a:srgbClr val="003399"/>
    <a:srgbClr val="CC00FF"/>
    <a:srgbClr val="FF3300"/>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55" autoAdjust="0"/>
    <p:restoredTop sz="95603" autoAdjust="0"/>
  </p:normalViewPr>
  <p:slideViewPr>
    <p:cSldViewPr snapToGrid="0">
      <p:cViewPr varScale="1">
        <p:scale>
          <a:sx n="122" d="100"/>
          <a:sy n="122" d="100"/>
        </p:scale>
        <p:origin x="115" y="3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notesMaster" Target="notesMasters/notesMaster1.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presProps" Target="presProps.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viewProps" Target="viewProps.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219" Type="http://schemas.openxmlformats.org/officeDocument/2006/relationships/theme" Target="theme/theme1.xml"/><Relationship Id="rId3" Type="http://schemas.openxmlformats.org/officeDocument/2006/relationships/slideMaster" Target="slideMasters/slideMaster3.xml"/><Relationship Id="rId214" Type="http://schemas.openxmlformats.org/officeDocument/2006/relationships/slide" Target="slides/slide21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tableStyles" Target="tableStyle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 Type="http://schemas.openxmlformats.org/officeDocument/2006/relationships/slideMaster" Target="slideMasters/slideMaster2.xml"/><Relationship Id="rId29" Type="http://schemas.openxmlformats.org/officeDocument/2006/relationships/slide" Target="slides/slide2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2-05-18T05:48:36.578"/>
    </inkml:context>
    <inkml:brush xml:id="br0">
      <inkml:brushProperty name="width" value="0.05292" units="cm"/>
      <inkml:brushProperty name="height" value="0.05292" units="cm"/>
      <inkml:brushProperty name="color" value="#FF0000"/>
    </inkml:brush>
  </inkml:definitions>
  <inkml:trace contextRef="#ctx0" brushRef="#br0">10315 4904 16 0,'0'0'24'0,"0"0"-24"16,0 0 0-16,0 0 56 0,95 71-56 16,-67-71 288-16,4 0-184 15,4 0 112-15,-4-7-8 0,0-8 256 16,-4 0 160-16,0-4-352 16,-4-3-272-1,3-4 8-15,-3-5 272 16,0-2 136-16,0-9-56 15,-5-3 144-15,-2-4-96 16,-2 0-120-16,-6-4 161 0,-5 5 95 16,-4-5 40-16,0 0-328 31,-4 4-104-31,-5-4-16 0,-6 4-40 16,-2 4-48-16,6 0-48 0,-1 4 64 15,0 3-24 1,4 1-32-16,-4 6 160 15,4 5-160-15,0 3-8 0,0 8-112 16,-4 1 104-16,0 6-56 16,1 1 8-16,-10 2-224 0,1 5 88 15,-3 0 120-15,-5 0 72 16,0 0 24 0,4 0-16-1,-4-3-8-15,0-1 184 0,9 4 152 16,-6-8-144-16,9 5 88 15,1-1-72-15,2 4-24 0,1-4-104 16,5 4-80-16,3 0 0 16,-5 4-56-16,2 11-64 15,-1 8 120 1,0 7 8-16,3 7-8 0,-2 1 96 16,3 7-96-1,0-3 0-15,4 3-8 0,-4-8 16 16,4 5-16-16,0-5 24 15,0-3-16-15,0 0 0 16,0 0 0-16,8 0 0 16,-4 0 0-16,3-4-80 15,6 4 64 1,-5-8-32-16,3 4-64 0,-2-7-40 16,6 3 40-16,-2-7-8 15,6 0-112-15,-3 0 48 16,4-8 104-16,0-4 72 15,4 1 0-15,-4-4 0 0,0-1 0 16,4 1 8 0,-4-4 8-16,-1 0 48 0,2 4 16 15,-6-1-56-15,1 1-8 16,0-4 96 0,-4 4-96-16,0-4 56 0,-4 4-64 15,-3-4-8-15,-2 0 0 16,-3 0 8-16,0 0 96 0,0 0-32 15,0 3 0-15,0-3-32 16,0 0-32-16,0 5-184 16,0-5 64-1,0 3 112-15,0-3 8 0,0 12-264 16,0-5 264 0,0 8-616-16,0-3-929 0,0-5-1583 0</inkml:trace>
  <inkml:trace contextRef="#ctx0" brushRef="#br0" timeOffset="2814.71">12059 4317 856 0,'0'0'624'16,"0"0"784"-16,0 0 240 0,0 0-1047 16,0 0-273-16,-15-98 48 15,11 76 112-15,0-1 352 16,-4 4-248-1,0 1 80-15,0 3-152 0,-4-1-55 16,0 5-129 0,0 0-96-16,0-4-160 0,-4 7 120 15,0-3-152-15,1 0-48 16,-6-4-8-16,6 3 0 31,-9 1-64-31,4 0 64 0,-1-1-80 16,2 1 88-16,-1 4-16 0,4 3-56 15,-4 0-16-15,0 1 80 16,4 3 8-16,0 0-16 16,-3 0 16-16,6 0-8 15,-6 0 56-15,2 0-48 0,2 3 16 16,-5 1-16-16,3 0 8 16,-2-1-56-1,3 1 120-15,0 0-144 0,0 3 128 16,0-3-56-1,0 4 8-15,0-5-8 16,0 5 0-16,1 0 0 0,2-1 24 16,1 1 104-16,0-1-120 15,4 1-8-15,1 3-8 0,-5 8 0 16,3 0 0-16,-2 3-56 16,3 5 48-1,-1 2 16-15,2 2 56 16,-1 2-32-16,0-2-16 0,4-1 64 15,-4 0 8 1,4-4-32-16,-4-3-48 0,8 3 56 16,-4-3 24-16,4-1-80 31,0 1 8-31,0-1-16 16,0 1 8-16,0-4 0 0,4 3 112 15,4 1-16-15,8 3 24 0,0-7-40 16,4 3-16-16,4-2 0 15,-1-2 16-15,9-2-32 16,-4-5 8-16,4-4 16 16,0 1 16-16,4-4-8 0,0-4-72 15,0 0 56-15,-1 0-48 16,-3-4-16-16,4-4 64 16,-4-3-56-16,0-1-8 15,-4-2 0-15,3-1-8 16,-3-5-8-1,0 6 8-15,0-5 0 0,0 0 0 16,-4 0 8-16,-4 0-56 16,0 1 8-1,-5 2 40-15,-6-2 0 16,-1-1 8-16,-4 0 32 0,-4 0 112 16,0-7-16-1,0-4-56-15,-4-8-72 0,-4-3 0 16,-8-4-80-16,4-4 80 15,0 0 112-15,0 3-112 0,-3 9-64 16,6 4 64-16,-3 2 72 16,0 8-72-16,0 5-64 15,-3 3 64-15,-2-4 0 16,-3 7-8-16,1-3 8 0,-5 4 8 16,3-4 0-1,-2 4 48-15,3-1-48 16,-4 1-8-16,8 0 24 15,-4 4-24-15,4-1-8 16,0 1 8-16,5 2-8 0,-6 2 64 31,6-1-64-31,-2 4 8 0,2-4-88 0,3 4 8 16,-5-3 72-16,6 3 8 16,-5 0-8-16,3 0-40 15,-2 0-104 1,-1 0-24-16,-4 0 64 0,4 0-32 15,0 7 56-15,0 5 24 16,0-1-16-16,0-4 80 0,8 1-8 16,-7-1-40-1,6 1 32-15,5-5 32 16,-4 1-16-16,4-4 0 16,-4 4-8-16,4 3-136 15,-4 5 144-15,0-1-8 16,-3 8-32-16,3 0 40 15,-5 0 16-15,1 3 32 16,1 0-16-16,-2 1-24 0,1 0 0 16,4 0-8-16,1-1 0 15,-1 5-8-15,0-1-72 16,4 0-32 0,0 8 112-16,0-7 8 15,0 2-8-15,0 2 16 0,0-5-8 16,0-4 0-16,0 5-8 15,4-8-8-15,3 3 8 16,-3-3 0-16,0 3-56 16,5 1 56-16,-2 0 8 15,5 3 40-15,-3 0-48 16,-2 1 0-16,5-1 0 16,1 0-8-16,-2 1 0 15,1-5 8-15,4 1 0 0,-4-4 0 16,4-4-8-16,-4 0 8 15,4-4 0-15,0 1 0 16,0-5 0 0,3-3 0-16,2 3 0 0,3-3 8 15,4-4-8 1,0 0 8-16,3 0 0 0,1 0 0 16,4-8-8-16,-4-3 8 15,4-4 48-15,-5 0-56 16,-3 0 0-16,4-4 0 0,-4 1 0 15,0-5 0-15,-4-3-104 16,-1-5 104-16,-2 5 80 16,-1-4-80-16,-5 0 0 15,-2 0 8 1,-1 0-8-16,-5 3-56 16,-3 1 48-16,0 7-32 0,-4-3 40 15,0 3-8-15,0 0 8 16,-8-4-208-16,-7-3-24 15,-5 0-128-15,-1-5 304 16,-2-2 0-16,3-1 48 16,-4 0 8-16,4 0-16 15,0 4-128-15,4 0 144 16,4 7-8-16,-4 4 64 16,4 4-72-16,-3 0 16 0,-2 4-56 15,2 4-17-15,-9-1-135 16,7 5-128-16,-7 3 128 15,5-5 48-15,-1 5-40 16,-1 0 112-16,6 0-64 16,-5 0 144-16,4 0-240 15,0 0-64-15,4 5-72 16,-4-2 0-16,4 5 216 16,1-4-32-16,2-1 200 15,1 5 48-15,1-8-48 16,3 3-104-16,0 1 88 15,4 0-144-15,-5 0-96 16,1-1-216-16,0 5-473 0,-3-4-927 16</inkml:trace>
</inkml:ink>
</file>

<file path=ppt/ink/ink2.xml><?xml version="1.0" encoding="utf-8"?>
<inkml:ink xmlns:inkml="http://www.w3.org/2003/InkML">
  <inkml:definitions>
    <inkml:context xml:id="ctx0">
      <inkml:inkSource xml:id="inkSrc0">
        <inkml:traceFormat>
          <inkml:channel name="X" type="integer" max="3840" units="cm"/>
          <inkml:channel name="Y" type="integer" max="2560" units="cm"/>
          <inkml:channel name="T" type="integer" max="2.14748E9" units="dev"/>
        </inkml:traceFormat>
        <inkml:channelProperties>
          <inkml:channelProperty channel="X" name="resolution" value="64.42953" units="1/cm"/>
          <inkml:channelProperty channel="Y" name="resolution" value="64.48363" units="1/cm"/>
          <inkml:channelProperty channel="T" name="resolution" value="1" units="1/dev"/>
        </inkml:channelProperties>
      </inkml:inkSource>
      <inkml:timestamp xml:id="ts0" timeString="2022-05-18T05:32:19.474"/>
    </inkml:context>
    <inkml:brush xml:id="br0">
      <inkml:brushProperty name="width" value="0.05292" units="cm"/>
      <inkml:brushProperty name="height" value="0.05292" units="cm"/>
      <inkml:brushProperty name="color" value="#FF0000"/>
    </inkml:brush>
  </inkml:definitions>
  <inkml:trace contextRef="#ctx0" brushRef="#br0">6632 4480 0,'62'0'125,"61"0"-125,45 0 15,17 0 1,18 9-16,-36 0 31,-25 8-31,-37-17 16,19 0-16,-18 0 15,0 0-15,52 0 16,10 0 0,17 0-16,0 0 15,-44 0 1,-17 0-1,-18 0-15,-45 0 0,-25 0 16,-19 0 0,45 0-16,26 0 15,71 0 1,9 0-16,17 0 31,-26-9-31,8 1 0,-17 8 16,-27-18-16,-17 18 15,-44 0 1,0 0 0,-18 0-16,0 0 15,18 0-15,26 0 16,35 0-16,1 0 16,-1 0-1,-17 0-15,0 0 31,-9 0-31,-9 0 16,-26 0-16,26 0 16,-9 0-16,10 0 15,8 0 1,-9 0-16,18 0 31,114 0-31,-96 0 16,78 0-16,-96 0 0,-44 0 15,26 0 1,-61 0-16,-18 0 16,26 0-1,9 0-15,35 0 32,62 0-32,62 0 0,0 0 15,-18 0-15,-17 0 16,-45 0-1,-43 0 1,-10 0-16,27 0 16,36 0-16,25 0 15,27 0 1,18 0-16,-35 0 16,-9 0-16,-9 0 31,-53 0-31,8 0 15,1 0-15,18 0 16,61 0-16,35 0 16,10 0-1,-10 0-15,-17 0 32,-18 0-32,0 0 15,-79 0-15,35 0 0,-35 0 16,35 0-1,27 0-15,35 0 16,-36 9 0,-43 0-16,-45-9 31,-52 0-31,-19 0 47</inkml:trace>
  <inkml:trace contextRef="#ctx0" brushRef="#br0" timeOffset="19601.41">6024 6914 0,'26'0'109,"53"0"-93,62 9-1,115-9-15,159 0 0,-27 26 16,9 1-1,-177-10-15,-17-8 32,-71 9-32,-35-18 0,-26 18 15,35-10 1,61 10-16,115-18 16,18 26-1,291-26-15,159 0 16,-371 0-1,-79 0-15,-9 0 16,-220 0-16,-63 0 16,1 0 15,115 9-15,78-9-16,169 0 15,96 0-15,-8 0 16,-36 0-1,-167 0-15,-71 0 32,-105 0-32,-19 0 15,-34 0-15,34 0 16,19 0-16,123 0 16,79 0-16,177 0 15,8 0 16,71 0-31,9 0 16,-292 0-16,-52 0 0,-53 0 16,-26 0-1,-1 0-15,18 0 16,62 0 0,0 0-16,114 0 31,-70 0-31,97 0 0,-88 0 15,-35 0-15,-36 0 16,-79 0 0,17 0-1,1 0-15,17 0 16,-36 0-16,116 0 16,-98 0-1,63 0-15,-19 0 16,-26 0-16,-17-9 31,-36 9-31,-9 0 16,45 0-16,61 0 15,18 0-15,-18 0 16,0 0 0,98 0 15,-160 0-31,18 0 0,-106 0 15,-26 0-15,0 0 0,9 0 16,79 0 0,8 0-1,19 0-15,96 0 16,-96 0-16,17 0 31,-115 0-31,36 0 0</inkml:trace>
  <inkml:trace contextRef="#ctx0" brushRef="#br0" timeOffset="22080.5">12876 3563 0,'0'0'0,"-26"-9"15,-18 9 48,-36 0-63,1 0 15,-27 0-15,71 0 16,17 0-16,-17 9 78,-18 17-78,0 45 16,-26 26-1,-1 0-15,18-9 16,1 9 0,17-44-16,0 18 31,17-19-31,18-16 0,9-10 15,0 1-15,0-10 16,0-8 0,0 0-1,9 0-15,0 0 16,9-1-16,17 1 16,0 18-1,36 8-15,123 62 31,-62-62-15,-26-8-16,0-10 16,-36-8-16,-8-9 15,-18 0 1,0 0-16,9 0 16,-9 0-16,18 0 31,-18 0-31,27 0 15,17-26-15,18 8 0,-27 0 16,-26 10 0,-18-19-16,27-8 15,-18-18 1,18-26-16,-27 26 31,9 0-31,35-62 0,-52 71 16,-1-27-16,-17 36 15,9 0 1,-18 17 0,0-17-16,0 8 15,-9 10 1,-26-36 0,-18 9-1,-35 0 16,-159-53-15,132 70-16,-8-8 16,17 9-16,35-10 15,1 27 1,52 9-16,9 0 31,0 0-15,-8 0-16,-36 0 15,-9 18 1,-44-9-16,18 9 16,26-18-1,27 8 1</inkml:trace>
  <inkml:trace contextRef="#ctx0" brushRef="#br0" timeOffset="23881.33">12559 5820 0,'0'0'0,"-36"27"31,10-18-31,17-9 15,0 9 1,-8-1 0,-1 10-16,-17 17 0,26-26 15,-26 18 1,-71 105-16,70-62 16,-16 19-1,7 8-15,19-27 16,0 18-1,8 71-15,-9-88 16,27-18-16,0-27 16,9 9-1,18-8 1,8 8-16,-26-26 16,0-9-1,17 0 1,18 0-1,27 9 17,-27 8-32,26-8 15,-8 18-15,26-27 16,-17 17-16,8-17 16,45 0-16,-36-9 15,0-35 1,0 18-1,-35-1 1,-17-8-16,16-9 0,-16 9 16,-1 0-1,-17-1-15,17-26 16,-9 10 0,1-19-16,-10-17 31,-8 17-31,-9 10 0,0-1 15,0 0-15,0 9 16,-26-9 0,8 10-1,1 16-15,-10 1 16,9 17-16,10 10 16,-19-10-16,10 0 15,8 9 1,0 9-16,0 0 31,-9 0-31,-17 0 16,-44 0-16,-45 0 15,1 0-15,-18 0 16,53 0 0,43 0-16,28 0 46,-10 45 17,19-10-63,-1-18 31,9-8-31</inkml:trace>
  <inkml:trace contextRef="#ctx0" brushRef="#br0" timeOffset="27211.15">21881 3519 0,'-9'17'47,"-18"19"-31,-8-1-1,-36 35-15,-26 27 16,-17 0-1,-45 62-15,27 0 16,26 9 0,35-19-16,71-7 15,-17-10-15,43-26 16,142 105 0,-9-96-1,132 79-15,-194-132 16,52-9-16,-140-45 15,-9 19 17,-9-9-1,-8-1-31,-18 10 16,-18-1-16,-88 9 15,-9-35-15,26 0 16,45 0-16,43 0 15,19 0 1,8 0 0,-9 0-1,-26-44-15,-9-35 0,36 0 16,-10-10 0</inkml:trace>
  <inkml:trace contextRef="#ctx0" brushRef="#br0" timeOffset="27592.16">22136 4365 0,'9'0'16,"44"0"0,88 0-16,27 0 15,17 0 1,-62 0-16,-96 0 15,-18 0 1</inkml:trace>
  <inkml:trace contextRef="#ctx0" brushRef="#br0" timeOffset="28291.44">23433 5309 0,'-18'18'47,"-52"17"-16,-72 88-31,98-70 16,36-17-1,-1-19-15,-9 27 16,18 9 0,0-26-16,18-1 15,-1-17-15,19-9 16,8 0-1,35 0-15,53-53 16,1-35 0,-36-9-1,-18-18-15,-17-8 16,-9 8-16,-44 9 16,-9 18-1,0 44-15,0 9 16,-9 26-16,0 9 31,9-9-15,-18 9-16,9 0 15,-43 0-15,-37 0 16,10 9 0,8 8-16,-17-8 31,79 0-31,9 0 15,0 9 1,0 8 0</inkml:trace>
  <inkml:trace contextRef="#ctx0" brushRef="#br0" timeOffset="28895.42">24967 4436 0,'-9'0'0,"-26"18"16,0 8-16,0 9 16,-9 18-16,8 0 15,10 0 1,-18 18-16,17-1 31,27-8-31,0 26 16,0-44-16,0 0 0,18-17 15,17-18 1,-8-9 0,17 0-16,17-27 15,-16-70-15,43-71 32,-35 54-32,-27-71 0,-26 105 15,0-26-15,0 45 16,0 25-1,0 19 1,0 8-16,-9 9 16,0 0 15,-43 0-15,16 9-1,-25 17 1,43-26-16,-9 27 15,19-27-15</inkml:trace>
  <inkml:trace contextRef="#ctx0" brushRef="#br0" timeOffset="29422.38">27410 3660 0,'-9'0'16,"-52"53"0,-89 70-1,-88 54-15,-256 131 16,150-70-16,-238 142 15,-53 69-15,-36 45 16,-52 106 0,27 88-16,34 9 31,80-54-31,115-87 16,202-142-16,150-175 15,98-107-15,17-115 16,0-8 31,9-9-47</inkml:trace>
  <inkml:trace contextRef="#ctx0" brushRef="#br0" timeOffset="30432.1">25250 6941 0,'-27'0'0,"54"0"0,-107 0 16,36 0-16,-27 61 16,-43 19-1,-1 17-15,18 0 31,0-18-31,71-26 0,8-18 16,18-8-16,0 8 16,0 9-1,0-9 1,35-8-16,9-1 16,9-8-16,18 0 15,-27-10 1,0-8-16,-17 0 15,-10 0-15,18-26 32,1-27-32,-10 0 15,1-9-15,8-8 16,-17 34-16,8-16 16,18-19-1,-17 18-15,17-35 31,-35 17-31,8 36 16,-8-27-16,-9 27 0,0 17 16,0 10-1,-9 8 173</inkml:trace>
  <inkml:trace contextRef="#ctx0" brushRef="#br0" timeOffset="49122.43">4463 7814 0,'-62'26'282,"44"-8"-267,-17 8 1,8-17-16,10 9 31,-10 8-31,10-17 16,-10 9-16,-8 8 0,17 0 15,10-17 1,-1 0-16,0 0 16,0 0-1,0 0-15,0-1 31,9 1-31,-8-9 0,8 9 16,-9 0 0,9 0-1,-9 8 1,0 1-16,0 8 16,-8-8-16,8 26 15,0-9 1,-9 9-16,10 27 15,-1-36 1,-9 9 0,18 9-16,-9-26 15,0-1-15,9 1 16,-17 8-16,17 0 16,0 1-1,-9-1-15,0-18 31,9 19-31,0-19 16,-9 1-16,9 8 0,0-8 16,0 17-1,0-17-15,-8 0 16,8-10 0,0 10-1,0 9 1,0-1-16,0 0 0,0 1 15,-18 26 1,18-36-16,0 1 16,0-9-1,0 9-15,0 34 16,0-25-16,0 8 16,0 9-1,0 0-15,0-8 31,0-1-31,9 27 16,0-27 0,-1 9-1,-8-17 1,9-19 0,-9 10 15,27 17-16,-19-8-15,19 8 16,8 0 0,-8 18 15,8 0 0,-9-26-31,-8-10 16,17 18-1,-8 1 1,-1 17 0,62 8-1,-8 1 17,-27-9-32,-18-35 31,-26 8-16,0-17 1,-1-9 31</inkml:trace>
  <inkml:trace contextRef="#ctx0" brushRef="#br0" timeOffset="54092.42">18556 3237 0,'26'8'172,"-17"1"-141,0 18 0,17 17-15,-8 26 0,8 18-16,-8-26 15,8 9 1,-17-1 0,9 1-16,-18-54 0,0 1 15,0-9 1,0 0-16,0 8 15,0 1 1,0 17-16,0 27 16,0-18-1,0 18-15,0 0 16,0-27-16,0-17 16,0-10 30,0 28-30,-27 25-16,-17 10 16,-17 8-1,-1-8-15,9 8 32,9-44-32,9 1 15,17-1-15,9-26 16,-8 0-16,17 8 15,-9-17-15,0 9 63,0 0-63,0-9 16,9 9-1,-9-9 1</inkml:trace>
  <inkml:trace contextRef="#ctx0" brushRef="#br0" timeOffset="55012.42">18185 4480 0,'0'18'31,"0"26"-31,0-18 16,0 1-16,0 17 31,0 0-31,0-9 16,0 0-16,-9-1640 16,1 3290-16,8-1641 15,-9-18 1,9-17-16,0 0 31,0 0-31,9-9 109,-1 0-109,10 0 16,-9-9 0,17-9-1,71 9 1,-52-8-16,7 8 16,-16-17-1,-27 26-15,-1 0 16,-8-9-16,18 0 15,26 0 1,-9 0 0,-8 0-16,-10 9 15,19 0 1</inkml:trace>
  <inkml:trace contextRef="#ctx0" brushRef="#br0" timeOffset="84695.45">18591 4850 0,'26'0'188,"89"-35"-188,0 9 16,-71-1-1,9 10-15,-18-1 31,-17 9-31,-1 0 16,-8 0 0,9 9 15,17-17 0,27-10-31,26 1 0,27-1 16,-27-8-16,0 9 15,-44 8 1,-17 0-16,8 10 16,-26 8-1,8-9-15,-8 9 32,9-9-17,17-9-15,9 10 16,9-19-1,-18 27 1,9-9-16,-8-8 0,-27 17 16,8-9-1,-8 9 1,9-9-16,-10 0 16,10 9-16,9-9 31,-10 1-31,-8 8 0,0 0 31</inkml:trace>
  <inkml:trace contextRef="#ctx0" brushRef="#br0" timeOffset="96755.78">21872 6094 0,'-18'0'78,"-44"0"-78,-43 0 16,-151-18-1,97 18 1,-185 0-1,203 0-15,35 0 0,0 0 16,89 0 0,-27 0 46,-45-17-46,-8 17-16,-26 0 15,-1 0 1,19 0 0,-63 0-1,124 0 1,9 17-16,-27-8 16,-26 9-1,0 8-15,-18-8 31,35-9-31,27 17 16,18-17-16,8 9 16,-8-1-16,8 10 15,9-19 1,-9 19-16,-8-1 31,-9 10-31,8 8 16,1 9-16,-1 17 0,18-26 15,9-8 1,0-19-16,0 18 16,0-17-1,0 17 1,9-8 0,9-9-16,0-1 0,-1 10 15,-8-19-15,0 1 16,17 0-1,-8 0 1,44 17-16,70-8 16,97 17-16,36-17 15,96 26 1,-140-26-16,-36-1 16,-61-17-1,-36 0 1,-71 0-16,19 0 15,43 0-15,18 0 16,159 0-16,-36 0 16,10 0-1,114 18 17,-221-18-32,-44 0 0,-52 0 15,-18 0 48,8 0-63,80 0 31,44-18-31,-35 18 16,-35-9-16,-54 9 15,-8 0-15,18-26 47,8 8-47,0-17 16,1 9-1,-1-10-15,-9 10 16,-8 8 0,-18 1-1,9 17-15,0-9 16,-9 0-16,8-9 31,-8-8-15,0-1-16,0-8 31,0 0-31,-17-9 16,-1 8-16,-8 10 0,8 8 15,-17-8 1,-18-1-16,-35 19 15,-18-28 1,-18 19-16,-61-1 31,18-8-31,17 8 0,9 0 16,52-8 0,1 8-16,0 1 15,0 8 1,26-9-16,-8 9 15,-10 9-15,-26-17 16,36 17 0,-54 0-16,80 0 15,0 0 1,-18 0 0,18 0-16,-53 0 15,9 0-15,26 0 16,-44 0-16,45 0 15,43 0 1,-79 0-16,97 9 31</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2-05-18T05:36:19.544"/>
    </inkml:context>
    <inkml:brush xml:id="br0">
      <inkml:brushProperty name="width" value="0.05292" units="cm"/>
      <inkml:brushProperty name="height" value="0.05292" units="cm"/>
      <inkml:brushProperty name="color" value="#FF0000"/>
    </inkml:brush>
  </inkml:definitions>
  <inkml:trace contextRef="#ctx0" brushRef="#br0">12251 4946 600 0,'0'0'384'15,"0"0"400"-15,-12-34-568 16,4 19-168-16,0-5-48 16,0-6-192-1,0 4-184-15,4 0-416 0</inkml:trace>
  <inkml:trace contextRef="#ctx0" brushRef="#br0" timeOffset="796.52">12310 4460 176 0,'0'0'528'0,"0"0"1168"15,0 0-664-15,0 0-168 16,0 0 33-16,0 0-73 0,0 0-296 16,13 0-192-16,-2 0-48 15,6 4 144-15,11-4 168 16,11 4-32-16,29-4 25 15,27-8 87-15,33-14-160 16,12-13-232-16,3 2-96 16,-7-1-8-16,-21 4 48 15,-8 8-56-15,-2 2-40 16,-10 13-136-16,5-1 0 16,-9 5 8-16,1 3 8 0,0 0-16 15,-1 0 8-15,-7 0 0 16,-1 0 0-16,-11 0-8 15,-17 0 0-15,-10 0 0 16,-9 0 0 0,3 3-16-16,2 1-40 15,-2 0 0-15,-7 0-88 0,-8-1 64 16,-5-3 80-16,-6 4-16 16,-1 0 8-16,-5-4 0 31,-3 0 0-31,1 4 8 0,-5-4-24 15,0 0 24-15,0 0 0 16,0 0 24-16,0 0-24 0,0 3-104 16,0-3-16-16,0 0 40 15,0 0-48-15,-9 0-136 16,5 0-144 0,-3 0-264-16,-10-7-529 0,2-4-687 15,-2-1-3433-15</inkml:trace>
  <inkml:trace contextRef="#ctx0" brushRef="#br0" timeOffset="3770.01">11378 5691 728 0,'0'0'240'0,"0"0"1632"15,0 0-472-15,0 0-791 0,-7 4 15 16,7-4 72-16,0 0-168 16,0 0-168-16,0 0-168 15,0 0-72-15,0 0-32 0,0 0-40 16,11 0-40-16,5 3 208 16,12 1 296-16,8 0-48 15,24-4 136-15,32 0 121 16,35 0-9-1,17 0-104-15,11-8-328 16,-12 1-128-16,-7-5 8 0,-1 8-160 16,-4 1 64-16,5-1-8 15,-8 0-56-15,-1 4 48 16,8-4-40-16,5 1-8 16,8-1 56-16,7-7-56 15,4-5-8-15,-3-2 8 16,-9-1 8-16,-4-4 48 15,-11 5-48-15,-4-1 64 16,-13 8 64-16,-11 6-88 16,-20 2-32-16,-25 3-16 0,-11 0 0 15,-9 0 0-15,6 11 8 16,2 1-8-16,13 3 8 16,-8-1-8-16,0-2 0 0,-5-1 16 31,5 1 0-31,0-5 64 15,-4-3 16-15,-4 3 80 0,-4-7-72 16,-5 0-48-16,-7 0 48 16,-4 0-80-16,-4 0-24 0,-8 0 48 15,0 0-24-15,-5 0-24 32,2 0 8-32,-1 0 48 15,0 0-48-15,-1 0 0 0,2 0 0 16,3 0 120-16,-5 0-120 15,10 0 40-15,-6-4-40 0,2-3 48 16,-2 3-56-16,1 1-168 16,-3-5-120-16,-2 1-288 31,-7-5-464-31,0 4-840 0,-20-3-2273 0</inkml:trace>
  <inkml:trace contextRef="#ctx0" brushRef="#br0" timeOffset="8867.33">14829 6251 1120 0,'0'0'1248'0,"0"0"-704"16,0 0 1241-16,0 0-233 15,-84-60-840-15,64 45-88 0,-4 0-40 32,0 0-32-32,9 3-192 0,-2 1-79 0,2 0-113 15,2-1-88-15,-2 5 16 16,2-1-16-1,-2 1 128-15,-2-4-128 16,-2 3 0-16,3-7-8 0,-4 4 112 16,-4 0-120-16,0-1 0 15,0 1-16-15,5 0 32 16,-1 4-64-16,-1-1-8 0,2 0 56 16,-1 4-56-16,3 1-8 31,-2-1 48-31,6 0 32 0,-2 4-72 15,-1-4 64-15,0 4-64 16,-4-3 0-16,1 3 48 0,-2 0-48 16,1 0 0-16,1 0-8 15,2 0 0-15,2 0 0 16,-1 3-48-16,4 5 48 16,3-4-48-16,-2 3 40 15,-1 1 8 1,0 3-16-16,0 0 16 0,-4 4 0 15,0 0 16-15,-4 1-16 16,5 2 8-16,-6 1 0 31,1 3-8-31,1 1 0 0,-2 3 0 16,2 1-8-16,-1 7-88 0,3 0 96 16,2 3-80-16,7 5 72 15,-4 3-48-15,4-4 56 16,4 5-16-16,0-2 16 15,4-2-8-15,0-1 0 0,0-3-56 16,0 0 56-16,8-4 8 31,0-1-8-31,4 5 16 0,0-4-8 0,-1-4 0 16,10 0-8 0,-1 0-16-16,-1 0-24 15,5-7 0-15,4-5-40 0,0 2-144 16,4-5-24-16,-4 3 56 15,4-7 56-15,0 1 56 0,4-1-177 16,-1 0 185-16,-3-3 80 16,4 3-80-16,0-3 80 15,0 0 0 1,-4-1 0-16,4 0-72 0,-4-3-8 16,-4-4 32-1,3 0 40-15,-6 0 8 0,2 0 0 16,0-11 0-16,1-1 0 15,0-3-8-15,-3-3 8 16,3-1 48-16,-4-4-40 16,0 1 48-16,-1-5 16 0,5-3 0 15,-4-7-16 1,0-1-56-16,0-3 8 0,-1-5 0 16,2 1 0-1,-5-4 0-15,-1 4 0 16,1 0 0-16,-8 4-8 0,4 0 0 15,-8 7 48-15,-4 7 8 16,0 5-48-16,-4-1 177 16,0 8 39-16,0-4-48 15,-4 0 32-15,-8 4-40 16,-8-7-160-16,-8-1 128 16,-4 0-40-16,-3 1-96 15,-9-8-72-15,-4 3-24 16,1 1 48-16,2 3 48 15,-2 1-80-15,3 3-168 16,0 4-144-16,-8 8-177 0,-27 7-359 16,10 14-536-1,2 9-1065-15</inkml:trace>
  <inkml:trace contextRef="#ctx0" brushRef="#br0" timeOffset="21533.99">12315 7959 640 0,'4'0'328'0,"0"0"-104"16,0 0 96-16,-4 0 1088 16,0 0-752-1,4 0-384-15,-4 0 0 16,0 0 56-16,0 0-79 15,0 0-153-15,0 0-88 16,0 0 0-16,0 0 0 16,0 0 8-16,3 0-8 0,1 0 72 15,1 0 160-15,3 0 208 16,0 0 192-16,-1-3-32 0,6 3-72 16,-5-4-216-1,-5 0-112-15,1 0-80 0,4 4-48 16,-3 0-8-1,-1-3 0-15,3 3-8 16,5 0 8-16,0 0-64 0,0 0 0 16,4 0 72-16,0 0-72 15,4 0 112-15,4 0 120 16,-4 0-8 0,4 0-24-16,4 0 41 0,-4 0 167 15,-1 0-48 1,-3 0-104-16,4-4-96 0,-8 4-64 15,0 0-56-15,0 0-40 32,-4 0 8-32,4 0 32 0,0 0-40 0,8 0 40 15,-5 0 16-15,2 4 56 16,7-1-40-16,-4-3 32 16,-1 4 8-16,1 0 8 15,-4-4-32-15,-4 4-80 16,0-4 48-16,0 3-64 15,0 2 8 1,-4-2-8-16,0 1 8 0,4 0 0 16,0 3-8-16,-4-3 0 15,4 3 8-15,-4-3 0 0,4 0-8 0,3 3 16 16,-2-3-16 0,-2 0 16-1,5 0-8-15,-4-4 8 0,4 4 72 16,-8-1-72-16,4-3 40 15,-4 4 0 1,0-4-40-16,-4 4-16 0,3 0 8 0,-2-1-8 16,3 1 8-16,-1-4 8 15,2 4-8 1,2 0 0-16,-2-1-8 0,-2 1 8 16,1 0 16-1,4-4-16-15,-4 4 8 0,4-4 72 16,0 3-88-16,4 1 8 15,0 0 0-15,0-1 16 16,0 5-16-16,0-4 40 16,-1 0-48-16,2 0 8 15,-1-1-8-15,3 1 8 16,1 0-8-16,4 0 16 16,0-1-8-16,4-3 48 15,-4 4-56-15,4 0 8 16,-4-4 0-16,0 3 40 0,0-3-48 15,-5 0 0-15,5 0 0 16,-4 5 8-16,4-5 48 16,0 0-48-16,0 0-8 15,0 0 8-15,0 0 0 16,-1 0 0 0,-3 0 0-16,0 0-8 0,0 0 0 15,0 0 0-15,-4 0 16 16,4 0-8-16,0 0-8 0,-5 0 8 15,5 0-8-15,-3 0 8 16,-2 0 0-16,1 0 8 16,1-5-16-1,-6-2 0-15,1 3 8 16,4-3 0-16,-4-1 56 16,4 1-8-16,-4-4-48 0,4-1-8 15,-5 1 8-15,2 0 0 16,-2-1 40-16,2 1-40 15,-2-4 0-15,-2 0-8 16,2 0 0-16,2-7 8 0,2-1 0 16,-3 0-8-1,0 0 8-15,0 5 8 16,-1 3-8-16,-6-1-8 16,-1 5 0-1,-4 0 8-15,3 0-8 0,-2 0 0 16,-5 3 8-16,4 0 56 0,-4-3-56 15,0-4 0-15,0 0 88 16,0-3-88 0,0-2 64-16,-4-2-64 0,-4-1 0 15,0 1 0 1,0-4 0-16,-1 3 0 0,2-3 0 16,-1 3 0-1,-4-3 0-15,4 3 0 0,-4 4 0 16,1 0-8-16,-6 0-40 0,2 1 40 15,-2 3 96 1,-3 4-96 0,-3-4-24-16,-5-1 16 0,0 5 8 15,0-4 0-15,0 3 0 16,0 1 8-16,0-4 56 0,4 4-56 16,-4 0-8-16,1 0-48 15,-1 3-40-15,-4 0 88 16,0 1 0-16,0-1 8 15,-4 1-8-15,0 3-56 16,0 0 56-16,1 1 0 16,3 3 48-16,0 0-48 15,4 0 48-15,0 0-40 16,8 0 120-16,1 0-72 16,-2 0-56-16,1 0-8 0,1 0 0 15,-5 0 8-15,-4 0-16 16,-4 7-8-16,0 1 16 15,-4 3 8 1,4 0-48-16,1 1 40 16,3-1 0-16,0 0 0 15,3 0 0 1,6 0 0-16,-1 1-16 0,0-4-16 16,4 3 32-16,0 4 0 15,-4 0 0-15,0 0-40 0,0 7 40 16,-3 1-16-16,3 3-32 0,-1-3 48 15,-3 3 8 1,9-3 0-16,-2-1-16 16,6 1 16-16,3-4-128 15,0 4 72-15,0-5 8 16,0 5 40-16,8 0 0 0,-4-1-56 16,4 0-8-16,0 5 56 15,0 3-40-15,0-4 8 16,0 4-8-16,0 1 56 15,8-2 0 1,-1 5 0-16,6-4-64 16,-1 1 128-16,0-1-120 0,0 0 56 15,3-4 0-15,2-3 0 16,-1-1-8-16,-1-6 16 0,2 2 48 16,-2-6-56-16,-3-5 8 15,0 0 0-15,-4-3 8 16,0 0-8-1,-3 0 0-15,2-1-8 16,-3-3 8-16,0 5 16 16,0-2-24-16,0-3 0 0,0 4 0 15,0-4 0-15,-4 0 8 16,4 4 0-16,0-4-8 16,-4 0 0-1,4 0 8-15,0 4-8 0,0-4 8 16,3 3-8-1,-2-3 0-15,-1 4 16 0,4 0-8 16,-8-4 0-16,4 0 0 16,-4 0-8-1,0 0 48-15,0 0-40 0,0 0 48 16,0 0 16-16,0 0-64 0,0 0 64 16,0 0-64-1,0 0 48-15,0 0-56 0,0 0 8 0,0 0-16 16,0 0 8-1,0 0 0 1,0 0-48-16,0 0-64 0,0 0-192 16,0 0-48-16,0 0-16 15,0 0-56-15,0 0-152 0,0 0-256 16,0 3-305-16,0 5-575 16,-4-4-2897-16</inkml:trace>
  <inkml:trace contextRef="#ctx0" brushRef="#br0" timeOffset="34086.01">18191 6579 728 0,'4'0'200'0,"-4"0"-88"15,5 0-96-15,-5 0 1088 16,0 0-720-16,4 0-208 16,-4 0-16-16,0 0-104 15,0 0-56 1,0 0 40-16,0 0-24 0,0 0 16 16,0 0-24-16,0 0 0 31,4 0-8-31,-4 0 0 0,3 0 0 15,-3 7 0-15,4 1-536 16,-4-1-1624-16</inkml:trace>
  <inkml:trace contextRef="#ctx0" brushRef="#br0" timeOffset="36325.01">18307 7869 464 0,'0'0'944'0,"0"0"-376"0,0 0-128 16,0 0 32-1,0 0-80-15,0 0-136 16,0 0-152-16,0 0-24 0,0 0-72 16,0 0-8-16,0 0 0 15,0 0-56-15,0 0 0 0,0 0-48 16,0 0-8-16,0 0-8 15,0 0-24-15,0 0-80 16,0 0 72 0,0 0 8-16,0 0-56 15,0 0 48-15,0 0 144 16,0 0 8-16,0 0 0 0,0 0 8 16,0 0 48-16,0 0 80 15,0 0-48-15,0 0 72 16,0 0 0-16,0 0-24 15,0 0 8-15,0 0 80 0,0 0-24 16,0 0-88 0,0 0-64-16,0 0-40 15,0 0 0-15,0 0-8 16,0 0 0-16,0 0-16 16,0 0-40-16,0 0 0 0,0 0-120 15,4 0-104-15,-4 0-48 16,4 0-8-16,-4 0-336 15,4 0-432-15</inkml:trace>
  <inkml:trace contextRef="#ctx0" brushRef="#br0" timeOffset="53910.17">11945 9506 544 0,'0'0'840'0,"0"0"3057"0,0 0-3073 16,0 0-512-16,0 0-232 15,0 0 0-15,0 0-72 16,0 0 56-16,0 0 8 0,0 0 56 16,0 0-40-16,0 0 64 15,0 0-80-15,0 0-24 16,0 0-48-1,0 0 0-15,0 0-48 16,0 0-8-16,0 0 48 16,0 0-40-16,3 0 8 0,5 0 40 15,4 0 216-15,4 0 48 16,4 0-136-16,0 0-24 0,0 0-32 16,4 0 8-16,3 0-24 15,1 4 16 1,4 3 120-16,0 1 104 15,8-1-160-15,0-3 16 16,8 3-16-16,-1-7 72 16,13 0 121-16,0 0 7 15,4 0-152-15,-1 0-80 0,-10 0-96 16,-6 0 0-16,-3 8 0 16,-4 4 48-16,-1-1-56 15,2 7 8-15,2-2-8 16,2 2 8-16,-2-3 0 15,9-3 8 1,8-9-16-16,4 2 8 0,3-5 0 16,1 0-8-16,-1-8 72 15,-3-4 8-15,-4 9-80 0,-12-1 16 16,-8 4-16-16,-5 0 8 16,-3 0-8-16,0 4 0 15,0-1 0 1,4 9 8-16,4-9 8 15,0 2-8-15,-1-2 0 16,9-3 0-16,-4 0 0 0,4 0-8 16,-1 0 8-16,2 0 0 15,-6 0-8-15,-2 0 0 16,-6 4 0-16,-3 3 0 16,-4 1 0-16,-4-1-48 15,-1 5 40 1,5-4 8-16,-4-1 0 0,4-3 0 15,4-1 0-15,0 1 0 16,0-4 0-16,4 0 184 16,-1 0-24-16,6 0-56 15,-2-7 24-15,-3-1-112 0,8 0 40 32,0 5-56-32,-1-1 0 0,6 4-16 15,3 0 16-15,-1 0 0 0,5-4 8 16,-4 4 8-1,0 0 40-15,-1 0-56 0,1-4 0 16,-5 4 16-16,-2-3-8 16,2-1 48-16,1 0-56 0,1-3 8 15,-2-1 48-15,5 0-48 16,4 1 0 0,-1-1 80-1,1 1-80-15,4-1 80 0,0 1-72 16,3 0 32-16,-3-5-48 15,8 4 56-15,-5-3-32 0,10 0-24 16,-6 0 8-16,1 3 0 16,-1-3 8-16,-7 3-8 31,4 1 0-31,-1-4 16 0,-3 7-16 16,0-7 0-16,0 7-8 15,-4-7 0-15,0 3 8 0,0-3-8 16,-1-1 0-16,-7 1 8 15,4-1 64-15,-1 1-72 16,-2 0-56-16,-10 4 56 0,9-5 80 16,-12 9-80-16,4-5 8 15,-1 5-8 1,-2-1-8-16,-1-4 8 16,-1 0 8-16,-3 5 0 15,4-5 0-15,-8 1-8 16,0-1 48-16,0 1-40 0,-4-1-8 15,-5 0 8-15,-2 5-8 16,-2-1 0-16,-2 4 0 0,-2-4 0 16,6 0 0-16,-6 4 0 15,6-3-8 1,2 3 8 0,1-4-8-16,4 0 16 0,3 4-16 15,6-3 16-15,3-1-16 16,-1 0 8-16,5 4 0 0,0-4 0 15,4 4-8-15,-1 0 8 16,2 0 24-16,-2 0-24 16,2 0-8-16,-2 0 8 15,-4 0-8-15,2 0 0 16,-1 8-48 0,-1-1-16-16,1 1 112 0,0-1-88 15,-4 1 32-15,0 3 16 16,-5-3 96-16,5-1-88 15,-4 1 0-15,-4-1 0 16,4 1-8-16,-4 0 8 0,0 3 0 16,0-4-8-1,4 1 8-15,-4-1-8 0,3 1 0 16,-3-5 0-16,4 1 8 16,-4 0-8-1,4 0 0-15,-4-4 16 0,4 0-8 16,-4 0 0-16,0 0 16 15,4 0-24-15,-5-4 0 0,9-4 0 32,4 1 0-32,3-4 0 0,6 3 0 15,3 1 0 1,-1-1 16-16,1 0-16 0,0 8 0 16,-1-3 8-16,1-1-8 15,-3 0 0-15,-2 4-80 0,-8-4 72 16,2 1-128-16,-5-5 136 31,-5 5 0-31,-6-9 0 16,-6 4-8-16,1 1 0 0,-8-4-72 15,4 0 80-15,-4-1 0 16,0-3 16-16,4 4-8 16,-4-4 24-16,4-4 32 0,0 4-64 15,-1 0 0-15,2 0 0 16,-6 4-48-16,6-1 40 0,-6 1 0 15,5-4-152-15,0 0 0 16,-4 0 88 0,4-4 72-16,0 0-128 15,-4 1-40-15,0-5 160 16,-1 4 8-16,2 0-8 16,-1-3 0-16,-9 3 8 0,6 0 8 15,-5 0-8-15,-4 0 40 31,0 1-40-31,0-5 0 16,0 4-48-16,-4-4 40 0,-8 8-168 0,0-3 176 16,-4-1 16-1,0 0 96-15,-4 0-16 16,1 1 32-16,-6-5-120 0,-3 4 48 16,-3 0-8-16,-5 0 16 15,-5 1-64-15,-6 3-104 16,-9 4 104-16,-4-1 72 0,-3 4-64 15,-1 1 128 1,-4 3 64-16,9-3-24 0,-1-1-168 16,0 5 168-1,0-5-80-15,-4 1 32 16,5 2-40-16,-9-2 0 0,1 3 0 16,-6-3-88-16,2 3 80 15,-4 0-72-15,6 1 0 0,5-1 48 31,13-4-48-31,-1 5 48 0,8-5 8 16,-4 0-56-16,4 1 56 16,-3-1-64-16,-5 1 8 15,1-1-8-15,-14 8-8 16,1-3 8-16,-19 3-8 16,-17 0-48-16,8 3 56 0,13 9-8 15,8-5 24 1,19 0 40-16,-8-3-56 15,-8 0 8-15,8-4 56 16,4 4-56-16,0-4 0 16,-3 0 0-16,-9 0 72 0,-7-4-72 15,-22 0-8-15,-14 4 0 16,-4-4-8-16,4 4 0 16,10 0-8-16,13 0-56 0,17 0 72 15,11 0 72-15,13 0-72 16,-1 0 0-1,-4 0 8-15,-16 0 48 0,-16-7-56 16,-15 3 8 0,-21 1 16-16,0 3-24 15,10 0 8-15,1 0-8 0,18 0-72 16,-5 3 64-16,1 5 0 16,3-1 8-16,17-3 16 15,11 0-8-15,16-4-8 16,8 0 72-16,-12 0-72 15,-4-4 152 1,-7-4-96-16,-1-3 24 0,0 0-8 16,-3 0-48-16,-1 3 24 15,1-3-48-15,-2 7 0 0,-6 4 48 16,3 0-96-16,4 0 40 16,0 0 0-16,5 0 8 15,3 0 0 1,9 0 48-16,3 0 32 15,-1 0-72-15,6-7-8 16,-1 3 152-16,0-4 56 0,-8 1-151 16,-7 3-57-16,-1 4-8 15,-8 0 8-15,4 0 8 16,0 0 56 0,5 0-64-16,4 0 8 15,6 0 48-15,6 0-56 16,-1 0 0-16,8 0 0 0,0 0 0 15,0-15 72-15,-4 4-8 16,4-4-8-16,-11 0-24 16,-1 4 32-16,-4-4-56 0,-3 3-8 15,-5 1-48-15,4 7 48 16,0-3 0-16,-4-1 0 16,4 4 136-16,5-4-128 15,-5 5 88 1,8-9-96-16,4 5 8 15,4 0 40-15,8-5-48 0,-4 9 8 16,4-5 0-16,4 1 72 16,0 7-80-16,5 0-8 0,-1 0-72 15,4 0 16-15,8 3 64 16,-4 5 0-16,4-1-112 16,1 1 8-1,-2 3 8-15,2 0-48 16,-2 0-16-16,-6 5 87 15,2-1-79-15,-11 0 152 16,5 0 0-16,-9 0-24 0,1 0 32 16,-2-4-8-1,1 5 0 1,0-10 8-16,0 6-8 0,4-1 0 16,1-3 0-16,3-1 96 15,0 1-48-15,4-5-48 16,4 2 0-16,-8-2 73 0,4 5-73 15,-3-4 0-15,-1-1 48 16,0 5-48-16,-4-1 8 0,3-3 0 16,-3 3-8-16,1-3-8 15,3 0-32 1,-4 0 40 0,4-4 8-16,-4 0-8 0,4 0 0 15,-3 0-57-15,-1 0 49 0,4 0 8 16,0 0-88-16,0 0 88 15,1 0 8-15,-2 0 0 16,5 0 0-16,-4 0 40 16,9 0-40-16,-6-4 0 15,6 4 0-15,-5 0 8 16,-4 0-16-16,-1 0-8 16,2 0-56-16,-5 0-64 15,0 0-8-15,0 0 16 16,-4 4 72-16,1-1 48 15,-1 2 8-15,0-2-8 0,0-3-16 16,-4 4-72-16,0 0 88 16,0 3-8-16,-4-3 8 15,5 3 0-15,3 1 0 16,-4-1-48-16,4-2 40 16,4 2 16-1,4 1 48-15,8-1-56 0,4-3 8 16,8-1-16-16,1 5-56 15,-1-1-320-15,4 13-648 0,0 6 472 32,0 15 480-32,0 4 80 15,0 0 8-15,0 8 40 16,0-4-40-16,0 0-8 0,0 0 8 16,7 4 64-16,-3-9-72 15,0 5 0-15,0-3 0 0,0-1-8 16,5-4 0-16,-6 1-80 15,9-5 80-15,1 1 8 16,2-8-56-16,5 0-64 16,4-4 8-16,0-7 96 15,4 3 8-15,3-2-64 16,1-5 72-16,0-1 96 16,0-2-40-16,0-1-48 15,0 1 56-15,8 2-48 16,-4-6-16-16,0 4 0 0,7-5-16 31,5 1 8-31,0-5-48 16,11-3-24-16,21 0-32 0,24-11 104 15,24-16-48-15,3-14-8 16,4-4-208-16,-15 0-320 16,-12 3-665-16,-29 13-839 0,-23 2-3465 15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7T06:32:04.358"/>
    </inkml:context>
    <inkml:brush xml:id="br0">
      <inkml:brushProperty name="width" value="0.05" units="cm"/>
      <inkml:brushProperty name="height" value="0.05" units="cm"/>
      <inkml:brushProperty name="color" value="#E71224"/>
    </inkml:brush>
  </inkml:definitions>
  <inkml:trace contextRef="#ctx0" brushRef="#br0">0 0 24575,'5'1'0,"1"1"0,-1-1 0,0 1 0,0 0 0,6 4 0,0-2 0,-4 0 0,1 0 0,0 1 0,-1 0 0,0 0 0,0 0 0,-1 1 0,8 7 0,40 52 0,-3-3 0,-40-49 0,0 0 0,-1 2 0,0-1 0,13 29 0,-14-24 0,1-1 0,22 28 0,9 15-1365,-34-51-5461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7T06:32:10.874"/>
    </inkml:context>
    <inkml:brush xml:id="br0">
      <inkml:brushProperty name="width" value="0.05" units="cm"/>
      <inkml:brushProperty name="height" value="0.05" units="cm"/>
      <inkml:brushProperty name="color" value="#E71224"/>
    </inkml:brush>
  </inkml:definitions>
  <inkml:trace contextRef="#ctx0" brushRef="#br0">0 137 24575,'66'1'0,"72"-3"0,-134 2 0,-1-1 0,1 0 0,-1 1 0,1-2 0,-1 1 0,0 0 0,1-1 0,-1 1 0,0-1 0,0 0 0,0 0 0,-1 0 0,1 0 0,0-1 0,-1 1 0,1-1 0,3-5 0,-5 7 0,0-1 0,0 1 0,0-1 0,-1 0 0,1 1 0,-1-1 0,1 0 0,-1 1 0,1-1 0,-1 0 0,0 0 0,0 0 0,0 1 0,0-1 0,0 0 0,0 0 0,0 0 0,-1 1 0,1-1 0,0 0 0,-1 0 0,0 1 0,1-1 0,-1 0 0,0 1 0,0-1 0,0 1 0,0-1 0,0 1 0,0-1 0,-1 1 0,1 0 0,0 0 0,-1 0 0,-2-2 0,-6-3 0,-2 0 0,1 1 0,-1 0 0,0 1 0,0 0 0,0 1 0,0 0 0,-1 1 0,1 1 0,-19-1 0,29 2 0,-1 0 0,1-1 0,0 1 0,-1 0 0,1 0 0,-1 1 0,1-1 0,0 0 0,-1 1 0,1 0 0,-1-1 0,1 1 0,0 0 0,0 0 0,0 0 0,0 1 0,-1-1 0,2 0 0,-1 1 0,0-1 0,0 1 0,0 0 0,1-1 0,-1 1 0,1 0 0,-1 0 0,-1 3 0,1 2 0,0 0 0,0 0 0,1 0 0,0 0 0,0 0 0,1 0 0,0 0 0,1 9 0,-1-3 0,0-2 0,0-1 0,1 1 0,0 0 0,5 17 0,-5-25 0,0 0 0,1 0 0,-1 1 0,1-1 0,0 0 0,0-1 0,0 1 0,0 0 0,0 0 0,1-1 0,-1 1 0,1-1 0,-1 0 0,1 0 0,0 0 0,0 0 0,0 0 0,5 1 0,21 14 0,-25-15 0,0 1 0,-1-1 0,1 0 0,0 0 0,0 0 0,1 0 0,-1-1 0,0 0 0,1 0 0,7 1 0,-5-2-32,-1 0-1,1-1 0,-1 1 1,1-2-1,-1 1 0,1-1 1,-1 0-1,0 0 0,0-1 1,7-3-1,2-1-973,-4 2-5820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192A0A-DD38-48BE-850C-F6E599DCD3D7}" type="datetimeFigureOut">
              <a:rPr lang="zh-CN" altLang="en-US" smtClean="0"/>
              <a:t>2023/6/12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819324-FDA4-45CF-B699-16CB978923DA}" type="slidenum">
              <a:rPr lang="zh-CN" altLang="en-US" smtClean="0"/>
              <a:t>‹#›</a:t>
            </a:fld>
            <a:endParaRPr lang="zh-CN" altLang="en-US"/>
          </a:p>
        </p:txBody>
      </p:sp>
    </p:spTree>
    <p:extLst>
      <p:ext uri="{BB962C8B-B14F-4D97-AF65-F5344CB8AC3E}">
        <p14:creationId xmlns:p14="http://schemas.microsoft.com/office/powerpoint/2010/main" val="71762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a:ln/>
        </p:spPr>
      </p:sp>
      <p:sp>
        <p:nvSpPr>
          <p:cNvPr id="1187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开发指令级并行对于提升处理器性能而是是不可或缺的。</a:t>
            </a:r>
            <a:endParaRPr lang="en-US" altLang="zh-CN">
              <a:latin typeface="Arial" panose="020B0604020202020204" pitchFamily="34" charset="0"/>
            </a:endParaRPr>
          </a:p>
          <a:p>
            <a:r>
              <a:rPr lang="zh-CN" altLang="en-US">
                <a:latin typeface="Arial" panose="020B0604020202020204" pitchFamily="34" charset="0"/>
              </a:rPr>
              <a:t>首先来看流水线处理机的实际</a:t>
            </a:r>
            <a:r>
              <a:rPr lang="en-US" altLang="zh-CN">
                <a:latin typeface="Arial" panose="020B0604020202020204" pitchFamily="34" charset="0"/>
              </a:rPr>
              <a:t>CPI</a:t>
            </a:r>
            <a:r>
              <a:rPr lang="zh-CN" altLang="en-US">
                <a:latin typeface="Arial" panose="020B0604020202020204" pitchFamily="34" charset="0"/>
              </a:rPr>
              <a:t>表达式。从上一章“流水线技术”的知识中，我们知道，理论上流水线技术能够成倍的提升指令处理的性能，即，流水线技术能够大幅降低理想</a:t>
            </a:r>
            <a:r>
              <a:rPr lang="en-US" altLang="zh-CN">
                <a:latin typeface="Arial" panose="020B0604020202020204" pitchFamily="34" charset="0"/>
              </a:rPr>
              <a:t>CPI</a:t>
            </a:r>
            <a:r>
              <a:rPr lang="zh-CN" altLang="en-US">
                <a:latin typeface="Arial" panose="020B0604020202020204" pitchFamily="34" charset="0"/>
              </a:rPr>
              <a:t>。然而流水线的实际</a:t>
            </a:r>
            <a:r>
              <a:rPr lang="en-US" altLang="zh-CN">
                <a:latin typeface="Arial" panose="020B0604020202020204" pitchFamily="34" charset="0"/>
              </a:rPr>
              <a:t>CPI</a:t>
            </a:r>
            <a:r>
              <a:rPr lang="zh-CN" altLang="en-US">
                <a:latin typeface="Arial" panose="020B0604020202020204" pitchFamily="34" charset="0"/>
              </a:rPr>
              <a:t>往往远大于理想</a:t>
            </a:r>
            <a:r>
              <a:rPr lang="en-US" altLang="zh-CN">
                <a:latin typeface="Arial" panose="020B0604020202020204" pitchFamily="34" charset="0"/>
              </a:rPr>
              <a:t>CPI</a:t>
            </a:r>
            <a:r>
              <a:rPr lang="zh-CN" altLang="en-US">
                <a:latin typeface="Arial" panose="020B0604020202020204" pitchFamily="34" charset="0"/>
              </a:rPr>
              <a:t>，其原因在于各种流水线冲突，如结构冲突、数据冲突、控制冲突，均会导致流水线停顿、断流，极大的降低了流水线的实际优化效果。因此，需要通过消除各种冲突，从而提升指令在流水线中执行时的可并行性，进而提升流水线的实际性能。</a:t>
            </a:r>
            <a:endParaRPr lang="en-US" altLang="zh-CN">
              <a:latin typeface="Arial" panose="020B0604020202020204" pitchFamily="34" charset="0"/>
            </a:endParaRPr>
          </a:p>
        </p:txBody>
      </p:sp>
      <p:sp>
        <p:nvSpPr>
          <p:cNvPr id="1187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CF113FC-22B8-4ADC-A38E-74DA9E6D2337}"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87204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a:extLst>
              <a:ext uri="{FF2B5EF4-FFF2-40B4-BE49-F238E27FC236}">
                <a16:creationId xmlns:a16="http://schemas.microsoft.com/office/drawing/2014/main" id="{CABF1A77-6AEF-5B61-0756-D9B77120FF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2CA91244-84EB-45E2-BFFF-797F0771E4FC}" type="slidenum">
              <a:rPr lang="en-US" altLang="zh-CN"/>
              <a:pPr eaLnBrk="1" hangingPunct="1">
                <a:spcBef>
                  <a:spcPct val="0"/>
                </a:spcBef>
              </a:pPr>
              <a:t>36</a:t>
            </a:fld>
            <a:endParaRPr lang="en-US" altLang="zh-CN"/>
          </a:p>
        </p:txBody>
      </p:sp>
      <p:sp>
        <p:nvSpPr>
          <p:cNvPr id="275459" name="Rectangle 2">
            <a:extLst>
              <a:ext uri="{FF2B5EF4-FFF2-40B4-BE49-F238E27FC236}">
                <a16:creationId xmlns:a16="http://schemas.microsoft.com/office/drawing/2014/main" id="{3FDB61B9-0FDE-8544-73F0-56D23D736E66}"/>
              </a:ext>
            </a:extLst>
          </p:cNvPr>
          <p:cNvSpPr>
            <a:spLocks noGrp="1" noRot="1" noChangeAspect="1" noChangeArrowheads="1" noTextEdit="1"/>
          </p:cNvSpPr>
          <p:nvPr>
            <p:ph type="sldImg"/>
          </p:nvPr>
        </p:nvSpPr>
        <p:spPr>
          <a:ln/>
        </p:spPr>
      </p:sp>
      <p:sp>
        <p:nvSpPr>
          <p:cNvPr id="275460" name="Rectangle 3">
            <a:extLst>
              <a:ext uri="{FF2B5EF4-FFF2-40B4-BE49-F238E27FC236}">
                <a16:creationId xmlns:a16="http://schemas.microsoft.com/office/drawing/2014/main" id="{CB15F9E1-F7C9-3A86-05C9-E2A4E38F60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a:extLst>
              <a:ext uri="{FF2B5EF4-FFF2-40B4-BE49-F238E27FC236}">
                <a16:creationId xmlns:a16="http://schemas.microsoft.com/office/drawing/2014/main" id="{646542C6-F355-3401-60CA-15CA66EAA6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22109491-2DA4-4816-B167-C41702EC8C8E}" type="slidenum">
              <a:rPr lang="en-US" altLang="zh-CN"/>
              <a:pPr eaLnBrk="1" hangingPunct="1">
                <a:spcBef>
                  <a:spcPct val="0"/>
                </a:spcBef>
              </a:pPr>
              <a:t>37</a:t>
            </a:fld>
            <a:endParaRPr lang="en-US" altLang="zh-CN"/>
          </a:p>
        </p:txBody>
      </p:sp>
      <p:sp>
        <p:nvSpPr>
          <p:cNvPr id="276483" name="Rectangle 2">
            <a:extLst>
              <a:ext uri="{FF2B5EF4-FFF2-40B4-BE49-F238E27FC236}">
                <a16:creationId xmlns:a16="http://schemas.microsoft.com/office/drawing/2014/main" id="{EFEB3D60-58F3-8784-EACC-3DA6AD1DA168}"/>
              </a:ext>
            </a:extLst>
          </p:cNvPr>
          <p:cNvSpPr>
            <a:spLocks noGrp="1" noRot="1" noChangeAspect="1" noChangeArrowheads="1" noTextEdit="1"/>
          </p:cNvSpPr>
          <p:nvPr>
            <p:ph type="sldImg"/>
          </p:nvPr>
        </p:nvSpPr>
        <p:spPr>
          <a:ln/>
        </p:spPr>
      </p:sp>
      <p:sp>
        <p:nvSpPr>
          <p:cNvPr id="276484" name="Rectangle 3">
            <a:extLst>
              <a:ext uri="{FF2B5EF4-FFF2-40B4-BE49-F238E27FC236}">
                <a16:creationId xmlns:a16="http://schemas.microsoft.com/office/drawing/2014/main" id="{8E696C1F-69BD-D1E7-0480-0F219F887E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a:extLst>
              <a:ext uri="{FF2B5EF4-FFF2-40B4-BE49-F238E27FC236}">
                <a16:creationId xmlns:a16="http://schemas.microsoft.com/office/drawing/2014/main" id="{9A139972-8386-B601-4010-6EA2A863D4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21290F0C-4E11-4223-8D0B-74D799CC65D2}" type="slidenum">
              <a:rPr lang="en-US" altLang="zh-CN"/>
              <a:pPr eaLnBrk="1" hangingPunct="1">
                <a:spcBef>
                  <a:spcPct val="0"/>
                </a:spcBef>
              </a:pPr>
              <a:t>38</a:t>
            </a:fld>
            <a:endParaRPr lang="en-US" altLang="zh-CN"/>
          </a:p>
        </p:txBody>
      </p:sp>
      <p:sp>
        <p:nvSpPr>
          <p:cNvPr id="278531" name="Rectangle 2">
            <a:extLst>
              <a:ext uri="{FF2B5EF4-FFF2-40B4-BE49-F238E27FC236}">
                <a16:creationId xmlns:a16="http://schemas.microsoft.com/office/drawing/2014/main" id="{BD1EEE2E-1AB8-979E-B3D1-D21AD6C0F577}"/>
              </a:ext>
            </a:extLst>
          </p:cNvPr>
          <p:cNvSpPr>
            <a:spLocks noGrp="1" noRot="1" noChangeAspect="1" noChangeArrowheads="1" noTextEdit="1"/>
          </p:cNvSpPr>
          <p:nvPr>
            <p:ph type="sldImg"/>
          </p:nvPr>
        </p:nvSpPr>
        <p:spPr>
          <a:ln/>
        </p:spPr>
      </p:sp>
      <p:sp>
        <p:nvSpPr>
          <p:cNvPr id="278532" name="Rectangle 3">
            <a:extLst>
              <a:ext uri="{FF2B5EF4-FFF2-40B4-BE49-F238E27FC236}">
                <a16:creationId xmlns:a16="http://schemas.microsoft.com/office/drawing/2014/main" id="{A69BDB0B-2FAA-602C-A3FA-853B31BF2F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a:extLst>
              <a:ext uri="{FF2B5EF4-FFF2-40B4-BE49-F238E27FC236}">
                <a16:creationId xmlns:a16="http://schemas.microsoft.com/office/drawing/2014/main" id="{D1D793E3-C35F-4205-0E42-2C38F8842A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FCF098C9-97C2-4C5F-92E2-2086BA4EBC68}" type="slidenum">
              <a:rPr lang="en-US" altLang="zh-CN"/>
              <a:pPr eaLnBrk="1" hangingPunct="1">
                <a:spcBef>
                  <a:spcPct val="0"/>
                </a:spcBef>
              </a:pPr>
              <a:t>39</a:t>
            </a:fld>
            <a:endParaRPr lang="en-US" altLang="zh-CN"/>
          </a:p>
        </p:txBody>
      </p:sp>
      <p:sp>
        <p:nvSpPr>
          <p:cNvPr id="279555" name="Rectangle 2">
            <a:extLst>
              <a:ext uri="{FF2B5EF4-FFF2-40B4-BE49-F238E27FC236}">
                <a16:creationId xmlns:a16="http://schemas.microsoft.com/office/drawing/2014/main" id="{7ED2C5EC-D52A-3E15-4A5B-E07F4FA4FCE6}"/>
              </a:ext>
            </a:extLst>
          </p:cNvPr>
          <p:cNvSpPr>
            <a:spLocks noGrp="1" noRot="1" noChangeAspect="1" noChangeArrowheads="1" noTextEdit="1"/>
          </p:cNvSpPr>
          <p:nvPr>
            <p:ph type="sldImg"/>
          </p:nvPr>
        </p:nvSpPr>
        <p:spPr>
          <a:ln/>
        </p:spPr>
      </p:sp>
      <p:sp>
        <p:nvSpPr>
          <p:cNvPr id="279556" name="Rectangle 3">
            <a:extLst>
              <a:ext uri="{FF2B5EF4-FFF2-40B4-BE49-F238E27FC236}">
                <a16:creationId xmlns:a16="http://schemas.microsoft.com/office/drawing/2014/main" id="{DB919179-81BE-7F72-8752-B805998358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a:extLst>
              <a:ext uri="{FF2B5EF4-FFF2-40B4-BE49-F238E27FC236}">
                <a16:creationId xmlns:a16="http://schemas.microsoft.com/office/drawing/2014/main" id="{B4673672-AC7C-309A-3E79-09B2792A32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9AF4C42-BB0A-4359-9B28-92F2971C020C}" type="slidenum">
              <a:rPr lang="en-US" altLang="zh-CN"/>
              <a:pPr eaLnBrk="1" hangingPunct="1">
                <a:spcBef>
                  <a:spcPct val="0"/>
                </a:spcBef>
              </a:pPr>
              <a:t>40</a:t>
            </a:fld>
            <a:endParaRPr lang="en-US" altLang="zh-CN"/>
          </a:p>
        </p:txBody>
      </p:sp>
      <p:sp>
        <p:nvSpPr>
          <p:cNvPr id="280579" name="Rectangle 2">
            <a:extLst>
              <a:ext uri="{FF2B5EF4-FFF2-40B4-BE49-F238E27FC236}">
                <a16:creationId xmlns:a16="http://schemas.microsoft.com/office/drawing/2014/main" id="{B9EA06C7-9849-4614-B156-11A21AFAC58F}"/>
              </a:ext>
            </a:extLst>
          </p:cNvPr>
          <p:cNvSpPr>
            <a:spLocks noGrp="1" noRot="1" noChangeAspect="1" noChangeArrowheads="1" noTextEdit="1"/>
          </p:cNvSpPr>
          <p:nvPr>
            <p:ph type="sldImg"/>
          </p:nvPr>
        </p:nvSpPr>
        <p:spPr>
          <a:ln/>
        </p:spPr>
      </p:sp>
      <p:sp>
        <p:nvSpPr>
          <p:cNvPr id="280580" name="Rectangle 3">
            <a:extLst>
              <a:ext uri="{FF2B5EF4-FFF2-40B4-BE49-F238E27FC236}">
                <a16:creationId xmlns:a16="http://schemas.microsoft.com/office/drawing/2014/main" id="{6970602C-6903-4BB8-FC56-BB58C44D43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9819324-FDA4-45CF-B699-16CB978923DA}" type="slidenum">
              <a:rPr lang="zh-CN" altLang="en-US" smtClean="0"/>
              <a:t>140</a:t>
            </a:fld>
            <a:endParaRPr lang="zh-CN" altLang="en-US"/>
          </a:p>
        </p:txBody>
      </p:sp>
    </p:spTree>
    <p:extLst>
      <p:ext uri="{BB962C8B-B14F-4D97-AF65-F5344CB8AC3E}">
        <p14:creationId xmlns:p14="http://schemas.microsoft.com/office/powerpoint/2010/main" val="4041944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适用情况课下再思考一下：</a:t>
            </a:r>
          </a:p>
        </p:txBody>
      </p:sp>
      <p:sp>
        <p:nvSpPr>
          <p:cNvPr id="4" name="灯片编号占位符 3"/>
          <p:cNvSpPr>
            <a:spLocks noGrp="1"/>
          </p:cNvSpPr>
          <p:nvPr>
            <p:ph type="sldNum" sz="quarter" idx="5"/>
          </p:nvPr>
        </p:nvSpPr>
        <p:spPr/>
        <p:txBody>
          <a:bodyPr/>
          <a:lstStyle/>
          <a:p>
            <a:fld id="{19819324-FDA4-45CF-B699-16CB978923DA}" type="slidenum">
              <a:rPr lang="zh-CN" altLang="en-US" smtClean="0"/>
              <a:t>141</a:t>
            </a:fld>
            <a:endParaRPr lang="zh-CN" altLang="en-US"/>
          </a:p>
        </p:txBody>
      </p:sp>
    </p:spTree>
    <p:extLst>
      <p:ext uri="{BB962C8B-B14F-4D97-AF65-F5344CB8AC3E}">
        <p14:creationId xmlns:p14="http://schemas.microsoft.com/office/powerpoint/2010/main" val="3221617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其实就是</a:t>
            </a:r>
            <a:r>
              <a:rPr lang="en-US" altLang="zh-CN" dirty="0"/>
              <a:t>BHT</a:t>
            </a:r>
            <a:r>
              <a:rPr lang="zh-CN" altLang="en-US" dirty="0"/>
              <a:t>和</a:t>
            </a:r>
            <a:r>
              <a:rPr lang="en-US" altLang="zh-CN" dirty="0"/>
              <a:t>BTB</a:t>
            </a:r>
            <a:r>
              <a:rPr lang="zh-CN" altLang="en-US" dirty="0"/>
              <a:t>结合起来改进。</a:t>
            </a:r>
          </a:p>
        </p:txBody>
      </p:sp>
      <p:sp>
        <p:nvSpPr>
          <p:cNvPr id="4" name="灯片编号占位符 3"/>
          <p:cNvSpPr>
            <a:spLocks noGrp="1"/>
          </p:cNvSpPr>
          <p:nvPr>
            <p:ph type="sldNum" sz="quarter" idx="5"/>
          </p:nvPr>
        </p:nvSpPr>
        <p:spPr/>
        <p:txBody>
          <a:bodyPr/>
          <a:lstStyle/>
          <a:p>
            <a:fld id="{19819324-FDA4-45CF-B699-16CB978923DA}" type="slidenum">
              <a:rPr lang="zh-CN" altLang="en-US" smtClean="0"/>
              <a:t>152</a:t>
            </a:fld>
            <a:endParaRPr lang="zh-CN" altLang="en-US"/>
          </a:p>
        </p:txBody>
      </p:sp>
    </p:spTree>
    <p:extLst>
      <p:ext uri="{BB962C8B-B14F-4D97-AF65-F5344CB8AC3E}">
        <p14:creationId xmlns:p14="http://schemas.microsoft.com/office/powerpoint/2010/main" val="404184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用于前面</a:t>
            </a:r>
            <a:r>
              <a:rPr lang="en-US" altLang="zh-CN" dirty="0" err="1"/>
              <a:t>tomasulo</a:t>
            </a:r>
            <a:r>
              <a:rPr lang="zh-CN" altLang="en-US" dirty="0"/>
              <a:t>算法中，如果预测错误，如何清空预取的指令的问题。</a:t>
            </a:r>
          </a:p>
        </p:txBody>
      </p:sp>
      <p:sp>
        <p:nvSpPr>
          <p:cNvPr id="4" name="灯片编号占位符 3"/>
          <p:cNvSpPr>
            <a:spLocks noGrp="1"/>
          </p:cNvSpPr>
          <p:nvPr>
            <p:ph type="sldNum" sz="quarter" idx="5"/>
          </p:nvPr>
        </p:nvSpPr>
        <p:spPr/>
        <p:txBody>
          <a:bodyPr/>
          <a:lstStyle/>
          <a:p>
            <a:fld id="{19819324-FDA4-45CF-B699-16CB978923DA}" type="slidenum">
              <a:rPr lang="zh-CN" altLang="en-US" smtClean="0"/>
              <a:t>153</a:t>
            </a:fld>
            <a:endParaRPr lang="zh-CN" altLang="en-US"/>
          </a:p>
        </p:txBody>
      </p:sp>
    </p:spTree>
    <p:extLst>
      <p:ext uri="{BB962C8B-B14F-4D97-AF65-F5344CB8AC3E}">
        <p14:creationId xmlns:p14="http://schemas.microsoft.com/office/powerpoint/2010/main" val="2294823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BENZ</a:t>
            </a:r>
            <a:r>
              <a:rPr lang="zh-CN" altLang="en-US" dirty="0"/>
              <a:t>在周期</a:t>
            </a:r>
            <a:r>
              <a:rPr lang="en-US" altLang="zh-CN" dirty="0"/>
              <a:t>5</a:t>
            </a:r>
            <a:r>
              <a:rPr lang="zh-CN" altLang="en-US" dirty="0"/>
              <a:t>能够流出是假设有一个分支保留站，因为此时</a:t>
            </a:r>
            <a:r>
              <a:rPr lang="en-US" altLang="zh-CN" dirty="0"/>
              <a:t>ALU</a:t>
            </a:r>
            <a:r>
              <a:rPr lang="zh-CN" altLang="en-US" dirty="0"/>
              <a:t>保留站两个位置都被占用了。</a:t>
            </a:r>
          </a:p>
        </p:txBody>
      </p:sp>
      <p:sp>
        <p:nvSpPr>
          <p:cNvPr id="4" name="灯片编号占位符 3"/>
          <p:cNvSpPr>
            <a:spLocks noGrp="1"/>
          </p:cNvSpPr>
          <p:nvPr>
            <p:ph type="sldNum" sz="quarter" idx="5"/>
          </p:nvPr>
        </p:nvSpPr>
        <p:spPr/>
        <p:txBody>
          <a:bodyPr/>
          <a:lstStyle/>
          <a:p>
            <a:fld id="{19819324-FDA4-45CF-B699-16CB978923DA}" type="slidenum">
              <a:rPr lang="zh-CN" altLang="en-US" smtClean="0"/>
              <a:t>176</a:t>
            </a:fld>
            <a:endParaRPr lang="zh-CN" altLang="en-US"/>
          </a:p>
        </p:txBody>
      </p:sp>
    </p:spTree>
    <p:extLst>
      <p:ext uri="{BB962C8B-B14F-4D97-AF65-F5344CB8AC3E}">
        <p14:creationId xmlns:p14="http://schemas.microsoft.com/office/powerpoint/2010/main" val="3320898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a:ln/>
        </p:spPr>
      </p:sp>
      <p:sp>
        <p:nvSpPr>
          <p:cNvPr id="1208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由于流水线冲突是导致流水线停顿的直接原因，而相关又是导致流水线冲突的主要原因，因此，这一章的内容将围绕消除相关与流水线冲突，或缓解它们的负面影响而展开。</a:t>
            </a:r>
            <a:endParaRPr lang="en-US" altLang="zh-CN">
              <a:latin typeface="Arial" panose="020B0604020202020204" pitchFamily="34" charset="0"/>
            </a:endParaRPr>
          </a:p>
          <a:p>
            <a:endParaRPr lang="en-US" altLang="zh-CN">
              <a:latin typeface="Arial" panose="020B0604020202020204" pitchFamily="34" charset="0"/>
            </a:endParaRPr>
          </a:p>
          <a:p>
            <a:r>
              <a:rPr lang="zh-CN" altLang="en-US">
                <a:latin typeface="Arial" panose="020B0604020202020204" pitchFamily="34" charset="0"/>
              </a:rPr>
              <a:t>在讲解本章的知识之前，我们先回忆一下相关与流水线冲突的基本概念。</a:t>
            </a:r>
            <a:endParaRPr lang="en-US" altLang="zh-CN">
              <a:latin typeface="Arial" panose="020B0604020202020204" pitchFamily="34" charset="0"/>
            </a:endParaRPr>
          </a:p>
          <a:p>
            <a:r>
              <a:rPr lang="zh-CN" altLang="en-US">
                <a:latin typeface="Arial" panose="020B0604020202020204" pitchFamily="34" charset="0"/>
              </a:rPr>
              <a:t>首先看相关。</a:t>
            </a:r>
            <a:r>
              <a:rPr lang="zh-CN" altLang="zh-CN">
                <a:latin typeface="Arial" panose="020B0604020202020204" pitchFamily="34" charset="0"/>
              </a:rPr>
              <a:t>相关是指两条指令之间存在某种依赖关系。如果两条指令相关，则它们就有可能不能在流水线中重叠执行或者只能部分重叠执行。相关可分为三类</a:t>
            </a:r>
            <a:r>
              <a:rPr lang="zh-CN" altLang="en-US">
                <a:latin typeface="Arial" panose="020B0604020202020204" pitchFamily="34" charset="0"/>
              </a:rPr>
              <a:t>，</a:t>
            </a:r>
            <a:r>
              <a:rPr lang="zh-CN" altLang="zh-CN">
                <a:latin typeface="Arial" panose="020B0604020202020204" pitchFamily="34" charset="0"/>
              </a:rPr>
              <a:t>数据相关</a:t>
            </a:r>
            <a:r>
              <a:rPr lang="zh-CN" altLang="en-US">
                <a:latin typeface="Arial" panose="020B0604020202020204" pitchFamily="34" charset="0"/>
              </a:rPr>
              <a:t>，</a:t>
            </a:r>
            <a:r>
              <a:rPr lang="zh-CN" altLang="zh-CN">
                <a:latin typeface="Arial" panose="020B0604020202020204" pitchFamily="34" charset="0"/>
              </a:rPr>
              <a:t>名相关</a:t>
            </a:r>
            <a:r>
              <a:rPr lang="zh-CN" altLang="en-US">
                <a:latin typeface="Arial" panose="020B0604020202020204" pitchFamily="34" charset="0"/>
              </a:rPr>
              <a:t>，</a:t>
            </a:r>
            <a:r>
              <a:rPr lang="zh-CN" altLang="zh-CN">
                <a:latin typeface="Arial" panose="020B0604020202020204" pitchFamily="34" charset="0"/>
              </a:rPr>
              <a:t>以及控制相关。</a:t>
            </a:r>
            <a:r>
              <a:rPr lang="zh-CN" altLang="en-US">
                <a:latin typeface="Arial" panose="020B0604020202020204" pitchFamily="34" charset="0"/>
              </a:rPr>
              <a:t>其中，数据相关，又称真数据相关，表示两条指令之间存在生产</a:t>
            </a:r>
            <a:r>
              <a:rPr lang="en-US" altLang="zh-CN">
                <a:latin typeface="Arial" panose="020B0604020202020204" pitchFamily="34" charset="0"/>
              </a:rPr>
              <a:t>——</a:t>
            </a:r>
            <a:r>
              <a:rPr lang="zh-CN" altLang="en-US">
                <a:latin typeface="Arial" panose="020B0604020202020204" pitchFamily="34" charset="0"/>
              </a:rPr>
              <a:t>消费关系。名相关包括反相关与输出相关，这里的反指的是与数据相关相反，即先消费，再生产。在前一章中讲述的经典五段指令流水线中，名相关不会造成影响。控制相关是指分支指令引起的相关。</a:t>
            </a:r>
            <a:endParaRPr lang="en-US" altLang="zh-CN">
              <a:latin typeface="Arial" panose="020B0604020202020204" pitchFamily="34" charset="0"/>
            </a:endParaRPr>
          </a:p>
          <a:p>
            <a:endParaRPr lang="en-US" altLang="zh-CN">
              <a:latin typeface="Arial" panose="020B0604020202020204" pitchFamily="34" charset="0"/>
            </a:endParaRPr>
          </a:p>
          <a:p>
            <a:pPr eaLnBrk="1" hangingPunct="1">
              <a:spcBef>
                <a:spcPct val="0"/>
              </a:spcBef>
            </a:pPr>
            <a:r>
              <a:rPr lang="zh-CN" altLang="en-US">
                <a:latin typeface="Arial" panose="020B0604020202020204" pitchFamily="34" charset="0"/>
              </a:rPr>
              <a:t>相关是程序固有的一种属性，它反映了程序中指令之间的相互依赖关系。相关是引起冲突的主要原因（并非唯一？结构冲突无对应相关）。因此消除相关是减少冲突停顿的一种有效方法。</a:t>
            </a:r>
            <a:endParaRPr lang="en-US" altLang="zh-CN">
              <a:latin typeface="Arial" panose="020B0604020202020204" pitchFamily="34" charset="0"/>
            </a:endParaRPr>
          </a:p>
          <a:p>
            <a:endParaRPr lang="en-US" altLang="zh-CN">
              <a:latin typeface="Arial" panose="020B0604020202020204" pitchFamily="34" charset="0"/>
            </a:endParaRPr>
          </a:p>
          <a:p>
            <a:r>
              <a:rPr lang="zh-CN" altLang="en-US">
                <a:latin typeface="Arial" panose="020B0604020202020204" pitchFamily="34" charset="0"/>
              </a:rPr>
              <a:t>此外，具体的一次相关是否会导致实际冲突的发生以及该冲突会带来多长的停顿，则是流水线的属性。</a:t>
            </a:r>
            <a:r>
              <a:rPr lang="zh-CN" altLang="en-US">
                <a:latin typeface="宋体" panose="02010600030101010101" pitchFamily="2" charset="-122"/>
              </a:rPr>
              <a:t>在上一章中，我们讲过的</a:t>
            </a:r>
            <a:r>
              <a:rPr lang="zh-CN" altLang="en-US">
                <a:latin typeface="Arial" panose="020B0604020202020204" pitchFamily="34" charset="0"/>
              </a:rPr>
              <a:t>经典的五段流水线中的分支延迟就是一个很好的例子。改进前，在第四段时判断分支是否成功并产生分支指令的转移地址，将会导致后续</a:t>
            </a:r>
            <a:r>
              <a:rPr lang="en-US" altLang="zh-CN">
                <a:latin typeface="Arial" panose="020B0604020202020204" pitchFamily="34" charset="0"/>
              </a:rPr>
              <a:t>3</a:t>
            </a:r>
            <a:r>
              <a:rPr lang="zh-CN" altLang="en-US">
                <a:latin typeface="Arial" panose="020B0604020202020204" pitchFamily="34" charset="0"/>
              </a:rPr>
              <a:t>个周期的延迟。而改进后，第二个周期就已完成上述功能，仅导致</a:t>
            </a:r>
            <a:r>
              <a:rPr lang="en-US" altLang="zh-CN">
                <a:latin typeface="Arial" panose="020B0604020202020204" pitchFamily="34" charset="0"/>
              </a:rPr>
              <a:t>1</a:t>
            </a:r>
            <a:r>
              <a:rPr lang="zh-CN" altLang="en-US">
                <a:latin typeface="Arial" panose="020B0604020202020204" pitchFamily="34" charset="0"/>
              </a:rPr>
              <a:t>个周期的延迟。即，同样的分支延迟，在改进前与改进后的流水线上，带来的停顿是不同的，取决于流水线的属性。</a:t>
            </a:r>
          </a:p>
          <a:p>
            <a:endParaRPr lang="en-US" altLang="zh-CN">
              <a:latin typeface="Arial" panose="020B0604020202020204" pitchFamily="34" charset="0"/>
            </a:endParaRPr>
          </a:p>
          <a:p>
            <a:r>
              <a:rPr lang="zh-CN" altLang="en-US">
                <a:latin typeface="Arial" panose="020B0604020202020204" pitchFamily="34" charset="0"/>
              </a:rPr>
              <a:t>再来看流水线冲突。其也可分为三类，结构冲突，数据冲突，以及控制冲突。其中，结构冲突是指，</a:t>
            </a:r>
            <a:r>
              <a:rPr lang="zh-CN" altLang="en-US">
                <a:latin typeface="黑体" panose="02010609060101010101" pitchFamily="49" charset="-122"/>
              </a:rPr>
              <a:t>因硬件资源满足不了指令重叠执行的要求而发生的冲突。</a:t>
            </a:r>
            <a:r>
              <a:rPr lang="zh-CN" altLang="en-US">
                <a:solidFill>
                  <a:srgbClr val="FF0000"/>
                </a:solidFill>
                <a:latin typeface="黑体" panose="02010609060101010101" pitchFamily="49" charset="-122"/>
              </a:rPr>
              <a:t>数据冲突是指，</a:t>
            </a:r>
            <a:r>
              <a:rPr lang="zh-CN" altLang="en-US">
                <a:latin typeface="黑体" panose="02010609060101010101" pitchFamily="49" charset="-122"/>
              </a:rPr>
              <a:t>当指令在流水线中重叠执行时，因需要用到前面指令的执行结果而发生的冲突。</a:t>
            </a:r>
            <a:r>
              <a:rPr lang="zh-CN" altLang="en-US">
                <a:solidFill>
                  <a:srgbClr val="FF0000"/>
                </a:solidFill>
                <a:latin typeface="黑体" panose="02010609060101010101" pitchFamily="49" charset="-122"/>
              </a:rPr>
              <a:t>而控制冲突是指，</a:t>
            </a:r>
            <a:r>
              <a:rPr lang="zh-CN" altLang="en-US">
                <a:latin typeface="宋体" panose="02010600030101010101" pitchFamily="2" charset="-122"/>
              </a:rPr>
              <a:t>流水线遇到分支指令和其它会改变</a:t>
            </a:r>
            <a:r>
              <a:rPr lang="en-US" altLang="zh-CN">
                <a:solidFill>
                  <a:srgbClr val="9933FF"/>
                </a:solidFill>
                <a:latin typeface="宋体" panose="02010600030101010101" pitchFamily="2" charset="-122"/>
              </a:rPr>
              <a:t>PC</a:t>
            </a:r>
            <a:r>
              <a:rPr lang="zh-CN" altLang="en-US">
                <a:latin typeface="宋体" panose="02010600030101010101" pitchFamily="2" charset="-122"/>
              </a:rPr>
              <a:t>值的指令所引起的冲突。相关是引发冲突的主要原因，其中数据相关与名相关可能导致数据冲突，而控制相关可能导致控制冲突。</a:t>
            </a:r>
            <a:endParaRPr lang="en-US" altLang="zh-CN">
              <a:latin typeface="宋体" panose="02010600030101010101" pitchFamily="2" charset="-122"/>
            </a:endParaRPr>
          </a:p>
          <a:p>
            <a:endParaRPr lang="en-US" altLang="zh-CN">
              <a:latin typeface="宋体" panose="02010600030101010101" pitchFamily="2" charset="-122"/>
            </a:endParaRPr>
          </a:p>
          <a:p>
            <a:endParaRPr lang="en-US" altLang="zh-CN">
              <a:latin typeface="Arial" panose="020B0604020202020204" pitchFamily="34" charset="0"/>
            </a:endParaRPr>
          </a:p>
        </p:txBody>
      </p:sp>
      <p:sp>
        <p:nvSpPr>
          <p:cNvPr id="1208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F395227-BC12-4D25-A6C2-FB6275A5FBC4}"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20954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漏洞百出</a:t>
            </a:r>
          </a:p>
        </p:txBody>
      </p:sp>
      <p:sp>
        <p:nvSpPr>
          <p:cNvPr id="4" name="灯片编号占位符 3"/>
          <p:cNvSpPr>
            <a:spLocks noGrp="1"/>
          </p:cNvSpPr>
          <p:nvPr>
            <p:ph type="sldNum" sz="quarter" idx="5"/>
          </p:nvPr>
        </p:nvSpPr>
        <p:spPr/>
        <p:txBody>
          <a:bodyPr/>
          <a:lstStyle/>
          <a:p>
            <a:fld id="{19819324-FDA4-45CF-B699-16CB978923DA}" type="slidenum">
              <a:rPr lang="zh-CN" altLang="en-US" smtClean="0"/>
              <a:t>199</a:t>
            </a:fld>
            <a:endParaRPr lang="zh-CN" altLang="en-US"/>
          </a:p>
        </p:txBody>
      </p:sp>
    </p:spTree>
    <p:extLst>
      <p:ext uri="{BB962C8B-B14F-4D97-AF65-F5344CB8AC3E}">
        <p14:creationId xmlns:p14="http://schemas.microsoft.com/office/powerpoint/2010/main" val="4011370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a:ln/>
        </p:spPr>
      </p:sp>
      <p:sp>
        <p:nvSpPr>
          <p:cNvPr id="1228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有两类办法可以消除相关。</a:t>
            </a:r>
            <a:endParaRPr lang="en-US" altLang="zh-CN">
              <a:latin typeface="Arial" panose="020B0604020202020204" pitchFamily="34" charset="0"/>
            </a:endParaRPr>
          </a:p>
          <a:p>
            <a:r>
              <a:rPr lang="zh-CN" altLang="en-US">
                <a:latin typeface="Arial" panose="020B0604020202020204" pitchFamily="34" charset="0"/>
              </a:rPr>
              <a:t>一类是保持相关，但避免发生冲突。典型的例子就是上一章讲到的指令调度方法。</a:t>
            </a:r>
            <a:endParaRPr lang="en-US" altLang="zh-CN">
              <a:latin typeface="Arial" panose="020B0604020202020204" pitchFamily="34" charset="0"/>
            </a:endParaRPr>
          </a:p>
          <a:p>
            <a:r>
              <a:rPr lang="zh-CN" altLang="en-US">
                <a:latin typeface="Arial" panose="020B0604020202020204" pitchFamily="34" charset="0"/>
              </a:rPr>
              <a:t>另一类是通过代码变换，消除相关。例如，上一章讲到的寄存器重命名技术。</a:t>
            </a:r>
            <a:endParaRPr lang="en-US" altLang="zh-CN">
              <a:latin typeface="Arial" panose="020B0604020202020204" pitchFamily="34" charset="0"/>
            </a:endParaRPr>
          </a:p>
        </p:txBody>
      </p:sp>
      <p:sp>
        <p:nvSpPr>
          <p:cNvPr id="1228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06930D2-8624-4BE2-8DF9-F055206F6766}"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967456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a:ln/>
        </p:spPr>
      </p:sp>
      <p:sp>
        <p:nvSpPr>
          <p:cNvPr id="1249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本章中涉及的开发指令级并行的方法包含两类，一是基于硬件的动态开发方法，二是基于软件的静态开发方法。</a:t>
            </a:r>
            <a:endParaRPr lang="en-US" altLang="zh-CN">
              <a:latin typeface="Arial" panose="020B0604020202020204" pitchFamily="34" charset="0"/>
            </a:endParaRPr>
          </a:p>
          <a:p>
            <a:r>
              <a:rPr lang="zh-CN" altLang="en-US">
                <a:latin typeface="Arial" panose="020B0604020202020204" pitchFamily="34" charset="0"/>
              </a:rPr>
              <a:t>必要时，还能采取软件与硬件技术相结合的方式，最大程度地挖掘出程序中存在的指令级并行。</a:t>
            </a:r>
          </a:p>
          <a:p>
            <a:endParaRPr lang="en-US" altLang="zh-CN">
              <a:latin typeface="Arial" panose="020B0604020202020204" pitchFamily="34" charset="0"/>
            </a:endParaRPr>
          </a:p>
        </p:txBody>
      </p:sp>
      <p:sp>
        <p:nvSpPr>
          <p:cNvPr id="1249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E60C4AA-31F0-4196-8805-0DBB9BFB194F}"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788265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a:extLst>
              <a:ext uri="{FF2B5EF4-FFF2-40B4-BE49-F238E27FC236}">
                <a16:creationId xmlns:a16="http://schemas.microsoft.com/office/drawing/2014/main" id="{1FBD00F8-E76C-59E3-76AC-2693A9082E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2C32260-3E75-4B62-8FAF-44F783E38FE6}" type="slidenum">
              <a:rPr lang="en-US" altLang="zh-CN"/>
              <a:pPr eaLnBrk="1" hangingPunct="1">
                <a:spcBef>
                  <a:spcPct val="0"/>
                </a:spcBef>
              </a:pPr>
              <a:t>31</a:t>
            </a:fld>
            <a:endParaRPr lang="en-US" altLang="zh-CN"/>
          </a:p>
        </p:txBody>
      </p:sp>
      <p:sp>
        <p:nvSpPr>
          <p:cNvPr id="268291" name="Rectangle 2">
            <a:extLst>
              <a:ext uri="{FF2B5EF4-FFF2-40B4-BE49-F238E27FC236}">
                <a16:creationId xmlns:a16="http://schemas.microsoft.com/office/drawing/2014/main" id="{4A8A0E12-D6F0-781C-D66E-95219722102D}"/>
              </a:ext>
            </a:extLst>
          </p:cNvPr>
          <p:cNvSpPr>
            <a:spLocks noGrp="1" noRot="1" noChangeAspect="1" noChangeArrowheads="1" noTextEdit="1"/>
          </p:cNvSpPr>
          <p:nvPr>
            <p:ph type="sldImg"/>
          </p:nvPr>
        </p:nvSpPr>
        <p:spPr>
          <a:ln/>
        </p:spPr>
      </p:sp>
      <p:sp>
        <p:nvSpPr>
          <p:cNvPr id="268292" name="Rectangle 3">
            <a:extLst>
              <a:ext uri="{FF2B5EF4-FFF2-40B4-BE49-F238E27FC236}">
                <a16:creationId xmlns:a16="http://schemas.microsoft.com/office/drawing/2014/main" id="{B9CB9C58-16D2-1F76-0FC4-5846B7365B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a:extLst>
              <a:ext uri="{FF2B5EF4-FFF2-40B4-BE49-F238E27FC236}">
                <a16:creationId xmlns:a16="http://schemas.microsoft.com/office/drawing/2014/main" id="{4CF25868-8831-658C-740A-890E4ACF80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DCB88CE9-EF23-4613-92BC-F95564199894}" type="slidenum">
              <a:rPr lang="en-US" altLang="zh-CN"/>
              <a:pPr eaLnBrk="1" hangingPunct="1">
                <a:spcBef>
                  <a:spcPct val="0"/>
                </a:spcBef>
              </a:pPr>
              <a:t>32</a:t>
            </a:fld>
            <a:endParaRPr lang="en-US" altLang="zh-CN"/>
          </a:p>
        </p:txBody>
      </p:sp>
      <p:sp>
        <p:nvSpPr>
          <p:cNvPr id="269315" name="Rectangle 2">
            <a:extLst>
              <a:ext uri="{FF2B5EF4-FFF2-40B4-BE49-F238E27FC236}">
                <a16:creationId xmlns:a16="http://schemas.microsoft.com/office/drawing/2014/main" id="{B0F42D32-74B7-EC5A-D2E7-2D7FD2A70041}"/>
              </a:ext>
            </a:extLst>
          </p:cNvPr>
          <p:cNvSpPr>
            <a:spLocks noGrp="1" noRot="1" noChangeAspect="1" noChangeArrowheads="1" noTextEdit="1"/>
          </p:cNvSpPr>
          <p:nvPr>
            <p:ph type="sldImg"/>
          </p:nvPr>
        </p:nvSpPr>
        <p:spPr>
          <a:ln/>
        </p:spPr>
      </p:sp>
      <p:sp>
        <p:nvSpPr>
          <p:cNvPr id="269316" name="Rectangle 3">
            <a:extLst>
              <a:ext uri="{FF2B5EF4-FFF2-40B4-BE49-F238E27FC236}">
                <a16:creationId xmlns:a16="http://schemas.microsoft.com/office/drawing/2014/main" id="{5C155B60-A39F-5DC4-EF26-A182E32C90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a:extLst>
              <a:ext uri="{FF2B5EF4-FFF2-40B4-BE49-F238E27FC236}">
                <a16:creationId xmlns:a16="http://schemas.microsoft.com/office/drawing/2014/main" id="{3AEDC2C6-2C14-9661-E331-2DD334B353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1CE4036B-BED2-4438-8410-58D981B5D2A8}" type="slidenum">
              <a:rPr lang="en-US" altLang="zh-CN"/>
              <a:pPr eaLnBrk="1" hangingPunct="1">
                <a:spcBef>
                  <a:spcPct val="0"/>
                </a:spcBef>
              </a:pPr>
              <a:t>33</a:t>
            </a:fld>
            <a:endParaRPr lang="en-US" altLang="zh-CN"/>
          </a:p>
        </p:txBody>
      </p:sp>
      <p:sp>
        <p:nvSpPr>
          <p:cNvPr id="271363" name="Rectangle 2">
            <a:extLst>
              <a:ext uri="{FF2B5EF4-FFF2-40B4-BE49-F238E27FC236}">
                <a16:creationId xmlns:a16="http://schemas.microsoft.com/office/drawing/2014/main" id="{477C3A05-D594-7BCD-A880-D7034D1C58B2}"/>
              </a:ext>
            </a:extLst>
          </p:cNvPr>
          <p:cNvSpPr>
            <a:spLocks noGrp="1" noRot="1" noChangeAspect="1" noChangeArrowheads="1" noTextEdit="1"/>
          </p:cNvSpPr>
          <p:nvPr>
            <p:ph type="sldImg"/>
          </p:nvPr>
        </p:nvSpPr>
        <p:spPr>
          <a:ln/>
        </p:spPr>
      </p:sp>
      <p:sp>
        <p:nvSpPr>
          <p:cNvPr id="271364" name="Rectangle 3">
            <a:extLst>
              <a:ext uri="{FF2B5EF4-FFF2-40B4-BE49-F238E27FC236}">
                <a16:creationId xmlns:a16="http://schemas.microsoft.com/office/drawing/2014/main" id="{84CD3365-D20F-821C-217A-CA98569418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a:extLst>
              <a:ext uri="{FF2B5EF4-FFF2-40B4-BE49-F238E27FC236}">
                <a16:creationId xmlns:a16="http://schemas.microsoft.com/office/drawing/2014/main" id="{CB62ED27-129E-20A3-4A9E-E595999489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B743E671-8C59-4B96-A72E-55DF4862CC06}" type="slidenum">
              <a:rPr lang="en-US" altLang="zh-CN"/>
              <a:pPr eaLnBrk="1" hangingPunct="1">
                <a:spcBef>
                  <a:spcPct val="0"/>
                </a:spcBef>
              </a:pPr>
              <a:t>34</a:t>
            </a:fld>
            <a:endParaRPr lang="en-US" altLang="zh-CN"/>
          </a:p>
        </p:txBody>
      </p:sp>
      <p:sp>
        <p:nvSpPr>
          <p:cNvPr id="273411" name="Rectangle 2">
            <a:extLst>
              <a:ext uri="{FF2B5EF4-FFF2-40B4-BE49-F238E27FC236}">
                <a16:creationId xmlns:a16="http://schemas.microsoft.com/office/drawing/2014/main" id="{BD8348E7-5C84-FE0B-502A-FF3FC7494E8D}"/>
              </a:ext>
            </a:extLst>
          </p:cNvPr>
          <p:cNvSpPr>
            <a:spLocks noGrp="1" noRot="1" noChangeAspect="1" noChangeArrowheads="1" noTextEdit="1"/>
          </p:cNvSpPr>
          <p:nvPr>
            <p:ph type="sldImg"/>
          </p:nvPr>
        </p:nvSpPr>
        <p:spPr>
          <a:ln/>
        </p:spPr>
      </p:sp>
      <p:sp>
        <p:nvSpPr>
          <p:cNvPr id="273412" name="Rectangle 3">
            <a:extLst>
              <a:ext uri="{FF2B5EF4-FFF2-40B4-BE49-F238E27FC236}">
                <a16:creationId xmlns:a16="http://schemas.microsoft.com/office/drawing/2014/main" id="{C1F414CF-2955-7514-9EB9-7038B734B4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a:extLst>
              <a:ext uri="{FF2B5EF4-FFF2-40B4-BE49-F238E27FC236}">
                <a16:creationId xmlns:a16="http://schemas.microsoft.com/office/drawing/2014/main" id="{83EC8713-B104-6FF1-3E11-6F0B27BD86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FA88ABA2-B94E-47D3-94AA-F7C2BD305D56}" type="slidenum">
              <a:rPr lang="en-US" altLang="zh-CN"/>
              <a:pPr eaLnBrk="1" hangingPunct="1">
                <a:spcBef>
                  <a:spcPct val="0"/>
                </a:spcBef>
              </a:pPr>
              <a:t>35</a:t>
            </a:fld>
            <a:endParaRPr lang="en-US" altLang="zh-CN"/>
          </a:p>
        </p:txBody>
      </p:sp>
      <p:sp>
        <p:nvSpPr>
          <p:cNvPr id="274435" name="Rectangle 2">
            <a:extLst>
              <a:ext uri="{FF2B5EF4-FFF2-40B4-BE49-F238E27FC236}">
                <a16:creationId xmlns:a16="http://schemas.microsoft.com/office/drawing/2014/main" id="{B1D22C4A-397E-F8A6-8640-BBD0FD7170A0}"/>
              </a:ext>
            </a:extLst>
          </p:cNvPr>
          <p:cNvSpPr>
            <a:spLocks noGrp="1" noRot="1" noChangeAspect="1" noChangeArrowheads="1" noTextEdit="1"/>
          </p:cNvSpPr>
          <p:nvPr>
            <p:ph type="sldImg"/>
          </p:nvPr>
        </p:nvSpPr>
        <p:spPr>
          <a:ln/>
        </p:spPr>
      </p:sp>
      <p:sp>
        <p:nvSpPr>
          <p:cNvPr id="274436" name="Rectangle 3">
            <a:extLst>
              <a:ext uri="{FF2B5EF4-FFF2-40B4-BE49-F238E27FC236}">
                <a16:creationId xmlns:a16="http://schemas.microsoft.com/office/drawing/2014/main" id="{6513254F-1E1A-C695-9210-8023AED5BC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DF6BDDE3-65BA-486E-A031-3502EE335418}" type="datetimeFigureOut">
              <a:rPr lang="zh-CN" altLang="en-US" smtClean="0"/>
              <a:t>2023/6/12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809B89-61CB-488F-9657-F4BE9515341D}" type="slidenum">
              <a:rPr lang="zh-CN" altLang="en-US" smtClean="0"/>
              <a:t>‹#›</a:t>
            </a:fld>
            <a:endParaRPr lang="zh-CN" altLang="en-US"/>
          </a:p>
        </p:txBody>
      </p:sp>
    </p:spTree>
    <p:extLst>
      <p:ext uri="{BB962C8B-B14F-4D97-AF65-F5344CB8AC3E}">
        <p14:creationId xmlns:p14="http://schemas.microsoft.com/office/powerpoint/2010/main" val="1016814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F6BDDE3-65BA-486E-A031-3502EE335418}" type="datetimeFigureOut">
              <a:rPr lang="zh-CN" altLang="en-US" smtClean="0"/>
              <a:t>2023/6/12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809B89-61CB-488F-9657-F4BE9515341D}" type="slidenum">
              <a:rPr lang="zh-CN" altLang="en-US" smtClean="0"/>
              <a:t>‹#›</a:t>
            </a:fld>
            <a:endParaRPr lang="zh-CN" altLang="en-US"/>
          </a:p>
        </p:txBody>
      </p:sp>
    </p:spTree>
    <p:extLst>
      <p:ext uri="{BB962C8B-B14F-4D97-AF65-F5344CB8AC3E}">
        <p14:creationId xmlns:p14="http://schemas.microsoft.com/office/powerpoint/2010/main" val="2802045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F6BDDE3-65BA-486E-A031-3502EE335418}" type="datetimeFigureOut">
              <a:rPr lang="zh-CN" altLang="en-US" smtClean="0"/>
              <a:t>2023/6/12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809B89-61CB-488F-9657-F4BE9515341D}" type="slidenum">
              <a:rPr lang="zh-CN" altLang="en-US" smtClean="0"/>
              <a:t>‹#›</a:t>
            </a:fld>
            <a:endParaRPr lang="zh-CN" altLang="en-US"/>
          </a:p>
        </p:txBody>
      </p:sp>
    </p:spTree>
    <p:extLst>
      <p:ext uri="{BB962C8B-B14F-4D97-AF65-F5344CB8AC3E}">
        <p14:creationId xmlns:p14="http://schemas.microsoft.com/office/powerpoint/2010/main" val="41006651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181600" y="247650"/>
            <a:ext cx="6807200" cy="381000"/>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219200"/>
            <a:ext cx="5080000" cy="4953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19200"/>
            <a:ext cx="5080000" cy="4953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1"/>
          <p:cNvSpPr>
            <a:spLocks noGrp="1" noChangeArrowheads="1"/>
          </p:cNvSpPr>
          <p:nvPr>
            <p:ph type="sldNum" sz="quarter" idx="12"/>
          </p:nvPr>
        </p:nvSpPr>
        <p:spPr>
          <a:ln/>
        </p:spPr>
        <p:txBody>
          <a:bodyPr/>
          <a:lstStyle>
            <a:lvl1pPr>
              <a:defRPr/>
            </a:lvl1pPr>
          </a:lstStyle>
          <a:p>
            <a:pPr>
              <a:defRPr/>
            </a:pPr>
            <a:fld id="{E66E654F-0685-439C-8A49-9FBA08BB2248}" type="slidenum">
              <a:rPr lang="en-US" altLang="zh-CN"/>
              <a:pPr>
                <a:defRPr/>
              </a:pPr>
              <a:t>‹#›</a:t>
            </a:fld>
            <a:endParaRPr lang="en-US" altLang="zh-CN"/>
          </a:p>
        </p:txBody>
      </p:sp>
    </p:spTree>
    <p:extLst>
      <p:ext uri="{BB962C8B-B14F-4D97-AF65-F5344CB8AC3E}">
        <p14:creationId xmlns:p14="http://schemas.microsoft.com/office/powerpoint/2010/main" val="36895609"/>
      </p:ext>
    </p:extLst>
  </p:cSld>
  <p:clrMapOvr>
    <a:masterClrMapping/>
  </p:clrMapOvr>
  <p:transition>
    <p:pull dir="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914400" y="247650"/>
            <a:ext cx="11074400" cy="59245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031"/>
          <p:cNvSpPr>
            <a:spLocks noGrp="1" noChangeArrowheads="1"/>
          </p:cNvSpPr>
          <p:nvPr>
            <p:ph type="sldNum" sz="quarter" idx="12"/>
          </p:nvPr>
        </p:nvSpPr>
        <p:spPr>
          <a:ln/>
        </p:spPr>
        <p:txBody>
          <a:bodyPr/>
          <a:lstStyle>
            <a:lvl1pPr>
              <a:defRPr/>
            </a:lvl1pPr>
          </a:lstStyle>
          <a:p>
            <a:pPr>
              <a:defRPr/>
            </a:pPr>
            <a:fld id="{89644522-A069-42EB-9E50-8A2E4A7CD5B6}" type="slidenum">
              <a:rPr lang="en-US" altLang="zh-CN"/>
              <a:pPr>
                <a:defRPr/>
              </a:pPr>
              <a:t>‹#›</a:t>
            </a:fld>
            <a:endParaRPr lang="en-US" altLang="zh-CN"/>
          </a:p>
        </p:txBody>
      </p:sp>
    </p:spTree>
    <p:extLst>
      <p:ext uri="{BB962C8B-B14F-4D97-AF65-F5344CB8AC3E}">
        <p14:creationId xmlns:p14="http://schemas.microsoft.com/office/powerpoint/2010/main" val="19181578"/>
      </p:ext>
    </p:extLst>
  </p:cSld>
  <p:clrMapOvr>
    <a:masterClrMapping/>
  </p:clrMapOvr>
  <p:transition>
    <p:pull dir="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181600" y="247650"/>
            <a:ext cx="6807200" cy="381000"/>
          </a:xfrm>
        </p:spPr>
        <p:txBody>
          <a:bodyPr/>
          <a:lstStyle/>
          <a:p>
            <a:r>
              <a:rPr lang="zh-CN" altLang="en-US"/>
              <a:t>单击此处编辑母版标题样式</a:t>
            </a:r>
          </a:p>
        </p:txBody>
      </p:sp>
      <p:sp>
        <p:nvSpPr>
          <p:cNvPr id="3" name="表格占位符 2"/>
          <p:cNvSpPr>
            <a:spLocks noGrp="1"/>
          </p:cNvSpPr>
          <p:nvPr>
            <p:ph type="tbl" idx="1"/>
          </p:nvPr>
        </p:nvSpPr>
        <p:spPr>
          <a:xfrm>
            <a:off x="914400" y="1219200"/>
            <a:ext cx="10363200" cy="4953000"/>
          </a:xfrm>
        </p:spPr>
        <p:txBody>
          <a:bodyPr/>
          <a:lstStyle/>
          <a:p>
            <a:pPr lvl="0"/>
            <a:endParaRPr lang="zh-CN" altLang="en-US" noProof="0"/>
          </a:p>
        </p:txBody>
      </p:sp>
      <p:sp>
        <p:nvSpPr>
          <p:cNvPr id="4"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1"/>
          <p:cNvSpPr>
            <a:spLocks noGrp="1" noChangeArrowheads="1"/>
          </p:cNvSpPr>
          <p:nvPr>
            <p:ph type="sldNum" sz="quarter" idx="12"/>
          </p:nvPr>
        </p:nvSpPr>
        <p:spPr>
          <a:ln/>
        </p:spPr>
        <p:txBody>
          <a:bodyPr/>
          <a:lstStyle>
            <a:lvl1pPr>
              <a:defRPr/>
            </a:lvl1pPr>
          </a:lstStyle>
          <a:p>
            <a:pPr>
              <a:defRPr/>
            </a:pPr>
            <a:fld id="{4266BB7C-7046-4B72-B3E2-2900439D2617}" type="slidenum">
              <a:rPr lang="en-US" altLang="zh-CN"/>
              <a:pPr>
                <a:defRPr/>
              </a:pPr>
              <a:t>‹#›</a:t>
            </a:fld>
            <a:endParaRPr lang="en-US" altLang="zh-CN"/>
          </a:p>
        </p:txBody>
      </p:sp>
    </p:spTree>
    <p:extLst>
      <p:ext uri="{BB962C8B-B14F-4D97-AF65-F5344CB8AC3E}">
        <p14:creationId xmlns:p14="http://schemas.microsoft.com/office/powerpoint/2010/main" val="2288454000"/>
      </p:ext>
    </p:extLst>
  </p:cSld>
  <p:clrMapOvr>
    <a:masterClrMapping/>
  </p:clrMapOvr>
  <p:transition>
    <p:pull dir="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181600" y="247650"/>
            <a:ext cx="6807200" cy="381000"/>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219200"/>
            <a:ext cx="5080000" cy="4953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219200"/>
            <a:ext cx="5080000" cy="2400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3771900"/>
            <a:ext cx="5080000" cy="2400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029">
            <a:extLst>
              <a:ext uri="{FF2B5EF4-FFF2-40B4-BE49-F238E27FC236}">
                <a16:creationId xmlns:a16="http://schemas.microsoft.com/office/drawing/2014/main" id="{1DC217A1-A43D-4FBE-321A-ACD858570B8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1030">
            <a:extLst>
              <a:ext uri="{FF2B5EF4-FFF2-40B4-BE49-F238E27FC236}">
                <a16:creationId xmlns:a16="http://schemas.microsoft.com/office/drawing/2014/main" id="{F998C1F0-2FEB-4B46-9AA4-57305EAB0DC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1031">
            <a:extLst>
              <a:ext uri="{FF2B5EF4-FFF2-40B4-BE49-F238E27FC236}">
                <a16:creationId xmlns:a16="http://schemas.microsoft.com/office/drawing/2014/main" id="{3FBA25CF-4BF4-0325-3221-12FA489312D4}"/>
              </a:ext>
            </a:extLst>
          </p:cNvPr>
          <p:cNvSpPr>
            <a:spLocks noGrp="1" noChangeArrowheads="1"/>
          </p:cNvSpPr>
          <p:nvPr>
            <p:ph type="sldNum" sz="quarter" idx="12"/>
          </p:nvPr>
        </p:nvSpPr>
        <p:spPr>
          <a:ln/>
        </p:spPr>
        <p:txBody>
          <a:bodyPr/>
          <a:lstStyle>
            <a:lvl1pPr>
              <a:defRPr/>
            </a:lvl1pPr>
          </a:lstStyle>
          <a:p>
            <a:fld id="{0C372530-F8D5-4E42-B9B1-650BFEFD7FD3}" type="slidenum">
              <a:rPr lang="en-US" altLang="zh-CN"/>
              <a:pPr/>
              <a:t>‹#›</a:t>
            </a:fld>
            <a:endParaRPr lang="en-US" altLang="zh-CN"/>
          </a:p>
        </p:txBody>
      </p:sp>
    </p:spTree>
    <p:extLst>
      <p:ext uri="{BB962C8B-B14F-4D97-AF65-F5344CB8AC3E}">
        <p14:creationId xmlns:p14="http://schemas.microsoft.com/office/powerpoint/2010/main" val="604332862"/>
      </p:ext>
    </p:extLst>
  </p:cSld>
  <p:clrMapOvr>
    <a:masterClrMapping/>
  </p:clrMapOvr>
  <p:transition>
    <p:pull dir="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4124B6-D79C-41E0-8C18-29F3628A133D}" type="slidenum">
              <a:rPr lang="en-US" altLang="zh-CN"/>
              <a:pPr>
                <a:defRPr/>
              </a:pPr>
              <a:t>‹#›</a:t>
            </a:fld>
            <a:endParaRPr lang="en-US" altLang="zh-CN"/>
          </a:p>
        </p:txBody>
      </p:sp>
    </p:spTree>
    <p:extLst>
      <p:ext uri="{BB962C8B-B14F-4D97-AF65-F5344CB8AC3E}">
        <p14:creationId xmlns:p14="http://schemas.microsoft.com/office/powerpoint/2010/main" val="40316508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3FBD7F3-475F-4128-88A2-4DAF12F5A1A1}" type="slidenum">
              <a:rPr lang="en-US" altLang="zh-CN"/>
              <a:pPr>
                <a:defRPr/>
              </a:pPr>
              <a:t>‹#›</a:t>
            </a:fld>
            <a:endParaRPr lang="en-US" altLang="zh-CN"/>
          </a:p>
        </p:txBody>
      </p:sp>
    </p:spTree>
    <p:extLst>
      <p:ext uri="{BB962C8B-B14F-4D97-AF65-F5344CB8AC3E}">
        <p14:creationId xmlns:p14="http://schemas.microsoft.com/office/powerpoint/2010/main" val="11784377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43511E6-0ADA-45D6-A16D-B5FA91CD1F64}" type="slidenum">
              <a:rPr lang="en-US" altLang="zh-CN"/>
              <a:pPr>
                <a:defRPr/>
              </a:pPr>
              <a:t>‹#›</a:t>
            </a:fld>
            <a:endParaRPr lang="en-US" altLang="zh-CN"/>
          </a:p>
        </p:txBody>
      </p:sp>
    </p:spTree>
    <p:extLst>
      <p:ext uri="{BB962C8B-B14F-4D97-AF65-F5344CB8AC3E}">
        <p14:creationId xmlns:p14="http://schemas.microsoft.com/office/powerpoint/2010/main" val="11900697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6945FD1-3AB7-4D82-BFF3-1E341C266717}" type="slidenum">
              <a:rPr lang="en-US" altLang="zh-CN"/>
              <a:pPr>
                <a:defRPr/>
              </a:pPr>
              <a:t>‹#›</a:t>
            </a:fld>
            <a:endParaRPr lang="en-US" altLang="zh-CN"/>
          </a:p>
        </p:txBody>
      </p:sp>
    </p:spTree>
    <p:extLst>
      <p:ext uri="{BB962C8B-B14F-4D97-AF65-F5344CB8AC3E}">
        <p14:creationId xmlns:p14="http://schemas.microsoft.com/office/powerpoint/2010/main" val="4290755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F6BDDE3-65BA-486E-A031-3502EE335418}" type="datetimeFigureOut">
              <a:rPr lang="zh-CN" altLang="en-US" smtClean="0"/>
              <a:t>2023/6/12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809B89-61CB-488F-9657-F4BE9515341D}" type="slidenum">
              <a:rPr lang="zh-CN" altLang="en-US" smtClean="0"/>
              <a:t>‹#›</a:t>
            </a:fld>
            <a:endParaRPr lang="zh-CN" altLang="en-US"/>
          </a:p>
        </p:txBody>
      </p:sp>
    </p:spTree>
    <p:extLst>
      <p:ext uri="{BB962C8B-B14F-4D97-AF65-F5344CB8AC3E}">
        <p14:creationId xmlns:p14="http://schemas.microsoft.com/office/powerpoint/2010/main" val="13930999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BB4EDFBB-7984-4E72-B349-EB6BB892AD38}" type="slidenum">
              <a:rPr lang="en-US" altLang="zh-CN"/>
              <a:pPr>
                <a:defRPr/>
              </a:pPr>
              <a:t>‹#›</a:t>
            </a:fld>
            <a:endParaRPr lang="en-US" altLang="zh-CN"/>
          </a:p>
        </p:txBody>
      </p:sp>
    </p:spTree>
    <p:extLst>
      <p:ext uri="{BB962C8B-B14F-4D97-AF65-F5344CB8AC3E}">
        <p14:creationId xmlns:p14="http://schemas.microsoft.com/office/powerpoint/2010/main" val="1563422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452E325D-4E14-45FD-8F03-96B5B8A97573}" type="slidenum">
              <a:rPr lang="en-US" altLang="zh-CN"/>
              <a:pPr>
                <a:defRPr/>
              </a:pPr>
              <a:t>‹#›</a:t>
            </a:fld>
            <a:endParaRPr lang="en-US" altLang="zh-CN"/>
          </a:p>
        </p:txBody>
      </p:sp>
    </p:spTree>
    <p:extLst>
      <p:ext uri="{BB962C8B-B14F-4D97-AF65-F5344CB8AC3E}">
        <p14:creationId xmlns:p14="http://schemas.microsoft.com/office/powerpoint/2010/main" val="1654055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BA9D5A0A-613C-44AE-8EEB-F1F3D6289BC5}" type="slidenum">
              <a:rPr lang="en-US" altLang="zh-CN"/>
              <a:pPr>
                <a:defRPr/>
              </a:pPr>
              <a:t>‹#›</a:t>
            </a:fld>
            <a:endParaRPr lang="en-US" altLang="zh-CN"/>
          </a:p>
        </p:txBody>
      </p:sp>
    </p:spTree>
    <p:extLst>
      <p:ext uri="{BB962C8B-B14F-4D97-AF65-F5344CB8AC3E}">
        <p14:creationId xmlns:p14="http://schemas.microsoft.com/office/powerpoint/2010/main" val="18977326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4C776B7-C4C7-484C-A6CE-1C64A8E3FE90}" type="slidenum">
              <a:rPr lang="en-US" altLang="zh-CN"/>
              <a:pPr>
                <a:defRPr/>
              </a:pPr>
              <a:t>‹#›</a:t>
            </a:fld>
            <a:endParaRPr lang="en-US" altLang="zh-CN"/>
          </a:p>
        </p:txBody>
      </p:sp>
    </p:spTree>
    <p:extLst>
      <p:ext uri="{BB962C8B-B14F-4D97-AF65-F5344CB8AC3E}">
        <p14:creationId xmlns:p14="http://schemas.microsoft.com/office/powerpoint/2010/main" val="29329561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6C14967-1CE2-4919-92B0-4744C161C953}" type="slidenum">
              <a:rPr lang="en-US" altLang="zh-CN"/>
              <a:pPr>
                <a:defRPr/>
              </a:pPr>
              <a:t>‹#›</a:t>
            </a:fld>
            <a:endParaRPr lang="en-US" altLang="zh-CN"/>
          </a:p>
        </p:txBody>
      </p:sp>
    </p:spTree>
    <p:extLst>
      <p:ext uri="{BB962C8B-B14F-4D97-AF65-F5344CB8AC3E}">
        <p14:creationId xmlns:p14="http://schemas.microsoft.com/office/powerpoint/2010/main" val="18805628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AA6403E-D8BF-4B8F-A49A-4059F5C1C5C0}" type="slidenum">
              <a:rPr lang="en-US" altLang="zh-CN"/>
              <a:pPr>
                <a:defRPr/>
              </a:pPr>
              <a:t>‹#›</a:t>
            </a:fld>
            <a:endParaRPr lang="en-US" altLang="zh-CN"/>
          </a:p>
        </p:txBody>
      </p:sp>
    </p:spTree>
    <p:extLst>
      <p:ext uri="{BB962C8B-B14F-4D97-AF65-F5344CB8AC3E}">
        <p14:creationId xmlns:p14="http://schemas.microsoft.com/office/powerpoint/2010/main" val="34928017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188C4D8-4DF8-4744-A389-96BB31C1720A}" type="slidenum">
              <a:rPr lang="en-US" altLang="zh-CN"/>
              <a:pPr>
                <a:defRPr/>
              </a:pPr>
              <a:t>‹#›</a:t>
            </a:fld>
            <a:endParaRPr lang="en-US" altLang="zh-CN"/>
          </a:p>
        </p:txBody>
      </p:sp>
    </p:spTree>
    <p:extLst>
      <p:ext uri="{BB962C8B-B14F-4D97-AF65-F5344CB8AC3E}">
        <p14:creationId xmlns:p14="http://schemas.microsoft.com/office/powerpoint/2010/main" val="26255739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2192000" cy="6858000"/>
            <a:chOff x="0" y="0"/>
            <a:chExt cx="5760" cy="4320"/>
          </a:xfrm>
        </p:grpSpPr>
        <p:grpSp>
          <p:nvGrpSpPr>
            <p:cNvPr id="5" name="Group 3"/>
            <p:cNvGrpSpPr>
              <a:grpSpLocks/>
            </p:cNvGrpSpPr>
            <p:nvPr/>
          </p:nvGrpSpPr>
          <p:grpSpPr bwMode="auto">
            <a:xfrm>
              <a:off x="0" y="0"/>
              <a:ext cx="5760" cy="4320"/>
              <a:chOff x="0" y="0"/>
              <a:chExt cx="5760" cy="4320"/>
            </a:xfrm>
          </p:grpSpPr>
          <p:sp>
            <p:nvSpPr>
              <p:cNvPr id="15"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黑体" panose="02010609060101010101" pitchFamily="49" charset="-122"/>
                  </a:defRPr>
                </a:lvl1pPr>
                <a:lvl2pPr marL="742950" indent="-285750" eaLnBrk="0" hangingPunct="0">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defRPr kumimoji="1" sz="2400">
                    <a:solidFill>
                      <a:schemeClr val="tx1"/>
                    </a:solidFill>
                    <a:latin typeface="Tahoma" panose="020B0604030504040204" pitchFamily="34" charset="0"/>
                    <a:ea typeface="黑体" panose="02010609060101010101" pitchFamily="49" charset="-122"/>
                  </a:defRPr>
                </a:lvl3pPr>
                <a:lvl4pPr marL="1600200" indent="-228600" eaLnBrk="0" hangingPunct="0">
                  <a:defRPr kumimoji="1" sz="2400">
                    <a:solidFill>
                      <a:schemeClr val="tx1"/>
                    </a:solidFill>
                    <a:latin typeface="Tahoma" panose="020B0604030504040204" pitchFamily="34" charset="0"/>
                    <a:ea typeface="黑体" panose="02010609060101010101" pitchFamily="49" charset="-122"/>
                  </a:defRPr>
                </a:lvl4pPr>
                <a:lvl5pPr marL="2057400" indent="-228600" eaLnBrk="0" hangingPunct="0">
                  <a:defRPr kumimoji="1" sz="24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9pPr>
              </a:lstStyle>
              <a:p>
                <a:pPr eaLnBrk="1" hangingPunct="1">
                  <a:defRPr/>
                </a:pPr>
                <a:endParaRPr lang="zh-CN" altLang="en-US" sz="2400"/>
              </a:p>
            </p:txBody>
          </p:sp>
          <p:grpSp>
            <p:nvGrpSpPr>
              <p:cNvPr id="16" name="Group 5"/>
              <p:cNvGrpSpPr>
                <a:grpSpLocks/>
              </p:cNvGrpSpPr>
              <p:nvPr userDrawn="1"/>
            </p:nvGrpSpPr>
            <p:grpSpPr bwMode="auto">
              <a:xfrm>
                <a:off x="0" y="0"/>
                <a:ext cx="5760" cy="4320"/>
                <a:chOff x="0" y="0"/>
                <a:chExt cx="5760" cy="4320"/>
              </a:xfrm>
            </p:grpSpPr>
            <p:sp>
              <p:nvSpPr>
                <p:cNvPr id="18"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9"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0"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1"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2"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3"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4"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5"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6"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7"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8"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9"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0"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1"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3"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4"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5"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6"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7"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8"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9"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17" name="Line 57"/>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nvGrpSpPr>
            <p:cNvPr id="6" name="Group 58"/>
            <p:cNvGrpSpPr>
              <a:grpSpLocks/>
            </p:cNvGrpSpPr>
            <p:nvPr userDrawn="1"/>
          </p:nvGrpSpPr>
          <p:grpSpPr bwMode="auto">
            <a:xfrm>
              <a:off x="3" y="559"/>
              <a:ext cx="4192" cy="1796"/>
              <a:chOff x="3" y="559"/>
              <a:chExt cx="4192" cy="1796"/>
            </a:xfrm>
          </p:grpSpPr>
          <p:sp>
            <p:nvSpPr>
              <p:cNvPr id="11" name="Line 59"/>
              <p:cNvSpPr>
                <a:spLocks noChangeShapeType="1"/>
              </p:cNvSpPr>
              <p:nvPr/>
            </p:nvSpPr>
            <p:spPr bwMode="ltGray">
              <a:xfrm>
                <a:off x="506" y="559"/>
                <a:ext cx="0" cy="1796"/>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2"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3"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4" name="Arc 62"/>
              <p:cNvSpPr>
                <a:spLocks/>
              </p:cNvSpPr>
              <p:nvPr/>
            </p:nvSpPr>
            <p:spPr bwMode="ltGray">
              <a:xfrm rot="16200000" flipH="1">
                <a:off x="426" y="860"/>
                <a:ext cx="156" cy="157"/>
              </a:xfrm>
              <a:custGeom>
                <a:avLst/>
                <a:gdLst>
                  <a:gd name="T0" fmla="*/ 0 w 43195"/>
                  <a:gd name="T1" fmla="*/ 0 h 43200"/>
                  <a:gd name="T2" fmla="*/ 0 w 43195"/>
                  <a:gd name="T3" fmla="*/ 0 h 43200"/>
                  <a:gd name="T4" fmla="*/ 0 w 43195"/>
                  <a:gd name="T5" fmla="*/ 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nvGrpSpPr>
            <p:cNvPr id="7" name="Group 63"/>
            <p:cNvGrpSpPr>
              <a:grpSpLocks/>
            </p:cNvGrpSpPr>
            <p:nvPr userDrawn="1"/>
          </p:nvGrpSpPr>
          <p:grpSpPr bwMode="auto">
            <a:xfrm>
              <a:off x="1480" y="1952"/>
              <a:ext cx="3808" cy="1812"/>
              <a:chOff x="1480" y="1952"/>
              <a:chExt cx="3808" cy="1812"/>
            </a:xfrm>
          </p:grpSpPr>
          <p:sp>
            <p:nvSpPr>
              <p:cNvPr id="8"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9"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 name="Arc 66"/>
              <p:cNvSpPr>
                <a:spLocks/>
              </p:cNvSpPr>
              <p:nvPr/>
            </p:nvSpPr>
            <p:spPr bwMode="ltGray">
              <a:xfrm rot="5400000">
                <a:off x="5097" y="3346"/>
                <a:ext cx="156" cy="157"/>
              </a:xfrm>
              <a:custGeom>
                <a:avLst/>
                <a:gdLst>
                  <a:gd name="T0" fmla="*/ 0 w 43195"/>
                  <a:gd name="T1" fmla="*/ 0 h 43200"/>
                  <a:gd name="T2" fmla="*/ 0 w 43195"/>
                  <a:gd name="T3" fmla="*/ 0 h 43200"/>
                  <a:gd name="T4" fmla="*/ 0 w 43195"/>
                  <a:gd name="T5" fmla="*/ 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sp>
        <p:nvSpPr>
          <p:cNvPr id="206915" name="Rectangle 67"/>
          <p:cNvSpPr>
            <a:spLocks noGrp="1" noChangeArrowheads="1"/>
          </p:cNvSpPr>
          <p:nvPr>
            <p:ph type="ctrTitle"/>
          </p:nvPr>
        </p:nvSpPr>
        <p:spPr>
          <a:xfrm>
            <a:off x="1320800" y="1752600"/>
            <a:ext cx="10363200" cy="1143000"/>
          </a:xfrm>
        </p:spPr>
        <p:txBody>
          <a:bodyPr/>
          <a:lstStyle>
            <a:lvl1pPr>
              <a:defRPr/>
            </a:lvl1pPr>
          </a:lstStyle>
          <a:p>
            <a:pPr lvl="0"/>
            <a:r>
              <a:rPr lang="zh-CN" altLang="en-US" noProof="0"/>
              <a:t>单击此处编辑母版标题样式</a:t>
            </a:r>
          </a:p>
        </p:txBody>
      </p:sp>
      <p:sp>
        <p:nvSpPr>
          <p:cNvPr id="206916" name="Rectangle 68" descr="Rectangle: Click to edit Master text styles&#10;Second level&#10;Third level&#10;Fourth level&#10;Fifth level"/>
          <p:cNvSpPr>
            <a:spLocks noGrp="1" noChangeArrowheads="1"/>
          </p:cNvSpPr>
          <p:nvPr>
            <p:ph type="subTitle" idx="1"/>
          </p:nvPr>
        </p:nvSpPr>
        <p:spPr>
          <a:xfrm>
            <a:off x="1320800" y="3309938"/>
            <a:ext cx="8534400" cy="1752600"/>
          </a:xfrm>
        </p:spPr>
        <p:txBody>
          <a:bodyPr/>
          <a:lstStyle>
            <a:lvl1pPr marL="0" indent="0">
              <a:buFont typeface="Wingdings" pitchFamily="2" charset="2"/>
              <a:buNone/>
              <a:defRPr/>
            </a:lvl1pPr>
          </a:lstStyle>
          <a:p>
            <a:pPr lvl="0"/>
            <a:r>
              <a:rPr lang="zh-CN" altLang="en-US" noProof="0"/>
              <a:t>单击此处编辑母版副标题样式</a:t>
            </a:r>
          </a:p>
        </p:txBody>
      </p:sp>
      <p:sp>
        <p:nvSpPr>
          <p:cNvPr id="69" name="Rectangle 69"/>
          <p:cNvSpPr>
            <a:spLocks noGrp="1" noChangeArrowheads="1"/>
          </p:cNvSpPr>
          <p:nvPr>
            <p:ph type="dt" sz="quarter" idx="10"/>
          </p:nvPr>
        </p:nvSpPr>
        <p:spPr/>
        <p:txBody>
          <a:bodyPr/>
          <a:lstStyle>
            <a:lvl1pPr>
              <a:defRPr/>
            </a:lvl1pPr>
          </a:lstStyle>
          <a:p>
            <a:pPr>
              <a:defRPr/>
            </a:pPr>
            <a:endParaRPr lang="en-US" altLang="zh-CN"/>
          </a:p>
        </p:txBody>
      </p:sp>
      <p:sp>
        <p:nvSpPr>
          <p:cNvPr id="70" name="Rectangle 70"/>
          <p:cNvSpPr>
            <a:spLocks noGrp="1" noChangeArrowheads="1"/>
          </p:cNvSpPr>
          <p:nvPr>
            <p:ph type="ftr" sz="quarter" idx="11"/>
          </p:nvPr>
        </p:nvSpPr>
        <p:spPr/>
        <p:txBody>
          <a:bodyPr/>
          <a:lstStyle>
            <a:lvl1pPr>
              <a:defRPr/>
            </a:lvl1pPr>
          </a:lstStyle>
          <a:p>
            <a:pPr>
              <a:defRPr/>
            </a:pPr>
            <a:endParaRPr lang="en-US" altLang="zh-CN"/>
          </a:p>
        </p:txBody>
      </p:sp>
      <p:sp>
        <p:nvSpPr>
          <p:cNvPr id="71" name="Rectangle 71"/>
          <p:cNvSpPr>
            <a:spLocks noGrp="1" noChangeArrowheads="1"/>
          </p:cNvSpPr>
          <p:nvPr>
            <p:ph type="sldNum" sz="quarter" idx="12"/>
          </p:nvPr>
        </p:nvSpPr>
        <p:spPr/>
        <p:txBody>
          <a:bodyPr/>
          <a:lstStyle>
            <a:lvl1pPr>
              <a:defRPr/>
            </a:lvl1pPr>
          </a:lstStyle>
          <a:p>
            <a:pPr>
              <a:defRPr/>
            </a:pPr>
            <a:fld id="{9ECD3368-94C0-4E6F-8D68-45AD6DC5DFA6}" type="slidenum">
              <a:rPr lang="en-US" altLang="zh-CN"/>
              <a:pPr>
                <a:defRPr/>
              </a:pPr>
              <a:t>‹#›</a:t>
            </a:fld>
            <a:endParaRPr lang="en-US" altLang="zh-CN"/>
          </a:p>
        </p:txBody>
      </p:sp>
    </p:spTree>
    <p:extLst>
      <p:ext uri="{BB962C8B-B14F-4D97-AF65-F5344CB8AC3E}">
        <p14:creationId xmlns:p14="http://schemas.microsoft.com/office/powerpoint/2010/main" val="2701315140"/>
      </p:ext>
    </p:extLst>
  </p:cSld>
  <p:clrMapOvr>
    <a:masterClrMapping/>
  </p:clrMapOvr>
  <p:transition>
    <p:pull dir="rd"/>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1"/>
          <p:cNvSpPr>
            <a:spLocks noGrp="1" noChangeArrowheads="1"/>
          </p:cNvSpPr>
          <p:nvPr>
            <p:ph type="sldNum" sz="quarter" idx="12"/>
          </p:nvPr>
        </p:nvSpPr>
        <p:spPr>
          <a:ln/>
        </p:spPr>
        <p:txBody>
          <a:bodyPr/>
          <a:lstStyle>
            <a:lvl1pPr>
              <a:defRPr/>
            </a:lvl1pPr>
          </a:lstStyle>
          <a:p>
            <a:pPr>
              <a:defRPr/>
            </a:pPr>
            <a:fld id="{30A1D42D-C16A-4FF5-9083-A3B696A9D383}" type="slidenum">
              <a:rPr lang="en-US" altLang="zh-CN"/>
              <a:pPr>
                <a:defRPr/>
              </a:pPr>
              <a:t>‹#›</a:t>
            </a:fld>
            <a:endParaRPr lang="en-US" altLang="zh-CN"/>
          </a:p>
        </p:txBody>
      </p:sp>
    </p:spTree>
    <p:extLst>
      <p:ext uri="{BB962C8B-B14F-4D97-AF65-F5344CB8AC3E}">
        <p14:creationId xmlns:p14="http://schemas.microsoft.com/office/powerpoint/2010/main" val="1418762024"/>
      </p:ext>
    </p:extLst>
  </p:cSld>
  <p:clrMapOvr>
    <a:masterClrMapping/>
  </p:clrMapOvr>
  <p:transition>
    <p:pull dir="rd"/>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1"/>
          <p:cNvSpPr>
            <a:spLocks noGrp="1" noChangeArrowheads="1"/>
          </p:cNvSpPr>
          <p:nvPr>
            <p:ph type="sldNum" sz="quarter" idx="12"/>
          </p:nvPr>
        </p:nvSpPr>
        <p:spPr>
          <a:ln/>
        </p:spPr>
        <p:txBody>
          <a:bodyPr/>
          <a:lstStyle>
            <a:lvl1pPr>
              <a:defRPr/>
            </a:lvl1pPr>
          </a:lstStyle>
          <a:p>
            <a:pPr>
              <a:defRPr/>
            </a:pPr>
            <a:fld id="{9DDE59CF-8616-415E-B7A6-8BEE0796C134}" type="slidenum">
              <a:rPr lang="en-US" altLang="zh-CN"/>
              <a:pPr>
                <a:defRPr/>
              </a:pPr>
              <a:t>‹#›</a:t>
            </a:fld>
            <a:endParaRPr lang="en-US" altLang="zh-CN"/>
          </a:p>
        </p:txBody>
      </p:sp>
    </p:spTree>
    <p:extLst>
      <p:ext uri="{BB962C8B-B14F-4D97-AF65-F5344CB8AC3E}">
        <p14:creationId xmlns:p14="http://schemas.microsoft.com/office/powerpoint/2010/main" val="570967403"/>
      </p:ext>
    </p:extLst>
  </p:cSld>
  <p:clrMapOvr>
    <a:masterClrMapping/>
  </p:clrMapOvr>
  <p:transition>
    <p:pull dir="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F6BDDE3-65BA-486E-A031-3502EE335418}" type="datetimeFigureOut">
              <a:rPr lang="zh-CN" altLang="en-US" smtClean="0"/>
              <a:t>2023/6/12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809B89-61CB-488F-9657-F4BE9515341D}" type="slidenum">
              <a:rPr lang="zh-CN" altLang="en-US" smtClean="0"/>
              <a:t>‹#›</a:t>
            </a:fld>
            <a:endParaRPr lang="zh-CN" altLang="en-US"/>
          </a:p>
        </p:txBody>
      </p:sp>
    </p:spTree>
    <p:extLst>
      <p:ext uri="{BB962C8B-B14F-4D97-AF65-F5344CB8AC3E}">
        <p14:creationId xmlns:p14="http://schemas.microsoft.com/office/powerpoint/2010/main" val="41589595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14400" y="1219200"/>
            <a:ext cx="508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19200"/>
            <a:ext cx="508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1"/>
          <p:cNvSpPr>
            <a:spLocks noGrp="1" noChangeArrowheads="1"/>
          </p:cNvSpPr>
          <p:nvPr>
            <p:ph type="sldNum" sz="quarter" idx="12"/>
          </p:nvPr>
        </p:nvSpPr>
        <p:spPr>
          <a:ln/>
        </p:spPr>
        <p:txBody>
          <a:bodyPr/>
          <a:lstStyle>
            <a:lvl1pPr>
              <a:defRPr/>
            </a:lvl1pPr>
          </a:lstStyle>
          <a:p>
            <a:pPr>
              <a:defRPr/>
            </a:pPr>
            <a:fld id="{C20C1DA8-D54C-4604-9BEA-EFCAB1DDCB1A}" type="slidenum">
              <a:rPr lang="en-US" altLang="zh-CN"/>
              <a:pPr>
                <a:defRPr/>
              </a:pPr>
              <a:t>‹#›</a:t>
            </a:fld>
            <a:endParaRPr lang="en-US" altLang="zh-CN"/>
          </a:p>
        </p:txBody>
      </p:sp>
    </p:spTree>
    <p:extLst>
      <p:ext uri="{BB962C8B-B14F-4D97-AF65-F5344CB8AC3E}">
        <p14:creationId xmlns:p14="http://schemas.microsoft.com/office/powerpoint/2010/main" val="3307134283"/>
      </p:ext>
    </p:extLst>
  </p:cSld>
  <p:clrMapOvr>
    <a:masterClrMapping/>
  </p:clrMapOvr>
  <p:transition>
    <p:pull dir="rd"/>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031"/>
          <p:cNvSpPr>
            <a:spLocks noGrp="1" noChangeArrowheads="1"/>
          </p:cNvSpPr>
          <p:nvPr>
            <p:ph type="sldNum" sz="quarter" idx="12"/>
          </p:nvPr>
        </p:nvSpPr>
        <p:spPr>
          <a:ln/>
        </p:spPr>
        <p:txBody>
          <a:bodyPr/>
          <a:lstStyle>
            <a:lvl1pPr>
              <a:defRPr/>
            </a:lvl1pPr>
          </a:lstStyle>
          <a:p>
            <a:pPr>
              <a:defRPr/>
            </a:pPr>
            <a:fld id="{5C53C5B0-06D2-4347-B850-C7149DD3A9E6}" type="slidenum">
              <a:rPr lang="en-US" altLang="zh-CN"/>
              <a:pPr>
                <a:defRPr/>
              </a:pPr>
              <a:t>‹#›</a:t>
            </a:fld>
            <a:endParaRPr lang="en-US" altLang="zh-CN"/>
          </a:p>
        </p:txBody>
      </p:sp>
    </p:spTree>
    <p:extLst>
      <p:ext uri="{BB962C8B-B14F-4D97-AF65-F5344CB8AC3E}">
        <p14:creationId xmlns:p14="http://schemas.microsoft.com/office/powerpoint/2010/main" val="2584141482"/>
      </p:ext>
    </p:extLst>
  </p:cSld>
  <p:clrMapOvr>
    <a:masterClrMapping/>
  </p:clrMapOvr>
  <p:transition>
    <p:pull dir="rd"/>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031"/>
          <p:cNvSpPr>
            <a:spLocks noGrp="1" noChangeArrowheads="1"/>
          </p:cNvSpPr>
          <p:nvPr>
            <p:ph type="sldNum" sz="quarter" idx="12"/>
          </p:nvPr>
        </p:nvSpPr>
        <p:spPr>
          <a:ln/>
        </p:spPr>
        <p:txBody>
          <a:bodyPr/>
          <a:lstStyle>
            <a:lvl1pPr>
              <a:defRPr/>
            </a:lvl1pPr>
          </a:lstStyle>
          <a:p>
            <a:pPr>
              <a:defRPr/>
            </a:pPr>
            <a:fld id="{156B7C98-EF78-4147-A7B5-EC3EC7FB4120}" type="slidenum">
              <a:rPr lang="en-US" altLang="zh-CN"/>
              <a:pPr>
                <a:defRPr/>
              </a:pPr>
              <a:t>‹#›</a:t>
            </a:fld>
            <a:endParaRPr lang="en-US" altLang="zh-CN"/>
          </a:p>
        </p:txBody>
      </p:sp>
    </p:spTree>
    <p:extLst>
      <p:ext uri="{BB962C8B-B14F-4D97-AF65-F5344CB8AC3E}">
        <p14:creationId xmlns:p14="http://schemas.microsoft.com/office/powerpoint/2010/main" val="1954215178"/>
      </p:ext>
    </p:extLst>
  </p:cSld>
  <p:clrMapOvr>
    <a:masterClrMapping/>
  </p:clrMapOvr>
  <p:transition>
    <p:pull dir="rd"/>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031"/>
          <p:cNvSpPr>
            <a:spLocks noGrp="1" noChangeArrowheads="1"/>
          </p:cNvSpPr>
          <p:nvPr>
            <p:ph type="sldNum" sz="quarter" idx="12"/>
          </p:nvPr>
        </p:nvSpPr>
        <p:spPr>
          <a:ln/>
        </p:spPr>
        <p:txBody>
          <a:bodyPr/>
          <a:lstStyle>
            <a:lvl1pPr>
              <a:defRPr/>
            </a:lvl1pPr>
          </a:lstStyle>
          <a:p>
            <a:pPr>
              <a:defRPr/>
            </a:pPr>
            <a:fld id="{6FDFF3E0-736F-4F3F-8F07-7A8CF3151A3E}" type="slidenum">
              <a:rPr lang="en-US" altLang="zh-CN"/>
              <a:pPr>
                <a:defRPr/>
              </a:pPr>
              <a:t>‹#›</a:t>
            </a:fld>
            <a:endParaRPr lang="en-US" altLang="zh-CN"/>
          </a:p>
        </p:txBody>
      </p:sp>
    </p:spTree>
    <p:extLst>
      <p:ext uri="{BB962C8B-B14F-4D97-AF65-F5344CB8AC3E}">
        <p14:creationId xmlns:p14="http://schemas.microsoft.com/office/powerpoint/2010/main" val="4122326140"/>
      </p:ext>
    </p:extLst>
  </p:cSld>
  <p:clrMapOvr>
    <a:masterClrMapping/>
  </p:clrMapOvr>
  <p:transition>
    <p:pull dir="rd"/>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1"/>
          <p:cNvSpPr>
            <a:spLocks noGrp="1" noChangeArrowheads="1"/>
          </p:cNvSpPr>
          <p:nvPr>
            <p:ph type="sldNum" sz="quarter" idx="12"/>
          </p:nvPr>
        </p:nvSpPr>
        <p:spPr>
          <a:ln/>
        </p:spPr>
        <p:txBody>
          <a:bodyPr/>
          <a:lstStyle>
            <a:lvl1pPr>
              <a:defRPr/>
            </a:lvl1pPr>
          </a:lstStyle>
          <a:p>
            <a:pPr>
              <a:defRPr/>
            </a:pPr>
            <a:fld id="{42D95567-560F-4036-9678-C8AC0E452E66}" type="slidenum">
              <a:rPr lang="en-US" altLang="zh-CN"/>
              <a:pPr>
                <a:defRPr/>
              </a:pPr>
              <a:t>‹#›</a:t>
            </a:fld>
            <a:endParaRPr lang="en-US" altLang="zh-CN"/>
          </a:p>
        </p:txBody>
      </p:sp>
    </p:spTree>
    <p:extLst>
      <p:ext uri="{BB962C8B-B14F-4D97-AF65-F5344CB8AC3E}">
        <p14:creationId xmlns:p14="http://schemas.microsoft.com/office/powerpoint/2010/main" val="1991212317"/>
      </p:ext>
    </p:extLst>
  </p:cSld>
  <p:clrMapOvr>
    <a:masterClrMapping/>
  </p:clrMapOvr>
  <p:transition>
    <p:pull dir="rd"/>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1"/>
          <p:cNvSpPr>
            <a:spLocks noGrp="1" noChangeArrowheads="1"/>
          </p:cNvSpPr>
          <p:nvPr>
            <p:ph type="sldNum" sz="quarter" idx="12"/>
          </p:nvPr>
        </p:nvSpPr>
        <p:spPr>
          <a:ln/>
        </p:spPr>
        <p:txBody>
          <a:bodyPr/>
          <a:lstStyle>
            <a:lvl1pPr>
              <a:defRPr/>
            </a:lvl1pPr>
          </a:lstStyle>
          <a:p>
            <a:pPr>
              <a:defRPr/>
            </a:pPr>
            <a:fld id="{2F974011-F00D-407E-AADB-5D816D5A9851}" type="slidenum">
              <a:rPr lang="en-US" altLang="zh-CN"/>
              <a:pPr>
                <a:defRPr/>
              </a:pPr>
              <a:t>‹#›</a:t>
            </a:fld>
            <a:endParaRPr lang="en-US" altLang="zh-CN"/>
          </a:p>
        </p:txBody>
      </p:sp>
    </p:spTree>
    <p:extLst>
      <p:ext uri="{BB962C8B-B14F-4D97-AF65-F5344CB8AC3E}">
        <p14:creationId xmlns:p14="http://schemas.microsoft.com/office/powerpoint/2010/main" val="1285304178"/>
      </p:ext>
    </p:extLst>
  </p:cSld>
  <p:clrMapOvr>
    <a:masterClrMapping/>
  </p:clrMapOvr>
  <p:transition>
    <p:pull dir="rd"/>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1"/>
          <p:cNvSpPr>
            <a:spLocks noGrp="1" noChangeArrowheads="1"/>
          </p:cNvSpPr>
          <p:nvPr>
            <p:ph type="sldNum" sz="quarter" idx="12"/>
          </p:nvPr>
        </p:nvSpPr>
        <p:spPr>
          <a:ln/>
        </p:spPr>
        <p:txBody>
          <a:bodyPr/>
          <a:lstStyle>
            <a:lvl1pPr>
              <a:defRPr/>
            </a:lvl1pPr>
          </a:lstStyle>
          <a:p>
            <a:pPr>
              <a:defRPr/>
            </a:pPr>
            <a:fld id="{09068CA3-3B92-4A80-9584-4217AE1EAC85}" type="slidenum">
              <a:rPr lang="en-US" altLang="zh-CN"/>
              <a:pPr>
                <a:defRPr/>
              </a:pPr>
              <a:t>‹#›</a:t>
            </a:fld>
            <a:endParaRPr lang="en-US" altLang="zh-CN"/>
          </a:p>
        </p:txBody>
      </p:sp>
    </p:spTree>
    <p:extLst>
      <p:ext uri="{BB962C8B-B14F-4D97-AF65-F5344CB8AC3E}">
        <p14:creationId xmlns:p14="http://schemas.microsoft.com/office/powerpoint/2010/main" val="2425692600"/>
      </p:ext>
    </p:extLst>
  </p:cSld>
  <p:clrMapOvr>
    <a:masterClrMapping/>
  </p:clrMapOvr>
  <p:transition>
    <p:pull dir="rd"/>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20200" y="247650"/>
            <a:ext cx="2768600" cy="59245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14400" y="247650"/>
            <a:ext cx="8102600" cy="59245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1"/>
          <p:cNvSpPr>
            <a:spLocks noGrp="1" noChangeArrowheads="1"/>
          </p:cNvSpPr>
          <p:nvPr>
            <p:ph type="sldNum" sz="quarter" idx="12"/>
          </p:nvPr>
        </p:nvSpPr>
        <p:spPr>
          <a:ln/>
        </p:spPr>
        <p:txBody>
          <a:bodyPr/>
          <a:lstStyle>
            <a:lvl1pPr>
              <a:defRPr/>
            </a:lvl1pPr>
          </a:lstStyle>
          <a:p>
            <a:pPr>
              <a:defRPr/>
            </a:pPr>
            <a:fld id="{56DCB554-03CE-4A63-A77E-6DF50CCA4426}" type="slidenum">
              <a:rPr lang="en-US" altLang="zh-CN"/>
              <a:pPr>
                <a:defRPr/>
              </a:pPr>
              <a:t>‹#›</a:t>
            </a:fld>
            <a:endParaRPr lang="en-US" altLang="zh-CN"/>
          </a:p>
        </p:txBody>
      </p:sp>
    </p:spTree>
    <p:extLst>
      <p:ext uri="{BB962C8B-B14F-4D97-AF65-F5344CB8AC3E}">
        <p14:creationId xmlns:p14="http://schemas.microsoft.com/office/powerpoint/2010/main" val="1827476628"/>
      </p:ext>
    </p:extLst>
  </p:cSld>
  <p:clrMapOvr>
    <a:masterClrMapping/>
  </p:clrMapOvr>
  <p:transition>
    <p:pull dir="rd"/>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181600" y="247650"/>
            <a:ext cx="6807200" cy="381000"/>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219200"/>
            <a:ext cx="5080000" cy="4953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19200"/>
            <a:ext cx="5080000" cy="4953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1"/>
          <p:cNvSpPr>
            <a:spLocks noGrp="1" noChangeArrowheads="1"/>
          </p:cNvSpPr>
          <p:nvPr>
            <p:ph type="sldNum" sz="quarter" idx="12"/>
          </p:nvPr>
        </p:nvSpPr>
        <p:spPr>
          <a:ln/>
        </p:spPr>
        <p:txBody>
          <a:bodyPr/>
          <a:lstStyle>
            <a:lvl1pPr>
              <a:defRPr/>
            </a:lvl1pPr>
          </a:lstStyle>
          <a:p>
            <a:pPr>
              <a:defRPr/>
            </a:pPr>
            <a:fld id="{7ED7BB64-6071-476F-A596-82E48A765422}" type="slidenum">
              <a:rPr lang="en-US" altLang="zh-CN"/>
              <a:pPr>
                <a:defRPr/>
              </a:pPr>
              <a:t>‹#›</a:t>
            </a:fld>
            <a:endParaRPr lang="en-US" altLang="zh-CN"/>
          </a:p>
        </p:txBody>
      </p:sp>
    </p:spTree>
    <p:extLst>
      <p:ext uri="{BB962C8B-B14F-4D97-AF65-F5344CB8AC3E}">
        <p14:creationId xmlns:p14="http://schemas.microsoft.com/office/powerpoint/2010/main" val="2455124510"/>
      </p:ext>
    </p:extLst>
  </p:cSld>
  <p:clrMapOvr>
    <a:masterClrMapping/>
  </p:clrMapOvr>
  <p:transition>
    <p:pull dir="rd"/>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914400" y="247650"/>
            <a:ext cx="11074400" cy="59245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031"/>
          <p:cNvSpPr>
            <a:spLocks noGrp="1" noChangeArrowheads="1"/>
          </p:cNvSpPr>
          <p:nvPr>
            <p:ph type="sldNum" sz="quarter" idx="12"/>
          </p:nvPr>
        </p:nvSpPr>
        <p:spPr>
          <a:ln/>
        </p:spPr>
        <p:txBody>
          <a:bodyPr/>
          <a:lstStyle>
            <a:lvl1pPr>
              <a:defRPr/>
            </a:lvl1pPr>
          </a:lstStyle>
          <a:p>
            <a:pPr>
              <a:defRPr/>
            </a:pPr>
            <a:fld id="{ECA2FFDD-EC61-4EDE-90FC-A041C2853D6C}" type="slidenum">
              <a:rPr lang="en-US" altLang="zh-CN"/>
              <a:pPr>
                <a:defRPr/>
              </a:pPr>
              <a:t>‹#›</a:t>
            </a:fld>
            <a:endParaRPr lang="en-US" altLang="zh-CN"/>
          </a:p>
        </p:txBody>
      </p:sp>
    </p:spTree>
    <p:extLst>
      <p:ext uri="{BB962C8B-B14F-4D97-AF65-F5344CB8AC3E}">
        <p14:creationId xmlns:p14="http://schemas.microsoft.com/office/powerpoint/2010/main" val="1126559906"/>
      </p:ext>
    </p:extLst>
  </p:cSld>
  <p:clrMapOvr>
    <a:masterClrMapping/>
  </p:clrMapOvr>
  <p:transition>
    <p:pull dir="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F6BDDE3-65BA-486E-A031-3502EE335418}" type="datetimeFigureOut">
              <a:rPr lang="zh-CN" altLang="en-US" smtClean="0"/>
              <a:t>2023/6/12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809B89-61CB-488F-9657-F4BE9515341D}" type="slidenum">
              <a:rPr lang="zh-CN" altLang="en-US" smtClean="0"/>
              <a:t>‹#›</a:t>
            </a:fld>
            <a:endParaRPr lang="zh-CN" altLang="en-US"/>
          </a:p>
        </p:txBody>
      </p:sp>
    </p:spTree>
    <p:extLst>
      <p:ext uri="{BB962C8B-B14F-4D97-AF65-F5344CB8AC3E}">
        <p14:creationId xmlns:p14="http://schemas.microsoft.com/office/powerpoint/2010/main" val="35091169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181600" y="247650"/>
            <a:ext cx="6807200" cy="381000"/>
          </a:xfrm>
        </p:spPr>
        <p:txBody>
          <a:bodyPr/>
          <a:lstStyle/>
          <a:p>
            <a:r>
              <a:rPr lang="zh-CN" altLang="en-US"/>
              <a:t>单击此处编辑母版标题样式</a:t>
            </a:r>
          </a:p>
        </p:txBody>
      </p:sp>
      <p:sp>
        <p:nvSpPr>
          <p:cNvPr id="3" name="表格占位符 2"/>
          <p:cNvSpPr>
            <a:spLocks noGrp="1"/>
          </p:cNvSpPr>
          <p:nvPr>
            <p:ph type="tbl" idx="1"/>
          </p:nvPr>
        </p:nvSpPr>
        <p:spPr>
          <a:xfrm>
            <a:off x="914400" y="1219200"/>
            <a:ext cx="10363200" cy="4953000"/>
          </a:xfrm>
        </p:spPr>
        <p:txBody>
          <a:bodyPr/>
          <a:lstStyle/>
          <a:p>
            <a:pPr lvl="0"/>
            <a:endParaRPr lang="zh-CN" altLang="en-US" noProof="0"/>
          </a:p>
        </p:txBody>
      </p:sp>
      <p:sp>
        <p:nvSpPr>
          <p:cNvPr id="4"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1"/>
          <p:cNvSpPr>
            <a:spLocks noGrp="1" noChangeArrowheads="1"/>
          </p:cNvSpPr>
          <p:nvPr>
            <p:ph type="sldNum" sz="quarter" idx="12"/>
          </p:nvPr>
        </p:nvSpPr>
        <p:spPr>
          <a:ln/>
        </p:spPr>
        <p:txBody>
          <a:bodyPr/>
          <a:lstStyle>
            <a:lvl1pPr>
              <a:defRPr/>
            </a:lvl1pPr>
          </a:lstStyle>
          <a:p>
            <a:pPr>
              <a:defRPr/>
            </a:pPr>
            <a:fld id="{3A2DE7CF-3F73-4940-9624-2BBEC8AC044B}" type="slidenum">
              <a:rPr lang="en-US" altLang="zh-CN"/>
              <a:pPr>
                <a:defRPr/>
              </a:pPr>
              <a:t>‹#›</a:t>
            </a:fld>
            <a:endParaRPr lang="en-US" altLang="zh-CN"/>
          </a:p>
        </p:txBody>
      </p:sp>
    </p:spTree>
    <p:extLst>
      <p:ext uri="{BB962C8B-B14F-4D97-AF65-F5344CB8AC3E}">
        <p14:creationId xmlns:p14="http://schemas.microsoft.com/office/powerpoint/2010/main" val="3058377706"/>
      </p:ext>
    </p:extLst>
  </p:cSld>
  <p:clrMapOvr>
    <a:masterClrMapping/>
  </p:clrMapOvr>
  <p:transition>
    <p:pull dir="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F6BDDE3-65BA-486E-A031-3502EE335418}" type="datetimeFigureOut">
              <a:rPr lang="zh-CN" altLang="en-US" smtClean="0"/>
              <a:t>2023/6/12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7809B89-61CB-488F-9657-F4BE9515341D}" type="slidenum">
              <a:rPr lang="zh-CN" altLang="en-US" smtClean="0"/>
              <a:t>‹#›</a:t>
            </a:fld>
            <a:endParaRPr lang="zh-CN" altLang="en-US"/>
          </a:p>
        </p:txBody>
      </p:sp>
    </p:spTree>
    <p:extLst>
      <p:ext uri="{BB962C8B-B14F-4D97-AF65-F5344CB8AC3E}">
        <p14:creationId xmlns:p14="http://schemas.microsoft.com/office/powerpoint/2010/main" val="1731555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F6BDDE3-65BA-486E-A031-3502EE335418}" type="datetimeFigureOut">
              <a:rPr lang="zh-CN" altLang="en-US" smtClean="0"/>
              <a:t>2023/6/12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7809B89-61CB-488F-9657-F4BE9515341D}" type="slidenum">
              <a:rPr lang="zh-CN" altLang="en-US" smtClean="0"/>
              <a:t>‹#›</a:t>
            </a:fld>
            <a:endParaRPr lang="zh-CN" altLang="en-US"/>
          </a:p>
        </p:txBody>
      </p:sp>
    </p:spTree>
    <p:extLst>
      <p:ext uri="{BB962C8B-B14F-4D97-AF65-F5344CB8AC3E}">
        <p14:creationId xmlns:p14="http://schemas.microsoft.com/office/powerpoint/2010/main" val="3771082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F6BDDE3-65BA-486E-A031-3502EE335418}" type="datetimeFigureOut">
              <a:rPr lang="zh-CN" altLang="en-US" smtClean="0"/>
              <a:t>2023/6/12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7809B89-61CB-488F-9657-F4BE9515341D}" type="slidenum">
              <a:rPr lang="zh-CN" altLang="en-US" smtClean="0"/>
              <a:t>‹#›</a:t>
            </a:fld>
            <a:endParaRPr lang="zh-CN" altLang="en-US"/>
          </a:p>
        </p:txBody>
      </p:sp>
    </p:spTree>
    <p:extLst>
      <p:ext uri="{BB962C8B-B14F-4D97-AF65-F5344CB8AC3E}">
        <p14:creationId xmlns:p14="http://schemas.microsoft.com/office/powerpoint/2010/main" val="2371510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F6BDDE3-65BA-486E-A031-3502EE335418}" type="datetimeFigureOut">
              <a:rPr lang="zh-CN" altLang="en-US" smtClean="0"/>
              <a:t>2023/6/12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809B89-61CB-488F-9657-F4BE9515341D}" type="slidenum">
              <a:rPr lang="zh-CN" altLang="en-US" smtClean="0"/>
              <a:t>‹#›</a:t>
            </a:fld>
            <a:endParaRPr lang="zh-CN" altLang="en-US"/>
          </a:p>
        </p:txBody>
      </p:sp>
    </p:spTree>
    <p:extLst>
      <p:ext uri="{BB962C8B-B14F-4D97-AF65-F5344CB8AC3E}">
        <p14:creationId xmlns:p14="http://schemas.microsoft.com/office/powerpoint/2010/main" val="3386049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F6BDDE3-65BA-486E-A031-3502EE335418}" type="datetimeFigureOut">
              <a:rPr lang="zh-CN" altLang="en-US" smtClean="0"/>
              <a:t>2023/6/12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809B89-61CB-488F-9657-F4BE9515341D}" type="slidenum">
              <a:rPr lang="zh-CN" altLang="en-US" smtClean="0"/>
              <a:t>‹#›</a:t>
            </a:fld>
            <a:endParaRPr lang="zh-CN" altLang="en-US"/>
          </a:p>
        </p:txBody>
      </p:sp>
    </p:spTree>
    <p:extLst>
      <p:ext uri="{BB962C8B-B14F-4D97-AF65-F5344CB8AC3E}">
        <p14:creationId xmlns:p14="http://schemas.microsoft.com/office/powerpoint/2010/main" val="3767724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6" Type="http://schemas.openxmlformats.org/officeDocument/2006/relationships/slide" Target="../slides/slid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3.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6BDDE3-65BA-486E-A031-3502EE335418}" type="datetimeFigureOut">
              <a:rPr lang="zh-CN" altLang="en-US" smtClean="0"/>
              <a:t>2023/6/12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809B89-61CB-488F-9657-F4BE9515341D}" type="slidenum">
              <a:rPr lang="zh-CN" altLang="en-US" smtClean="0"/>
              <a:t>‹#›</a:t>
            </a:fld>
            <a:endParaRPr lang="zh-CN" altLang="en-US"/>
          </a:p>
        </p:txBody>
      </p:sp>
    </p:spTree>
    <p:extLst>
      <p:ext uri="{BB962C8B-B14F-4D97-AF65-F5344CB8AC3E}">
        <p14:creationId xmlns:p14="http://schemas.microsoft.com/office/powerpoint/2010/main" val="29189707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833" r:id="rId12"/>
    <p:sldLayoutId id="2147483834" r:id="rId13"/>
    <p:sldLayoutId id="2147483835" r:id="rId14"/>
    <p:sldLayoutId id="214748383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11068C4B-77F8-4784-BA5F-58EC4A259051}" type="slidenum">
              <a:rPr lang="en-US" altLang="zh-CN"/>
              <a:pPr>
                <a:defRPr/>
              </a:pPr>
              <a:t>‹#›</a:t>
            </a:fld>
            <a:endParaRPr lang="en-US" altLang="zh-CN"/>
          </a:p>
        </p:txBody>
      </p:sp>
    </p:spTree>
    <p:extLst>
      <p:ext uri="{BB962C8B-B14F-4D97-AF65-F5344CB8AC3E}">
        <p14:creationId xmlns:p14="http://schemas.microsoft.com/office/powerpoint/2010/main" val="118691059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1027"/>
          <p:cNvSpPr>
            <a:spLocks noGrp="1" noChangeArrowheads="1"/>
          </p:cNvSpPr>
          <p:nvPr>
            <p:ph type="title"/>
          </p:nvPr>
        </p:nvSpPr>
        <p:spPr bwMode="auto">
          <a:xfrm>
            <a:off x="5181600" y="247650"/>
            <a:ext cx="6807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8" name="Rectangle 1028" descr="Rectangle: Click to edit Master text styles&#10;Second level&#10;Third level&#10;Fourth level&#10;Fifth level"/>
          <p:cNvSpPr>
            <a:spLocks noGrp="1" noChangeArrowheads="1"/>
          </p:cNvSpPr>
          <p:nvPr>
            <p:ph type="body" idx="1"/>
          </p:nvPr>
        </p:nvSpPr>
        <p:spPr bwMode="auto">
          <a:xfrm>
            <a:off x="914400" y="1219200"/>
            <a:ext cx="103632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  第二级</a:t>
            </a:r>
          </a:p>
          <a:p>
            <a:pPr lvl="2"/>
            <a:r>
              <a:rPr lang="zh-CN" altLang="en-US"/>
              <a:t>第三级</a:t>
            </a:r>
          </a:p>
          <a:p>
            <a:pPr lvl="3"/>
            <a:r>
              <a:rPr lang="zh-CN" altLang="en-US"/>
              <a:t>第四级</a:t>
            </a:r>
          </a:p>
          <a:p>
            <a:pPr lvl="4"/>
            <a:r>
              <a:rPr lang="zh-CN" altLang="en-US"/>
              <a:t>第五级</a:t>
            </a:r>
          </a:p>
        </p:txBody>
      </p:sp>
      <p:sp>
        <p:nvSpPr>
          <p:cNvPr id="205829" name="Rectangle 1029"/>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0" sz="1400">
                <a:ea typeface="宋体" pitchFamily="2" charset="-122"/>
              </a:defRPr>
            </a:lvl1pPr>
          </a:lstStyle>
          <a:p>
            <a:pPr>
              <a:defRPr/>
            </a:pPr>
            <a:endParaRPr lang="en-US" altLang="zh-CN"/>
          </a:p>
        </p:txBody>
      </p:sp>
      <p:sp>
        <p:nvSpPr>
          <p:cNvPr id="205830" name="Rectangle 1030"/>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kumimoji="0" sz="1400">
                <a:ea typeface="宋体" pitchFamily="2" charset="-122"/>
              </a:defRPr>
            </a:lvl1pPr>
          </a:lstStyle>
          <a:p>
            <a:pPr>
              <a:defRPr/>
            </a:pPr>
            <a:endParaRPr lang="en-US" altLang="zh-CN"/>
          </a:p>
        </p:txBody>
      </p:sp>
      <p:sp>
        <p:nvSpPr>
          <p:cNvPr id="205831" name="Rectangle 1031"/>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a:ea typeface="宋体" panose="02010600030101010101" pitchFamily="2" charset="-122"/>
              </a:defRPr>
            </a:lvl1pPr>
          </a:lstStyle>
          <a:p>
            <a:pPr>
              <a:defRPr/>
            </a:pPr>
            <a:fld id="{3CA64AA9-746C-4F04-BE64-9A09BF3BB346}" type="slidenum">
              <a:rPr lang="en-US" altLang="zh-CN"/>
              <a:pPr>
                <a:defRPr/>
              </a:pPr>
              <a:t>‹#›</a:t>
            </a:fld>
            <a:endParaRPr lang="en-US" altLang="zh-CN"/>
          </a:p>
        </p:txBody>
      </p:sp>
      <p:sp>
        <p:nvSpPr>
          <p:cNvPr id="1032" name="Rectangle 1033"/>
          <p:cNvSpPr>
            <a:spLocks noChangeArrowheads="1"/>
          </p:cNvSpPr>
          <p:nvPr userDrawn="1"/>
        </p:nvSpPr>
        <p:spPr bwMode="auto">
          <a:xfrm>
            <a:off x="10261600" y="6477000"/>
            <a:ext cx="172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ahoma" panose="020B0604030504040204" pitchFamily="34" charset="0"/>
                <a:ea typeface="黑体" panose="02010609060101010101" pitchFamily="49" charset="-122"/>
              </a:defRPr>
            </a:lvl1pPr>
            <a:lvl2pPr marL="742950" indent="-285750" eaLnBrk="0" hangingPunct="0">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defRPr kumimoji="1" sz="2400">
                <a:solidFill>
                  <a:schemeClr val="tx1"/>
                </a:solidFill>
                <a:latin typeface="Tahoma" panose="020B0604030504040204" pitchFamily="34" charset="0"/>
                <a:ea typeface="黑体" panose="02010609060101010101" pitchFamily="49" charset="-122"/>
              </a:defRPr>
            </a:lvl3pPr>
            <a:lvl4pPr marL="1600200" indent="-228600" eaLnBrk="0" hangingPunct="0">
              <a:defRPr kumimoji="1" sz="2400">
                <a:solidFill>
                  <a:schemeClr val="tx1"/>
                </a:solidFill>
                <a:latin typeface="Tahoma" panose="020B0604030504040204" pitchFamily="34" charset="0"/>
                <a:ea typeface="黑体" panose="02010609060101010101" pitchFamily="49" charset="-122"/>
              </a:defRPr>
            </a:lvl4pPr>
            <a:lvl5pPr marL="2057400" indent="-228600" eaLnBrk="0" hangingPunct="0">
              <a:defRPr kumimoji="1" sz="24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9pPr>
          </a:lstStyle>
          <a:p>
            <a:pPr algn="ctr" eaLnBrk="1" hangingPunct="1">
              <a:defRPr/>
            </a:pPr>
            <a:fld id="{84521D7C-BD7B-44EB-B38A-079C054365DD}" type="slidenum">
              <a:rPr kumimoji="0" lang="en-US" altLang="zh-CN" sz="1600" b="1" smtClean="0">
                <a:latin typeface="宋体" panose="02010600030101010101" pitchFamily="2" charset="-122"/>
                <a:ea typeface="宋体" panose="02010600030101010101" pitchFamily="2" charset="-122"/>
              </a:rPr>
              <a:pPr algn="ctr" eaLnBrk="1" hangingPunct="1">
                <a:defRPr/>
              </a:pPr>
              <a:t>‹#›</a:t>
            </a:fld>
            <a:r>
              <a:rPr kumimoji="0" lang="en-US" altLang="zh-CN" sz="1600" b="1">
                <a:latin typeface="宋体" panose="02010600030101010101" pitchFamily="2" charset="-122"/>
                <a:ea typeface="宋体" panose="02010600030101010101" pitchFamily="2" charset="-122"/>
              </a:rPr>
              <a:t>/134</a:t>
            </a:r>
          </a:p>
        </p:txBody>
      </p:sp>
      <p:sp>
        <p:nvSpPr>
          <p:cNvPr id="1033" name="Text Box 1034">
            <a:hlinkClick r:id="rId16" action="ppaction://hlinksldjump"/>
          </p:cNvPr>
          <p:cNvSpPr txBox="1">
            <a:spLocks noChangeArrowheads="1"/>
          </p:cNvSpPr>
          <p:nvPr userDrawn="1"/>
        </p:nvSpPr>
        <p:spPr bwMode="auto">
          <a:xfrm>
            <a:off x="1678517" y="6491288"/>
            <a:ext cx="1727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黑体" pitchFamily="2" charset="-122"/>
              </a:defRPr>
            </a:lvl1pPr>
            <a:lvl2pPr marL="742950" indent="-285750" eaLnBrk="0" hangingPunct="0">
              <a:defRPr kumimoji="1" sz="2400">
                <a:solidFill>
                  <a:schemeClr val="tx1"/>
                </a:solidFill>
                <a:latin typeface="Tahoma" pitchFamily="34" charset="0"/>
                <a:ea typeface="黑体" pitchFamily="2" charset="-122"/>
              </a:defRPr>
            </a:lvl2pPr>
            <a:lvl3pPr marL="1143000" indent="-228600" eaLnBrk="0" hangingPunct="0">
              <a:defRPr kumimoji="1" sz="2400">
                <a:solidFill>
                  <a:schemeClr val="tx1"/>
                </a:solidFill>
                <a:latin typeface="Tahoma" pitchFamily="34" charset="0"/>
                <a:ea typeface="黑体" pitchFamily="2" charset="-122"/>
              </a:defRPr>
            </a:lvl3pPr>
            <a:lvl4pPr marL="1600200" indent="-228600" eaLnBrk="0" hangingPunct="0">
              <a:defRPr kumimoji="1" sz="2400">
                <a:solidFill>
                  <a:schemeClr val="tx1"/>
                </a:solidFill>
                <a:latin typeface="Tahoma" pitchFamily="34" charset="0"/>
                <a:ea typeface="黑体" pitchFamily="2" charset="-122"/>
              </a:defRPr>
            </a:lvl4pPr>
            <a:lvl5pPr marL="2057400" indent="-228600" eaLnBrk="0" hangingPunct="0">
              <a:defRPr kumimoji="1" sz="2400">
                <a:solidFill>
                  <a:schemeClr val="tx1"/>
                </a:solidFill>
                <a:latin typeface="Tahoma" pitchFamily="34" charset="0"/>
                <a:ea typeface="黑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黑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黑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黑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黑体" pitchFamily="2" charset="-122"/>
              </a:defRPr>
            </a:lvl9pPr>
          </a:lstStyle>
          <a:p>
            <a:pPr eaLnBrk="1" hangingPunct="1">
              <a:spcBef>
                <a:spcPct val="50000"/>
              </a:spcBef>
              <a:defRPr/>
            </a:pPr>
            <a:r>
              <a:rPr lang="en-US" altLang="zh-CN" sz="1600"/>
              <a:t>▲</a:t>
            </a:r>
          </a:p>
        </p:txBody>
      </p:sp>
    </p:spTree>
    <p:extLst>
      <p:ext uri="{BB962C8B-B14F-4D97-AF65-F5344CB8AC3E}">
        <p14:creationId xmlns:p14="http://schemas.microsoft.com/office/powerpoint/2010/main" val="264285838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ransition>
    <p:pull dir="rd"/>
  </p:transition>
  <p:txStyles>
    <p:titleStyle>
      <a:lvl1pPr algn="ctr" rtl="0" eaLnBrk="0" fontAlgn="base" hangingPunct="0">
        <a:spcBef>
          <a:spcPct val="0"/>
        </a:spcBef>
        <a:spcAft>
          <a:spcPct val="0"/>
        </a:spcAft>
        <a:defRPr kumimoji="1" sz="2000">
          <a:solidFill>
            <a:srgbClr val="4F56AD"/>
          </a:solidFill>
          <a:latin typeface="+mj-lt"/>
          <a:ea typeface="+mj-ea"/>
          <a:cs typeface="+mj-cs"/>
        </a:defRPr>
      </a:lvl1pPr>
      <a:lvl2pPr algn="ctr" rtl="0" eaLnBrk="0" fontAlgn="base" hangingPunct="0">
        <a:spcBef>
          <a:spcPct val="0"/>
        </a:spcBef>
        <a:spcAft>
          <a:spcPct val="0"/>
        </a:spcAft>
        <a:defRPr kumimoji="1" sz="2000">
          <a:solidFill>
            <a:srgbClr val="4F56AD"/>
          </a:solidFill>
          <a:latin typeface="Tahoma" pitchFamily="34" charset="0"/>
          <a:ea typeface="黑体" pitchFamily="2" charset="-122"/>
        </a:defRPr>
      </a:lvl2pPr>
      <a:lvl3pPr algn="ctr" rtl="0" eaLnBrk="0" fontAlgn="base" hangingPunct="0">
        <a:spcBef>
          <a:spcPct val="0"/>
        </a:spcBef>
        <a:spcAft>
          <a:spcPct val="0"/>
        </a:spcAft>
        <a:defRPr kumimoji="1" sz="2000">
          <a:solidFill>
            <a:srgbClr val="4F56AD"/>
          </a:solidFill>
          <a:latin typeface="Tahoma" pitchFamily="34" charset="0"/>
          <a:ea typeface="黑体" pitchFamily="2" charset="-122"/>
        </a:defRPr>
      </a:lvl3pPr>
      <a:lvl4pPr algn="ctr" rtl="0" eaLnBrk="0" fontAlgn="base" hangingPunct="0">
        <a:spcBef>
          <a:spcPct val="0"/>
        </a:spcBef>
        <a:spcAft>
          <a:spcPct val="0"/>
        </a:spcAft>
        <a:defRPr kumimoji="1" sz="2000">
          <a:solidFill>
            <a:srgbClr val="4F56AD"/>
          </a:solidFill>
          <a:latin typeface="Tahoma" pitchFamily="34" charset="0"/>
          <a:ea typeface="黑体" pitchFamily="2" charset="-122"/>
        </a:defRPr>
      </a:lvl4pPr>
      <a:lvl5pPr algn="ctr" rtl="0" eaLnBrk="0" fontAlgn="base" hangingPunct="0">
        <a:spcBef>
          <a:spcPct val="0"/>
        </a:spcBef>
        <a:spcAft>
          <a:spcPct val="0"/>
        </a:spcAft>
        <a:defRPr kumimoji="1" sz="2000">
          <a:solidFill>
            <a:srgbClr val="4F56AD"/>
          </a:solidFill>
          <a:latin typeface="Tahoma" pitchFamily="34" charset="0"/>
          <a:ea typeface="黑体" pitchFamily="2" charset="-122"/>
        </a:defRPr>
      </a:lvl5pPr>
      <a:lvl6pPr marL="457200" algn="ctr" rtl="0" fontAlgn="base">
        <a:spcBef>
          <a:spcPct val="0"/>
        </a:spcBef>
        <a:spcAft>
          <a:spcPct val="0"/>
        </a:spcAft>
        <a:defRPr kumimoji="1" sz="2000">
          <a:solidFill>
            <a:srgbClr val="4F56AD"/>
          </a:solidFill>
          <a:latin typeface="Tahoma" pitchFamily="34" charset="0"/>
          <a:ea typeface="黑体" pitchFamily="2" charset="-122"/>
        </a:defRPr>
      </a:lvl6pPr>
      <a:lvl7pPr marL="914400" algn="ctr" rtl="0" fontAlgn="base">
        <a:spcBef>
          <a:spcPct val="0"/>
        </a:spcBef>
        <a:spcAft>
          <a:spcPct val="0"/>
        </a:spcAft>
        <a:defRPr kumimoji="1" sz="2000">
          <a:solidFill>
            <a:srgbClr val="4F56AD"/>
          </a:solidFill>
          <a:latin typeface="Tahoma" pitchFamily="34" charset="0"/>
          <a:ea typeface="黑体" pitchFamily="2" charset="-122"/>
        </a:defRPr>
      </a:lvl7pPr>
      <a:lvl8pPr marL="1371600" algn="ctr" rtl="0" fontAlgn="base">
        <a:spcBef>
          <a:spcPct val="0"/>
        </a:spcBef>
        <a:spcAft>
          <a:spcPct val="0"/>
        </a:spcAft>
        <a:defRPr kumimoji="1" sz="2000">
          <a:solidFill>
            <a:srgbClr val="4F56AD"/>
          </a:solidFill>
          <a:latin typeface="Tahoma" pitchFamily="34" charset="0"/>
          <a:ea typeface="黑体" pitchFamily="2" charset="-122"/>
        </a:defRPr>
      </a:lvl8pPr>
      <a:lvl9pPr marL="1828800" algn="ctr" rtl="0" fontAlgn="base">
        <a:spcBef>
          <a:spcPct val="0"/>
        </a:spcBef>
        <a:spcAft>
          <a:spcPct val="0"/>
        </a:spcAft>
        <a:defRPr kumimoji="1" sz="2000">
          <a:solidFill>
            <a:srgbClr val="4F56AD"/>
          </a:solidFill>
          <a:latin typeface="Tahoma" pitchFamily="34" charset="0"/>
          <a:ea typeface="黑体" pitchFamily="2" charset="-122"/>
        </a:defRPr>
      </a:lvl9pPr>
    </p:titleStyle>
    <p:bodyStyle>
      <a:lvl1pPr marL="449263" indent="-449263" algn="l" rtl="0" eaLnBrk="0" fontAlgn="base" hangingPunct="0">
        <a:lnSpc>
          <a:spcPct val="120000"/>
        </a:lnSpc>
        <a:spcBef>
          <a:spcPct val="20000"/>
        </a:spcBef>
        <a:spcAft>
          <a:spcPct val="0"/>
        </a:spcAft>
        <a:buClr>
          <a:schemeClr val="tx1"/>
        </a:buClr>
        <a:buFont typeface="Wingdings" panose="05000000000000000000" pitchFamily="2" charset="2"/>
        <a:buAutoNum type="arabicPeriod"/>
        <a:defRPr kumimoji="1" sz="2400">
          <a:solidFill>
            <a:srgbClr val="E24C05"/>
          </a:solidFill>
          <a:latin typeface="+mn-lt"/>
          <a:ea typeface="+mn-ea"/>
          <a:cs typeface="+mn-cs"/>
        </a:defRPr>
      </a:lvl1pPr>
      <a:lvl2pPr marL="900113" indent="-271463" algn="l" rtl="0" eaLnBrk="0" fontAlgn="base" hangingPunct="0">
        <a:lnSpc>
          <a:spcPct val="120000"/>
        </a:lnSpc>
        <a:spcBef>
          <a:spcPct val="20000"/>
        </a:spcBef>
        <a:spcAft>
          <a:spcPct val="0"/>
        </a:spcAft>
        <a:buClr>
          <a:schemeClr val="tx1"/>
        </a:buClr>
        <a:buSzPct val="90000"/>
        <a:buFont typeface="Wingdings" panose="05000000000000000000"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q"/>
        <a:defRPr kumimoji="1" sz="2000" b="1">
          <a:solidFill>
            <a:srgbClr val="000000"/>
          </a:solidFill>
          <a:latin typeface="+mn-lt"/>
          <a:ea typeface="宋体" pitchFamily="2" charset="-122"/>
        </a:defRPr>
      </a:lvl3pPr>
      <a:lvl4pPr marL="2274888" indent="-381000" algn="l" rtl="0" eaLnBrk="0" fontAlgn="base" hangingPunct="0">
        <a:lnSpc>
          <a:spcPct val="120000"/>
        </a:lnSpc>
        <a:spcBef>
          <a:spcPct val="20000"/>
        </a:spcBef>
        <a:spcAft>
          <a:spcPct val="0"/>
        </a:spcAft>
        <a:buClr>
          <a:srgbClr val="006600"/>
        </a:buClr>
        <a:buSzPct val="65000"/>
        <a:buFont typeface="Wingdings" panose="05000000000000000000" pitchFamily="2" charset="2"/>
        <a:buChar char="n"/>
        <a:defRPr kumimoji="1" sz="2000" b="1">
          <a:solidFill>
            <a:schemeClr val="tx1"/>
          </a:solidFill>
          <a:latin typeface="+mn-lt"/>
          <a:ea typeface="宋体"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mn-lt"/>
          <a:ea typeface="宋体" pitchFamily="2" charset="-122"/>
        </a:defRPr>
      </a:lvl5pPr>
      <a:lvl6pPr marL="32924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6pPr>
      <a:lvl7pPr marL="37496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7pPr>
      <a:lvl8pPr marL="42068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8pPr>
      <a:lvl9pPr marL="46640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oleObject" Target="../embeddings/oleObject15.bin"/><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oleObject" Target="../embeddings/oleObject16.bin"/><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oleObject" Target="../embeddings/oleObject17.bin"/><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oleObject" Target="../embeddings/oleObject18.bin"/><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oleObject" Target="../embeddings/oleObject19.bin"/><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oleObject" Target="../embeddings/oleObject20.bin"/><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oleObject" Target="../embeddings/oleObject21.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oleObject" Target="../embeddings/oleObject22.bin"/><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oleObject" Target="../embeddings/oleObject24.bin"/><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25.bin"/><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57.wmf"/></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oleObject" Target="../embeddings/oleObject27.bin"/><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9.wmf"/></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oleObject" Target="../embeddings/oleObject29.bin"/><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oleObject" Target="../embeddings/oleObject30.bin"/><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oleObject" Target="../embeddings/oleObject31.bin"/><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oleObject" Target="../embeddings/oleObject32.bin"/><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181.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oleObject" Target="../embeddings/oleObject33.bin"/><Relationship Id="rId1" Type="http://schemas.openxmlformats.org/officeDocument/2006/relationships/slideLayout" Target="../slideLayouts/slideLayout39.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8.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39.xml"/><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4.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8.xml"/></Relationships>
</file>

<file path=ppt/slides/_rels/slide205.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8.xml"/></Relationships>
</file>

<file path=ppt/slides/_rels/slide206.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8.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3-3-19&#20998;&#25903;&#36716;&#31227;&#25104;&#21151;&#23548;&#33268;&#26242;&#20572;3&#20010;&#26102;&#38047;&#21608;&#26399;.exe" TargetMode="External"/><Relationship Id="rId2" Type="http://schemas.openxmlformats.org/officeDocument/2006/relationships/hyperlink" Target="new-wmv/3-3-19.WMV"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w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3-3-27&#24310;&#36831;&#20998;&#25903;&#30340;&#25191;&#34892;&#36807;&#31243;.exe" TargetMode="External"/><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hyperlink" Target="3-3-28&#20998;&#25903;&#24310;&#36831;&#25351;&#20196;&#30340;&#19977;&#31181;&#35843;&#24230;&#26041;&#27861;.ex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wmf"/><Relationship Id="rId4" Type="http://schemas.openxmlformats.org/officeDocument/2006/relationships/oleObject" Target="../embeddings/oleObject2.bin"/></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3-3-29&#8220;&#21462;&#28040;&#8221;&#20998;&#25903;.ex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3-3-30&#8220;&#39044;&#27979;&#25104;&#21151;&#8212;&#8212;&#21462;&#28040;&#8221;&#20998;&#25903;&#30340;&#25191;&#34892;&#36807;&#31243;.ex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customXml" Target="../ink/ink5.xml"/><Relationship Id="rId4" Type="http://schemas.openxmlformats.org/officeDocument/2006/relationships/image" Target="../media/image3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44994" y="1340991"/>
            <a:ext cx="7375021" cy="2862322"/>
          </a:xfrm>
          <a:prstGeom prst="rect">
            <a:avLst/>
          </a:prstGeom>
        </p:spPr>
        <p:txBody>
          <a:bodyPr wrap="square">
            <a:spAutoFit/>
          </a:bodyPr>
          <a:lstStyle/>
          <a:p>
            <a:pPr algn="ctr"/>
            <a:r>
              <a:rPr lang="zh-CN" altLang="en-US" sz="6000" dirty="0">
                <a:solidFill>
                  <a:prstClr val="black"/>
                </a:solidFill>
                <a:latin typeface="Calibri Light" panose="020F0302020204030204"/>
                <a:cs typeface="+mj-cs"/>
              </a:rPr>
              <a:t>计算机系统结构</a:t>
            </a:r>
            <a:br>
              <a:rPr lang="en-US" altLang="zh-CN" sz="6000" dirty="0">
                <a:solidFill>
                  <a:prstClr val="black"/>
                </a:solidFill>
                <a:latin typeface="Calibri Light" panose="020F0302020204030204"/>
                <a:cs typeface="+mj-cs"/>
              </a:rPr>
            </a:br>
            <a:br>
              <a:rPr lang="en-US" altLang="zh-CN" sz="6000" dirty="0">
                <a:solidFill>
                  <a:prstClr val="black"/>
                </a:solidFill>
                <a:latin typeface="Calibri Light" panose="020F0302020204030204"/>
                <a:cs typeface="+mj-cs"/>
              </a:rPr>
            </a:br>
            <a:r>
              <a:rPr lang="zh-CN" altLang="en-US" sz="6000" dirty="0">
                <a:solidFill>
                  <a:prstClr val="black"/>
                </a:solidFill>
                <a:latin typeface="Calibri Light" panose="020F0302020204030204"/>
                <a:cs typeface="+mj-cs"/>
              </a:rPr>
              <a:t>第三章  指令级并行</a:t>
            </a:r>
            <a:endParaRPr lang="zh-CN" altLang="en-US" dirty="0"/>
          </a:p>
        </p:txBody>
      </p:sp>
    </p:spTree>
    <p:extLst>
      <p:ext uri="{BB962C8B-B14F-4D97-AF65-F5344CB8AC3E}">
        <p14:creationId xmlns:p14="http://schemas.microsoft.com/office/powerpoint/2010/main" val="1144997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830BA-E379-B70A-CF56-0423A847B356}"/>
              </a:ext>
            </a:extLst>
          </p:cNvPr>
          <p:cNvSpPr>
            <a:spLocks noGrp="1"/>
          </p:cNvSpPr>
          <p:nvPr>
            <p:ph idx="1"/>
          </p:nvPr>
        </p:nvSpPr>
        <p:spPr>
          <a:xfrm>
            <a:off x="475819" y="599947"/>
            <a:ext cx="10877981" cy="4567862"/>
          </a:xfrm>
        </p:spPr>
        <p:txBody>
          <a:bodyPr>
            <a:normAutofit/>
          </a:bodyPr>
          <a:lstStyle/>
          <a:p>
            <a:pPr marL="457200" indent="-457200">
              <a:lnSpc>
                <a:spcPct val="110000"/>
              </a:lnSpc>
              <a:spcBef>
                <a:spcPct val="20000"/>
              </a:spcBef>
              <a:buClr>
                <a:schemeClr val="tx1"/>
              </a:buClr>
              <a:defRPr/>
            </a:pPr>
            <a:r>
              <a:rPr lang="zh-CN" altLang="en-US" kern="0" dirty="0">
                <a:solidFill>
                  <a:srgbClr val="E24C05"/>
                </a:solidFill>
                <a:latin typeface="+mn-lt"/>
                <a:ea typeface="+mn-ea"/>
              </a:rPr>
              <a:t>（</a:t>
            </a:r>
            <a:r>
              <a:rPr lang="en-US" altLang="zh-CN" kern="0" dirty="0">
                <a:solidFill>
                  <a:srgbClr val="E24C05"/>
                </a:solidFill>
                <a:latin typeface="+mn-lt"/>
                <a:ea typeface="+mn-ea"/>
              </a:rPr>
              <a:t>2</a:t>
            </a:r>
            <a:r>
              <a:rPr lang="zh-CN" altLang="en-US" kern="0" dirty="0">
                <a:solidFill>
                  <a:srgbClr val="E24C05"/>
                </a:solidFill>
                <a:latin typeface="+mn-lt"/>
                <a:ea typeface="+mn-ea"/>
              </a:rPr>
              <a:t>）名相关</a:t>
            </a:r>
          </a:p>
          <a:p>
            <a:pPr marL="971550" lvl="1" indent="-342900">
              <a:lnSpc>
                <a:spcPct val="110000"/>
              </a:lnSpc>
              <a:spcBef>
                <a:spcPct val="20000"/>
              </a:spcBef>
              <a:buClr>
                <a:schemeClr val="tx1"/>
              </a:buClr>
              <a:buSzPct val="90000"/>
              <a:defRPr/>
            </a:pPr>
            <a:r>
              <a:rPr lang="zh-CN" altLang="en-US" kern="0" dirty="0">
                <a:solidFill>
                  <a:srgbClr val="FF0000"/>
                </a:solidFill>
                <a:latin typeface="+mn-lt"/>
                <a:ea typeface="+mn-ea"/>
              </a:rPr>
              <a:t>名：</a:t>
            </a:r>
            <a:r>
              <a:rPr lang="zh-CN" altLang="en-US" kern="0" dirty="0">
                <a:latin typeface="+mn-lt"/>
                <a:ea typeface="+mn-ea"/>
              </a:rPr>
              <a:t>指令所访问的寄存器或存储器单元的名称。</a:t>
            </a:r>
          </a:p>
          <a:p>
            <a:pPr marL="971550" lvl="1" indent="-342900">
              <a:lnSpc>
                <a:spcPct val="110000"/>
              </a:lnSpc>
              <a:spcBef>
                <a:spcPct val="20000"/>
              </a:spcBef>
              <a:buClr>
                <a:schemeClr val="tx1"/>
              </a:buClr>
              <a:buSzPct val="90000"/>
              <a:defRPr/>
            </a:pPr>
            <a:r>
              <a:rPr lang="zh-CN" altLang="en-US" kern="0" dirty="0">
                <a:latin typeface="+mn-lt"/>
                <a:ea typeface="+mn-ea"/>
              </a:rPr>
              <a:t>如果两条指令使用相同的名，但是它们之间并没有数据流动，则称这两条指令存在</a:t>
            </a:r>
            <a:r>
              <a:rPr lang="zh-CN" altLang="en-US" kern="0" dirty="0">
                <a:solidFill>
                  <a:srgbClr val="FF0000"/>
                </a:solidFill>
                <a:latin typeface="+mn-lt"/>
                <a:ea typeface="+mn-ea"/>
              </a:rPr>
              <a:t>名相关。</a:t>
            </a:r>
          </a:p>
          <a:p>
            <a:pPr marL="1085850" lvl="1" indent="-457200" eaLnBrk="1" hangingPunct="1">
              <a:lnSpc>
                <a:spcPct val="130000"/>
              </a:lnSpc>
            </a:pPr>
            <a:r>
              <a:rPr lang="zh-CN" altLang="en-US" dirty="0">
                <a:solidFill>
                  <a:srgbClr val="9933FF"/>
                </a:solidFill>
              </a:rPr>
              <a:t>指令</a:t>
            </a:r>
            <a:r>
              <a:rPr lang="en-US" altLang="zh-CN" i="1" dirty="0">
                <a:solidFill>
                  <a:srgbClr val="9933FF"/>
                </a:solidFill>
              </a:rPr>
              <a:t>j</a:t>
            </a:r>
            <a:r>
              <a:rPr lang="zh-CN" altLang="en-US" dirty="0"/>
              <a:t>与</a:t>
            </a:r>
            <a:r>
              <a:rPr lang="zh-CN" altLang="en-US" dirty="0">
                <a:solidFill>
                  <a:srgbClr val="9933FF"/>
                </a:solidFill>
              </a:rPr>
              <a:t>指令</a:t>
            </a:r>
            <a:r>
              <a:rPr lang="en-US" altLang="zh-CN" i="1" dirty="0" err="1">
                <a:solidFill>
                  <a:srgbClr val="9933FF"/>
                </a:solidFill>
              </a:rPr>
              <a:t>i</a:t>
            </a:r>
            <a:r>
              <a:rPr lang="zh-CN" altLang="en-US" dirty="0"/>
              <a:t>之间的名相关有两种：</a:t>
            </a:r>
          </a:p>
          <a:p>
            <a:pPr lvl="2" eaLnBrk="1" hangingPunct="1">
              <a:lnSpc>
                <a:spcPct val="130000"/>
              </a:lnSpc>
            </a:pPr>
            <a:r>
              <a:rPr lang="zh-CN" altLang="en-US" dirty="0">
                <a:solidFill>
                  <a:srgbClr val="FF0000"/>
                </a:solidFill>
                <a:latin typeface="宋体" panose="02010600030101010101" pitchFamily="2" charset="-122"/>
              </a:rPr>
              <a:t>反相关：</a:t>
            </a:r>
            <a:r>
              <a:rPr lang="zh-CN" altLang="en-US" dirty="0">
                <a:latin typeface="宋体" panose="02010600030101010101" pitchFamily="2" charset="-122"/>
              </a:rPr>
              <a:t>如果指令</a:t>
            </a:r>
            <a:r>
              <a:rPr lang="en-US" altLang="zh-CN" i="1" dirty="0">
                <a:solidFill>
                  <a:srgbClr val="9933FF"/>
                </a:solidFill>
                <a:latin typeface="宋体" panose="02010600030101010101" pitchFamily="2" charset="-122"/>
              </a:rPr>
              <a:t>j</a:t>
            </a:r>
            <a:r>
              <a:rPr lang="zh-CN" altLang="en-US" dirty="0">
                <a:latin typeface="宋体" panose="02010600030101010101" pitchFamily="2" charset="-122"/>
              </a:rPr>
              <a:t>写的名与指令</a:t>
            </a:r>
            <a:r>
              <a:rPr lang="en-US" altLang="zh-CN" i="1" dirty="0" err="1">
                <a:solidFill>
                  <a:srgbClr val="9933FF"/>
                </a:solidFill>
                <a:latin typeface="宋体" panose="02010600030101010101" pitchFamily="2" charset="-122"/>
              </a:rPr>
              <a:t>i</a:t>
            </a:r>
            <a:r>
              <a:rPr lang="zh-CN" altLang="en-US" dirty="0">
                <a:latin typeface="宋体" panose="02010600030101010101" pitchFamily="2" charset="-122"/>
              </a:rPr>
              <a:t>读的名相同，则称指令</a:t>
            </a:r>
            <a:r>
              <a:rPr lang="en-US" altLang="zh-CN" dirty="0" err="1">
                <a:latin typeface="宋体" panose="02010600030101010101" pitchFamily="2" charset="-122"/>
              </a:rPr>
              <a:t>i</a:t>
            </a:r>
            <a:r>
              <a:rPr lang="zh-CN" altLang="en-US" dirty="0">
                <a:latin typeface="宋体" panose="02010600030101010101" pitchFamily="2" charset="-122"/>
              </a:rPr>
              <a:t>和</a:t>
            </a:r>
            <a:r>
              <a:rPr lang="en-US" altLang="zh-CN" dirty="0">
                <a:latin typeface="宋体" panose="02010600030101010101" pitchFamily="2" charset="-122"/>
              </a:rPr>
              <a:t>j</a:t>
            </a:r>
            <a:r>
              <a:rPr lang="zh-CN" altLang="en-US" dirty="0">
                <a:latin typeface="宋体" panose="02010600030101010101" pitchFamily="2" charset="-122"/>
              </a:rPr>
              <a:t>发生了反相关。</a:t>
            </a:r>
          </a:p>
          <a:p>
            <a:pPr marL="1085850" lvl="1" indent="-457200" eaLnBrk="1" hangingPunct="1">
              <a:lnSpc>
                <a:spcPct val="130000"/>
              </a:lnSpc>
              <a:buClr>
                <a:srgbClr val="33CC33"/>
              </a:buClr>
              <a:buSzPct val="80000"/>
              <a:buFont typeface="Wingdings 2" panose="05020102010507070707" pitchFamily="18" charset="2"/>
              <a:buNone/>
            </a:pPr>
            <a:r>
              <a:rPr lang="zh-CN" altLang="en-US" b="1" dirty="0">
                <a:solidFill>
                  <a:srgbClr val="FF33CC"/>
                </a:solidFill>
                <a:latin typeface="宋体" panose="02010600030101010101" pitchFamily="2" charset="-122"/>
                <a:ea typeface="宋体" panose="02010600030101010101" pitchFamily="2" charset="-122"/>
              </a:rPr>
              <a:t>          </a:t>
            </a:r>
            <a:r>
              <a:rPr lang="zh-CN" altLang="en-US" b="1" dirty="0">
                <a:solidFill>
                  <a:srgbClr val="D60093"/>
                </a:solidFill>
                <a:latin typeface="宋体" panose="02010600030101010101" pitchFamily="2" charset="-122"/>
                <a:ea typeface="宋体" panose="02010600030101010101" pitchFamily="2" charset="-122"/>
              </a:rPr>
              <a:t>指令</a:t>
            </a:r>
            <a:r>
              <a:rPr lang="en-US" altLang="zh-CN" b="1" i="1" dirty="0">
                <a:solidFill>
                  <a:srgbClr val="D60093"/>
                </a:solidFill>
                <a:latin typeface="宋体" panose="02010600030101010101" pitchFamily="2" charset="-122"/>
                <a:ea typeface="宋体" panose="02010600030101010101" pitchFamily="2" charset="-122"/>
              </a:rPr>
              <a:t>j</a:t>
            </a:r>
            <a:r>
              <a:rPr lang="zh-CN" altLang="en-US" b="1" dirty="0">
                <a:solidFill>
                  <a:srgbClr val="D60093"/>
                </a:solidFill>
                <a:latin typeface="宋体" panose="02010600030101010101" pitchFamily="2" charset="-122"/>
                <a:ea typeface="宋体" panose="02010600030101010101" pitchFamily="2" charset="-122"/>
              </a:rPr>
              <a:t>写的名＝指令</a:t>
            </a:r>
            <a:r>
              <a:rPr lang="en-US" altLang="zh-CN" b="1" i="1" dirty="0" err="1">
                <a:solidFill>
                  <a:srgbClr val="D60093"/>
                </a:solidFill>
                <a:latin typeface="宋体" panose="02010600030101010101" pitchFamily="2" charset="-122"/>
                <a:ea typeface="宋体" panose="02010600030101010101" pitchFamily="2" charset="-122"/>
              </a:rPr>
              <a:t>i</a:t>
            </a:r>
            <a:r>
              <a:rPr lang="zh-CN" altLang="en-US" b="1" dirty="0">
                <a:solidFill>
                  <a:srgbClr val="D60093"/>
                </a:solidFill>
                <a:latin typeface="宋体" panose="02010600030101010101" pitchFamily="2" charset="-122"/>
                <a:ea typeface="宋体" panose="02010600030101010101" pitchFamily="2" charset="-122"/>
              </a:rPr>
              <a:t>读的名</a:t>
            </a:r>
          </a:p>
          <a:p>
            <a:pPr lvl="2" eaLnBrk="1" hangingPunct="1">
              <a:lnSpc>
                <a:spcPct val="130000"/>
              </a:lnSpc>
            </a:pPr>
            <a:r>
              <a:rPr lang="zh-CN" altLang="en-US" dirty="0">
                <a:solidFill>
                  <a:srgbClr val="FF0000"/>
                </a:solidFill>
                <a:latin typeface="宋体" panose="02010600030101010101" pitchFamily="2" charset="-122"/>
              </a:rPr>
              <a:t>输出相关：</a:t>
            </a:r>
            <a:r>
              <a:rPr lang="zh-CN" altLang="en-US" dirty="0">
                <a:latin typeface="宋体" panose="02010600030101010101" pitchFamily="2" charset="-122"/>
              </a:rPr>
              <a:t>如果指令</a:t>
            </a:r>
            <a:r>
              <a:rPr lang="en-US" altLang="zh-CN" i="1" dirty="0">
                <a:solidFill>
                  <a:srgbClr val="9933FF"/>
                </a:solidFill>
                <a:latin typeface="宋体" panose="02010600030101010101" pitchFamily="2" charset="-122"/>
              </a:rPr>
              <a:t>j</a:t>
            </a:r>
            <a:r>
              <a:rPr lang="zh-CN" altLang="en-US" dirty="0">
                <a:latin typeface="宋体" panose="02010600030101010101" pitchFamily="2" charset="-122"/>
              </a:rPr>
              <a:t>和指令</a:t>
            </a:r>
            <a:r>
              <a:rPr lang="en-US" altLang="zh-CN" i="1" dirty="0" err="1">
                <a:solidFill>
                  <a:srgbClr val="9933FF"/>
                </a:solidFill>
                <a:latin typeface="宋体" panose="02010600030101010101" pitchFamily="2" charset="-122"/>
              </a:rPr>
              <a:t>i</a:t>
            </a:r>
            <a:r>
              <a:rPr lang="zh-CN" altLang="en-US" dirty="0">
                <a:latin typeface="宋体" panose="02010600030101010101" pitchFamily="2" charset="-122"/>
              </a:rPr>
              <a:t>写相同的名，则称指令</a:t>
            </a:r>
            <a:r>
              <a:rPr lang="en-US" altLang="zh-CN" i="1" dirty="0" err="1">
                <a:latin typeface="宋体" panose="02010600030101010101" pitchFamily="2" charset="-122"/>
              </a:rPr>
              <a:t>i</a:t>
            </a:r>
            <a:r>
              <a:rPr lang="zh-CN" altLang="en-US" dirty="0">
                <a:latin typeface="宋体" panose="02010600030101010101" pitchFamily="2" charset="-122"/>
              </a:rPr>
              <a:t>和</a:t>
            </a:r>
            <a:r>
              <a:rPr lang="en-US" altLang="zh-CN" i="1" dirty="0">
                <a:latin typeface="宋体" panose="02010600030101010101" pitchFamily="2" charset="-122"/>
              </a:rPr>
              <a:t>j</a:t>
            </a:r>
            <a:r>
              <a:rPr lang="zh-CN" altLang="en-US" dirty="0">
                <a:latin typeface="宋体" panose="02010600030101010101" pitchFamily="2" charset="-122"/>
              </a:rPr>
              <a:t>发生了输出相关。</a:t>
            </a:r>
          </a:p>
          <a:p>
            <a:pPr marL="1085850" lvl="1" indent="-457200" eaLnBrk="1" hangingPunct="1">
              <a:lnSpc>
                <a:spcPct val="130000"/>
              </a:lnSpc>
              <a:buClr>
                <a:srgbClr val="33CC33"/>
              </a:buClr>
              <a:buSzPct val="80000"/>
              <a:buFont typeface="Wingdings 2" panose="05020102010507070707" pitchFamily="18" charset="2"/>
              <a:buNone/>
            </a:pPr>
            <a:r>
              <a:rPr lang="zh-CN" altLang="en-US" b="1" dirty="0">
                <a:solidFill>
                  <a:schemeClr val="hlink"/>
                </a:solidFill>
                <a:latin typeface="宋体" panose="02010600030101010101" pitchFamily="2" charset="-122"/>
                <a:ea typeface="宋体" panose="02010600030101010101" pitchFamily="2" charset="-122"/>
              </a:rPr>
              <a:t>          </a:t>
            </a:r>
            <a:r>
              <a:rPr lang="zh-CN" altLang="en-US" b="1" dirty="0">
                <a:solidFill>
                  <a:srgbClr val="D60093"/>
                </a:solidFill>
                <a:latin typeface="宋体" panose="02010600030101010101" pitchFamily="2" charset="-122"/>
                <a:ea typeface="宋体" panose="02010600030101010101" pitchFamily="2" charset="-122"/>
              </a:rPr>
              <a:t>指令</a:t>
            </a:r>
            <a:r>
              <a:rPr lang="en-US" altLang="zh-CN" b="1" i="1" dirty="0">
                <a:solidFill>
                  <a:srgbClr val="D60093"/>
                </a:solidFill>
                <a:latin typeface="宋体" panose="02010600030101010101" pitchFamily="2" charset="-122"/>
                <a:ea typeface="宋体" panose="02010600030101010101" pitchFamily="2" charset="-122"/>
              </a:rPr>
              <a:t>j</a:t>
            </a:r>
            <a:r>
              <a:rPr lang="zh-CN" altLang="en-US" b="1" dirty="0">
                <a:solidFill>
                  <a:srgbClr val="D60093"/>
                </a:solidFill>
                <a:latin typeface="宋体" panose="02010600030101010101" pitchFamily="2" charset="-122"/>
                <a:ea typeface="宋体" panose="02010600030101010101" pitchFamily="2" charset="-122"/>
              </a:rPr>
              <a:t>写的名＝指令</a:t>
            </a:r>
            <a:r>
              <a:rPr lang="en-US" altLang="zh-CN" b="1" i="1" dirty="0" err="1">
                <a:solidFill>
                  <a:srgbClr val="D60093"/>
                </a:solidFill>
                <a:latin typeface="宋体" panose="02010600030101010101" pitchFamily="2" charset="-122"/>
                <a:ea typeface="宋体" panose="02010600030101010101" pitchFamily="2" charset="-122"/>
              </a:rPr>
              <a:t>i</a:t>
            </a:r>
            <a:r>
              <a:rPr lang="zh-CN" altLang="en-US" b="1" dirty="0">
                <a:solidFill>
                  <a:srgbClr val="D60093"/>
                </a:solidFill>
                <a:latin typeface="宋体" panose="02010600030101010101" pitchFamily="2" charset="-122"/>
                <a:ea typeface="宋体" panose="02010600030101010101" pitchFamily="2" charset="-122"/>
              </a:rPr>
              <a:t>写的名</a:t>
            </a:r>
          </a:p>
        </p:txBody>
      </p:sp>
    </p:spTree>
    <p:extLst>
      <p:ext uri="{BB962C8B-B14F-4D97-AF65-F5344CB8AC3E}">
        <p14:creationId xmlns:p14="http://schemas.microsoft.com/office/powerpoint/2010/main" val="11240053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3" descr="Rectangle: Click to edit Master text styles&#10;Second level&#10;Third level&#10;Fourth level&#10;Fifth level"/>
          <p:cNvSpPr>
            <a:spLocks noGrp="1" noChangeArrowheads="1"/>
          </p:cNvSpPr>
          <p:nvPr>
            <p:ph idx="1"/>
          </p:nvPr>
        </p:nvSpPr>
        <p:spPr>
          <a:xfrm>
            <a:off x="431801" y="655638"/>
            <a:ext cx="8064500" cy="4897437"/>
          </a:xfrm>
        </p:spPr>
        <p:txBody>
          <a:bodyPr/>
          <a:lstStyle/>
          <a:p>
            <a:pPr eaLnBrk="1" hangingPunct="1">
              <a:buNone/>
              <a:tabLst>
                <a:tab pos="3435350" algn="l"/>
              </a:tabLst>
            </a:pPr>
            <a:r>
              <a:rPr lang="zh-CN" altLang="en-US" b="1" dirty="0">
                <a:solidFill>
                  <a:schemeClr val="hlink"/>
                </a:solidFill>
                <a:latin typeface="宋体" panose="02010600030101010101" pitchFamily="2" charset="-122"/>
                <a:ea typeface="宋体" panose="02010600030101010101" pitchFamily="2" charset="-122"/>
              </a:rPr>
              <a:t>对于</a:t>
            </a:r>
            <a:r>
              <a:rPr lang="en-US" altLang="zh-CN" b="1" dirty="0">
                <a:solidFill>
                  <a:schemeClr val="hlink"/>
                </a:solidFill>
                <a:latin typeface="宋体" panose="02010600030101010101" pitchFamily="2" charset="-122"/>
                <a:ea typeface="宋体" panose="02010600030101010101" pitchFamily="2" charset="-122"/>
              </a:rPr>
              <a:t>store</a:t>
            </a:r>
            <a:r>
              <a:rPr lang="zh-CN" altLang="en-US" b="1" dirty="0">
                <a:solidFill>
                  <a:schemeClr val="hlink"/>
                </a:solidFill>
                <a:latin typeface="宋体" panose="02010600030101010101" pitchFamily="2" charset="-122"/>
                <a:ea typeface="宋体" panose="02010600030101010101" pitchFamily="2" charset="-122"/>
              </a:rPr>
              <a:t>指令：</a:t>
            </a:r>
            <a:r>
              <a:rPr lang="zh-CN" altLang="en-US" sz="2800" dirty="0">
                <a:solidFill>
                  <a:schemeClr val="tx1"/>
                </a:solidFill>
              </a:rPr>
              <a:t>			</a:t>
            </a:r>
          </a:p>
          <a:p>
            <a:pPr eaLnBrk="1" hangingPunct="1">
              <a:buNone/>
              <a:tabLst>
                <a:tab pos="3435350" algn="l"/>
              </a:tabLst>
            </a:pPr>
            <a:r>
              <a:rPr lang="en-US" altLang="zh-CN" dirty="0">
                <a:solidFill>
                  <a:schemeClr val="tx1"/>
                </a:solidFill>
              </a:rPr>
              <a:t>if </a:t>
            </a:r>
            <a:r>
              <a:rPr lang="zh-CN" altLang="en-US" dirty="0">
                <a:solidFill>
                  <a:schemeClr val="tx1"/>
                </a:solidFill>
              </a:rPr>
              <a:t>（</a:t>
            </a:r>
            <a:r>
              <a:rPr lang="en-US" altLang="zh-CN" dirty="0">
                <a:solidFill>
                  <a:schemeClr val="tx1"/>
                </a:solidFill>
              </a:rPr>
              <a:t>Qi[</a:t>
            </a:r>
            <a:r>
              <a:rPr lang="en-US" altLang="zh-CN" dirty="0" err="1">
                <a:solidFill>
                  <a:srgbClr val="D60093"/>
                </a:solidFill>
              </a:rPr>
              <a:t>rt</a:t>
            </a:r>
            <a:r>
              <a:rPr lang="en-US" altLang="zh-CN" dirty="0">
                <a:solidFill>
                  <a:schemeClr val="tx1"/>
                </a:solidFill>
              </a:rPr>
              <a:t>] = 0</a:t>
            </a:r>
            <a:r>
              <a:rPr lang="zh-CN" altLang="en-US" dirty="0">
                <a:solidFill>
                  <a:schemeClr val="tx1"/>
                </a:solidFill>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检测要存储的数据是否就绪</a:t>
            </a:r>
            <a:endParaRPr lang="zh-CN" altLang="en-US" sz="2000" b="1" dirty="0">
              <a:solidFill>
                <a:srgbClr val="000000"/>
              </a:solidFill>
              <a:latin typeface="宋体" panose="02010600030101010101" pitchFamily="2" charset="-122"/>
              <a:ea typeface="宋体" panose="02010600030101010101" pitchFamily="2" charset="-122"/>
              <a:sym typeface="Symbol" panose="05050102010706020507" pitchFamily="18" charset="2"/>
            </a:endParaRPr>
          </a:p>
          <a:p>
            <a:pPr eaLnBrk="1" hangingPunct="1">
              <a:buNone/>
              <a:tabLst>
                <a:tab pos="3435350" algn="l"/>
              </a:tabLst>
            </a:pPr>
            <a:r>
              <a:rPr lang="zh-CN" altLang="en-US" sz="2800" dirty="0">
                <a:solidFill>
                  <a:schemeClr val="tx1"/>
                </a:solidFill>
                <a:sym typeface="Symbol" panose="05050102010706020507" pitchFamily="18" charset="2"/>
              </a:rPr>
              <a:t>  </a:t>
            </a:r>
            <a:r>
              <a:rPr lang="zh-CN" altLang="en-US" dirty="0">
                <a:solidFill>
                  <a:schemeClr val="tx1"/>
                </a:solidFill>
                <a:sym typeface="Symbol" panose="05050102010706020507" pitchFamily="18" charset="2"/>
              </a:rPr>
              <a:t></a:t>
            </a:r>
            <a:r>
              <a:rPr lang="en-US" altLang="zh-CN" dirty="0">
                <a:solidFill>
                  <a:schemeClr val="tx1"/>
                </a:solidFill>
              </a:rPr>
              <a:t>RS[</a:t>
            </a:r>
            <a:r>
              <a:rPr lang="en-US" altLang="zh-CN" dirty="0"/>
              <a:t>r</a:t>
            </a:r>
            <a:r>
              <a:rPr lang="en-US" altLang="zh-CN" dirty="0">
                <a:solidFill>
                  <a:schemeClr val="tx1"/>
                </a:solidFill>
              </a:rPr>
              <a:t>].</a:t>
            </a:r>
            <a:r>
              <a:rPr lang="en-US" altLang="zh-CN" dirty="0" err="1">
                <a:solidFill>
                  <a:srgbClr val="9933FF"/>
                </a:solidFill>
              </a:rPr>
              <a:t>Vk</a:t>
            </a:r>
            <a:r>
              <a:rPr lang="en-US" altLang="zh-CN" dirty="0">
                <a:solidFill>
                  <a:schemeClr val="tx1"/>
                </a:solidFill>
              </a:rPr>
              <a:t> </a:t>
            </a:r>
            <a:r>
              <a:rPr lang="en-US" altLang="zh-CN" dirty="0">
                <a:solidFill>
                  <a:schemeClr val="tx1"/>
                </a:solidFill>
                <a:sym typeface="Symbol" panose="05050102010706020507" pitchFamily="18" charset="2"/>
              </a:rPr>
              <a:t></a:t>
            </a:r>
            <a:r>
              <a:rPr lang="en-US" altLang="zh-CN" dirty="0">
                <a:solidFill>
                  <a:schemeClr val="tx1"/>
                </a:solidFill>
              </a:rPr>
              <a:t> </a:t>
            </a:r>
            <a:r>
              <a:rPr lang="en-US" altLang="zh-CN" dirty="0" err="1">
                <a:solidFill>
                  <a:schemeClr val="tx1"/>
                </a:solidFill>
              </a:rPr>
              <a:t>Regs</a:t>
            </a:r>
            <a:r>
              <a:rPr lang="en-US" altLang="zh-CN" dirty="0">
                <a:solidFill>
                  <a:schemeClr val="tx1"/>
                </a:solidFill>
              </a:rPr>
              <a:t>[</a:t>
            </a:r>
            <a:r>
              <a:rPr lang="en-US" altLang="zh-CN" dirty="0" err="1">
                <a:solidFill>
                  <a:srgbClr val="D60093"/>
                </a:solidFill>
              </a:rPr>
              <a:t>rt</a:t>
            </a:r>
            <a:r>
              <a:rPr lang="en-US" altLang="zh-CN" dirty="0">
                <a:solidFill>
                  <a:schemeClr val="tx1"/>
                </a:solidFill>
              </a:rPr>
              <a:t>]</a:t>
            </a:r>
            <a:r>
              <a:rPr lang="zh-CN" altLang="en-US" dirty="0">
                <a:solidFill>
                  <a:schemeClr val="tx1"/>
                </a:solidFill>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该数据就绪，把它从寄存器</a:t>
            </a:r>
            <a:r>
              <a:rPr lang="en-US" altLang="zh-CN" sz="2000" b="1" dirty="0" err="1">
                <a:solidFill>
                  <a:srgbClr val="D60093"/>
                </a:solidFill>
                <a:latin typeface="宋体" panose="02010600030101010101" pitchFamily="2" charset="-122"/>
                <a:ea typeface="宋体" panose="02010600030101010101" pitchFamily="2" charset="-122"/>
              </a:rPr>
              <a:t>rt</a:t>
            </a:r>
            <a:r>
              <a:rPr lang="zh-CN" altLang="en-US" sz="2000" b="1" dirty="0">
                <a:solidFill>
                  <a:srgbClr val="000000"/>
                </a:solidFill>
                <a:latin typeface="宋体" panose="02010600030101010101" pitchFamily="2" charset="-122"/>
                <a:ea typeface="宋体" panose="02010600030101010101" pitchFamily="2" charset="-122"/>
              </a:rPr>
              <a:t>取到</a:t>
            </a:r>
          </a:p>
          <a:p>
            <a:pPr eaLnBrk="1" hangingPunct="1">
              <a:buNone/>
              <a:tabLst>
                <a:tab pos="3435350" algn="l"/>
              </a:tabLst>
            </a:pPr>
            <a:r>
              <a:rPr lang="zh-CN" altLang="en-US" sz="20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00"/>
                </a:solidFill>
                <a:latin typeface="宋体" panose="02010600030101010101" pitchFamily="2" charset="-122"/>
                <a:ea typeface="宋体" panose="02010600030101010101" pitchFamily="2" charset="-122"/>
              </a:rPr>
              <a:t>// store</a:t>
            </a:r>
            <a:r>
              <a:rPr lang="zh-CN" altLang="en-US" sz="2000" b="1" dirty="0">
                <a:solidFill>
                  <a:srgbClr val="000000"/>
                </a:solidFill>
                <a:latin typeface="宋体" panose="02010600030101010101" pitchFamily="2" charset="-122"/>
                <a:ea typeface="宋体" panose="02010600030101010101" pitchFamily="2" charset="-122"/>
              </a:rPr>
              <a:t>缓冲器单元的</a:t>
            </a:r>
            <a:r>
              <a:rPr lang="en-US" altLang="zh-CN" sz="2000" b="1" dirty="0" err="1">
                <a:solidFill>
                  <a:srgbClr val="9933FF"/>
                </a:solidFill>
                <a:latin typeface="宋体" panose="02010600030101010101" pitchFamily="2" charset="-122"/>
                <a:ea typeface="宋体" panose="02010600030101010101" pitchFamily="2" charset="-122"/>
              </a:rPr>
              <a:t>Vk</a:t>
            </a:r>
            <a:endParaRPr lang="en-US" altLang="zh-CN" sz="2000" b="1" dirty="0">
              <a:solidFill>
                <a:srgbClr val="9933FF"/>
              </a:solidFill>
              <a:latin typeface="宋体" panose="02010600030101010101" pitchFamily="2" charset="-122"/>
              <a:ea typeface="宋体" panose="02010600030101010101" pitchFamily="2" charset="-122"/>
            </a:endParaRPr>
          </a:p>
          <a:p>
            <a:pPr eaLnBrk="1" hangingPunct="1">
              <a:buNone/>
              <a:tabLst>
                <a:tab pos="3435350" algn="l"/>
              </a:tabLst>
            </a:pPr>
            <a:r>
              <a:rPr lang="en-US" altLang="zh-CN" dirty="0">
                <a:solidFill>
                  <a:schemeClr val="tx1"/>
                </a:solidFill>
              </a:rPr>
              <a:t>    RS[</a:t>
            </a:r>
            <a:r>
              <a:rPr lang="en-US" altLang="zh-CN" dirty="0"/>
              <a:t>r</a:t>
            </a:r>
            <a:r>
              <a:rPr lang="en-US" altLang="zh-CN" dirty="0">
                <a:solidFill>
                  <a:schemeClr val="tx1"/>
                </a:solidFill>
              </a:rPr>
              <a:t>].</a:t>
            </a:r>
            <a:r>
              <a:rPr lang="en-US" altLang="zh-CN" dirty="0" err="1">
                <a:solidFill>
                  <a:schemeClr val="tx1"/>
                </a:solidFill>
              </a:rPr>
              <a:t>Qk</a:t>
            </a:r>
            <a:r>
              <a:rPr lang="en-US" altLang="zh-CN" dirty="0">
                <a:solidFill>
                  <a:schemeClr val="tx1"/>
                </a:solidFill>
              </a:rPr>
              <a:t> </a:t>
            </a:r>
            <a:r>
              <a:rPr lang="en-US" altLang="zh-CN" dirty="0">
                <a:solidFill>
                  <a:schemeClr val="tx1"/>
                </a:solidFill>
                <a:sym typeface="Symbol" panose="05050102010706020507" pitchFamily="18" charset="2"/>
              </a:rPr>
              <a:t></a:t>
            </a:r>
            <a:r>
              <a:rPr lang="en-US" altLang="zh-CN" dirty="0">
                <a:solidFill>
                  <a:schemeClr val="tx1"/>
                </a:solidFill>
              </a:rPr>
              <a:t> 0 </a:t>
            </a:r>
            <a:r>
              <a:rPr lang="en-US" altLang="zh-CN" dirty="0">
                <a:solidFill>
                  <a:schemeClr val="tx1"/>
                </a:solidFill>
                <a:sym typeface="Symbol" panose="05050102010706020507" pitchFamily="18" charset="2"/>
              </a:rPr>
              <a:t></a:t>
            </a:r>
            <a:r>
              <a:rPr lang="zh-CN" altLang="en-US" dirty="0">
                <a:solidFill>
                  <a:schemeClr val="tx1"/>
                </a:solidFill>
              </a:rPr>
              <a:t>； </a:t>
            </a:r>
            <a:r>
              <a:rPr lang="zh-CN" altLang="en-US" sz="2800" dirty="0">
                <a:solidFill>
                  <a:schemeClr val="tx1"/>
                </a:solidFill>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置</a:t>
            </a:r>
            <a:r>
              <a:rPr lang="en-US" altLang="zh-CN" sz="2000" b="1" dirty="0" err="1">
                <a:solidFill>
                  <a:srgbClr val="000000"/>
                </a:solidFill>
                <a:latin typeface="宋体" panose="02010600030101010101" pitchFamily="2" charset="-122"/>
                <a:ea typeface="宋体" panose="02010600030101010101" pitchFamily="2" charset="-122"/>
              </a:rPr>
              <a:t>Qk</a:t>
            </a:r>
            <a:r>
              <a:rPr lang="zh-CN" altLang="en-US" sz="2000" b="1" dirty="0">
                <a:solidFill>
                  <a:srgbClr val="000000"/>
                </a:solidFill>
                <a:latin typeface="宋体" panose="02010600030101010101" pitchFamily="2" charset="-122"/>
                <a:ea typeface="宋体" panose="02010600030101010101" pitchFamily="2" charset="-122"/>
              </a:rPr>
              <a:t>为</a:t>
            </a:r>
            <a:r>
              <a:rPr lang="en-US" altLang="zh-CN" sz="2000" b="1" dirty="0">
                <a:solidFill>
                  <a:srgbClr val="000000"/>
                </a:solidFill>
                <a:latin typeface="宋体" panose="02010600030101010101" pitchFamily="2" charset="-122"/>
                <a:ea typeface="宋体" panose="02010600030101010101" pitchFamily="2" charset="-122"/>
              </a:rPr>
              <a:t>0</a:t>
            </a:r>
            <a:r>
              <a:rPr lang="zh-CN" altLang="en-US" sz="2000" b="1" dirty="0">
                <a:solidFill>
                  <a:srgbClr val="000000"/>
                </a:solidFill>
                <a:latin typeface="宋体" panose="02010600030101010101" pitchFamily="2" charset="-122"/>
                <a:ea typeface="宋体" panose="02010600030101010101" pitchFamily="2" charset="-122"/>
              </a:rPr>
              <a:t>，表示当前缓冲器单元的</a:t>
            </a:r>
            <a:r>
              <a:rPr lang="en-US" altLang="zh-CN" sz="2000" b="1" dirty="0" err="1">
                <a:solidFill>
                  <a:srgbClr val="9933FF"/>
                </a:solidFill>
                <a:latin typeface="宋体" panose="02010600030101010101" pitchFamily="2" charset="-122"/>
                <a:ea typeface="宋体" panose="02010600030101010101" pitchFamily="2" charset="-122"/>
              </a:rPr>
              <a:t>Vk</a:t>
            </a:r>
            <a:endParaRPr lang="en-US" altLang="zh-CN" sz="2000" b="1" dirty="0">
              <a:solidFill>
                <a:srgbClr val="000000"/>
              </a:solidFill>
              <a:latin typeface="宋体" panose="02010600030101010101" pitchFamily="2" charset="-122"/>
              <a:ea typeface="宋体" panose="02010600030101010101" pitchFamily="2" charset="-122"/>
            </a:endParaRPr>
          </a:p>
          <a:p>
            <a:pPr eaLnBrk="1" hangingPunct="1">
              <a:buNone/>
              <a:tabLst>
                <a:tab pos="3435350" algn="l"/>
              </a:tabLst>
            </a:pPr>
            <a:r>
              <a:rPr lang="en-US" altLang="zh-CN" sz="2000" b="1" dirty="0">
                <a:solidFill>
                  <a:srgbClr val="000000"/>
                </a:solidFill>
                <a:latin typeface="宋体" panose="02010600030101010101" pitchFamily="2" charset="-122"/>
                <a:ea typeface="宋体" panose="02010600030101010101" pitchFamily="2" charset="-122"/>
              </a:rPr>
              <a:t>                        	// </a:t>
            </a:r>
            <a:r>
              <a:rPr lang="zh-CN" altLang="en-US" sz="2000" b="1" dirty="0">
                <a:solidFill>
                  <a:srgbClr val="000000"/>
                </a:solidFill>
                <a:latin typeface="宋体" panose="02010600030101010101" pitchFamily="2" charset="-122"/>
                <a:ea typeface="宋体" panose="02010600030101010101" pitchFamily="2" charset="-122"/>
              </a:rPr>
              <a:t>中的数据就绪。</a:t>
            </a:r>
          </a:p>
          <a:p>
            <a:pPr eaLnBrk="1" hangingPunct="1">
              <a:buNone/>
              <a:tabLst>
                <a:tab pos="3435350" algn="l"/>
              </a:tabLst>
            </a:pPr>
            <a:r>
              <a:rPr lang="en-US" altLang="zh-CN" dirty="0">
                <a:solidFill>
                  <a:schemeClr val="tx1"/>
                </a:solidFill>
              </a:rPr>
              <a:t>else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该数据没有就绪</a:t>
            </a:r>
            <a:endParaRPr lang="zh-CN" altLang="en-US" sz="2000" b="1" dirty="0">
              <a:solidFill>
                <a:srgbClr val="000000"/>
              </a:solidFill>
              <a:latin typeface="宋体" panose="02010600030101010101" pitchFamily="2" charset="-122"/>
              <a:ea typeface="宋体" panose="02010600030101010101" pitchFamily="2" charset="-122"/>
              <a:sym typeface="Symbol" panose="05050102010706020507" pitchFamily="18" charset="2"/>
            </a:endParaRPr>
          </a:p>
          <a:p>
            <a:pPr eaLnBrk="1" hangingPunct="1">
              <a:buNone/>
              <a:tabLst>
                <a:tab pos="3435350" algn="l"/>
              </a:tabLst>
            </a:pPr>
            <a:r>
              <a:rPr lang="zh-CN" altLang="en-US" dirty="0">
                <a:solidFill>
                  <a:schemeClr val="tx1"/>
                </a:solidFill>
                <a:sym typeface="Symbol" panose="05050102010706020507" pitchFamily="18" charset="2"/>
              </a:rPr>
              <a:t>   </a:t>
            </a:r>
            <a:r>
              <a:rPr lang="en-US" altLang="zh-CN" dirty="0">
                <a:solidFill>
                  <a:schemeClr val="tx1"/>
                </a:solidFill>
              </a:rPr>
              <a:t>RS[</a:t>
            </a:r>
            <a:r>
              <a:rPr lang="en-US" altLang="zh-CN" dirty="0"/>
              <a:t>r</a:t>
            </a:r>
            <a:r>
              <a:rPr lang="en-US" altLang="zh-CN" dirty="0">
                <a:solidFill>
                  <a:schemeClr val="tx1"/>
                </a:solidFill>
              </a:rPr>
              <a:t>].</a:t>
            </a:r>
            <a:r>
              <a:rPr lang="en-US" altLang="zh-CN" dirty="0" err="1">
                <a:solidFill>
                  <a:schemeClr val="tx1"/>
                </a:solidFill>
              </a:rPr>
              <a:t>Qk</a:t>
            </a:r>
            <a:r>
              <a:rPr lang="en-US" altLang="zh-CN" dirty="0">
                <a:solidFill>
                  <a:schemeClr val="tx1"/>
                </a:solidFill>
              </a:rPr>
              <a:t> </a:t>
            </a:r>
            <a:r>
              <a:rPr lang="en-US" altLang="zh-CN" dirty="0">
                <a:solidFill>
                  <a:schemeClr val="tx1"/>
                </a:solidFill>
                <a:sym typeface="Symbol" panose="05050102010706020507" pitchFamily="18" charset="2"/>
              </a:rPr>
              <a:t></a:t>
            </a:r>
            <a:r>
              <a:rPr lang="en-US" altLang="zh-CN" dirty="0">
                <a:solidFill>
                  <a:schemeClr val="tx1"/>
                </a:solidFill>
              </a:rPr>
              <a:t> Qi[</a:t>
            </a:r>
            <a:r>
              <a:rPr lang="en-US" altLang="zh-CN" dirty="0" err="1">
                <a:solidFill>
                  <a:srgbClr val="D60093"/>
                </a:solidFill>
              </a:rPr>
              <a:t>rt</a:t>
            </a:r>
            <a:r>
              <a:rPr lang="en-US" altLang="zh-CN" dirty="0">
                <a:solidFill>
                  <a:schemeClr val="tx1"/>
                </a:solidFill>
              </a:rPr>
              <a:t>] </a:t>
            </a:r>
            <a:r>
              <a:rPr lang="en-US" altLang="zh-CN" dirty="0">
                <a:solidFill>
                  <a:schemeClr val="tx1"/>
                </a:solidFill>
                <a:sym typeface="Symbol" panose="05050102010706020507" pitchFamily="18" charset="2"/>
              </a:rPr>
              <a:t></a:t>
            </a:r>
            <a:r>
              <a:rPr lang="en-US" altLang="zh-CN" dirty="0">
                <a:solidFill>
                  <a:schemeClr val="tx1"/>
                </a:solidFill>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C20A73"/>
                </a:solidFill>
                <a:latin typeface="黑体" panose="02010609060101010101" pitchFamily="49" charset="-122"/>
              </a:rPr>
              <a:t>进行寄存器换名</a:t>
            </a:r>
            <a:r>
              <a:rPr lang="zh-CN" altLang="en-US" sz="2000" b="1" dirty="0">
                <a:solidFill>
                  <a:srgbClr val="9966FF"/>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即把将产生该数</a:t>
            </a:r>
          </a:p>
          <a:p>
            <a:pPr eaLnBrk="1" hangingPunct="1">
              <a:buNone/>
              <a:tabLst>
                <a:tab pos="3435350" algn="l"/>
              </a:tabLst>
            </a:pPr>
            <a:r>
              <a:rPr lang="zh-CN" altLang="en-US" sz="2000" b="1" dirty="0">
                <a:solidFill>
                  <a:srgbClr val="000000"/>
                </a:solidFill>
                <a:latin typeface="宋体" panose="02010600030101010101" pitchFamily="2" charset="-122"/>
                <a:ea typeface="宋体" panose="02010600030101010101" pitchFamily="2" charset="-122"/>
              </a:rPr>
              <a:t>                     据的保留站的编号放入当前缓冲器单元的</a:t>
            </a:r>
            <a:r>
              <a:rPr lang="en-US" altLang="zh-CN" sz="2000" b="1" dirty="0" err="1">
                <a:solidFill>
                  <a:srgbClr val="000000"/>
                </a:solidFill>
                <a:latin typeface="宋体" panose="02010600030101010101" pitchFamily="2" charset="-122"/>
                <a:ea typeface="宋体" panose="02010600030101010101" pitchFamily="2" charset="-122"/>
              </a:rPr>
              <a:t>Qk</a:t>
            </a:r>
            <a:r>
              <a:rPr lang="zh-CN" altLang="en-US" sz="2000" b="1" dirty="0">
                <a:solidFill>
                  <a:srgbClr val="000000"/>
                </a:solidFill>
                <a:latin typeface="宋体" panose="02010600030101010101" pitchFamily="2" charset="-122"/>
                <a:ea typeface="宋体" panose="02010600030101010101" pitchFamily="2" charset="-122"/>
              </a:rPr>
              <a:t>。 </a:t>
            </a:r>
          </a:p>
        </p:txBody>
      </p:sp>
      <p:sp>
        <p:nvSpPr>
          <p:cNvPr id="237571" name="Rectangle 14"/>
          <p:cNvSpPr>
            <a:spLocks noChangeArrowheads="1"/>
          </p:cNvSpPr>
          <p:nvPr/>
        </p:nvSpPr>
        <p:spPr bwMode="auto">
          <a:xfrm>
            <a:off x="9510260" y="0"/>
            <a:ext cx="26693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b="1">
                <a:solidFill>
                  <a:srgbClr val="40458C"/>
                </a:solidFill>
                <a:latin typeface="楷体_GB2312" pitchFamily="49" charset="-122"/>
                <a:ea typeface="楷体_GB2312" pitchFamily="49" charset="-122"/>
              </a:rPr>
              <a:t>S.D F3, 40</a:t>
            </a:r>
            <a:r>
              <a:rPr lang="zh-CN" altLang="en-US" b="1">
                <a:solidFill>
                  <a:srgbClr val="40458C"/>
                </a:solidFill>
                <a:latin typeface="楷体_GB2312" pitchFamily="49" charset="-122"/>
                <a:ea typeface="楷体_GB2312" pitchFamily="49" charset="-122"/>
              </a:rPr>
              <a:t>（</a:t>
            </a:r>
            <a:r>
              <a:rPr lang="en-US" altLang="zh-CN" b="1">
                <a:solidFill>
                  <a:srgbClr val="40458C"/>
                </a:solidFill>
                <a:latin typeface="楷体_GB2312" pitchFamily="49" charset="-122"/>
                <a:ea typeface="楷体_GB2312" pitchFamily="49" charset="-122"/>
              </a:rPr>
              <a:t>R4</a:t>
            </a:r>
            <a:r>
              <a:rPr lang="zh-CN" altLang="en-US" b="1">
                <a:solidFill>
                  <a:srgbClr val="40458C"/>
                </a:solidFill>
                <a:latin typeface="楷体_GB2312" pitchFamily="49" charset="-122"/>
                <a:ea typeface="楷体_GB2312" pitchFamily="49" charset="-122"/>
              </a:rPr>
              <a:t>）</a:t>
            </a:r>
          </a:p>
        </p:txBody>
      </p:sp>
      <p:grpSp>
        <p:nvGrpSpPr>
          <p:cNvPr id="237572" name="Group 15"/>
          <p:cNvGrpSpPr>
            <a:grpSpLocks/>
          </p:cNvGrpSpPr>
          <p:nvPr/>
        </p:nvGrpSpPr>
        <p:grpSpPr bwMode="auto">
          <a:xfrm>
            <a:off x="10156372" y="503237"/>
            <a:ext cx="2133600" cy="1524000"/>
            <a:chOff x="3577" y="1498"/>
            <a:chExt cx="1344" cy="960"/>
          </a:xfrm>
        </p:grpSpPr>
        <p:sp>
          <p:nvSpPr>
            <p:cNvPr id="237573" name="Rectangle 16"/>
            <p:cNvSpPr>
              <a:spLocks noChangeArrowheads="1"/>
            </p:cNvSpPr>
            <p:nvPr/>
          </p:nvSpPr>
          <p:spPr bwMode="auto">
            <a:xfrm>
              <a:off x="4345" y="1786"/>
              <a:ext cx="5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D60093"/>
                  </a:solidFill>
                  <a:latin typeface="楷体_GB2312" pitchFamily="49" charset="-122"/>
                  <a:ea typeface="楷体_GB2312" pitchFamily="49" charset="-122"/>
                </a:rPr>
                <a:t>rs</a:t>
              </a:r>
            </a:p>
          </p:txBody>
        </p:sp>
        <p:sp>
          <p:nvSpPr>
            <p:cNvPr id="237574" name="Line 17"/>
            <p:cNvSpPr>
              <a:spLocks noChangeShapeType="1"/>
            </p:cNvSpPr>
            <p:nvPr/>
          </p:nvSpPr>
          <p:spPr bwMode="auto">
            <a:xfrm flipV="1">
              <a:off x="4489" y="1498"/>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Tahoma" panose="020B0604030504040204" pitchFamily="34" charset="0"/>
                <a:ea typeface="黑体" panose="02010609060101010101" pitchFamily="49" charset="-122"/>
              </a:endParaRPr>
            </a:p>
          </p:txBody>
        </p:sp>
        <p:sp>
          <p:nvSpPr>
            <p:cNvPr id="237575" name="Rectangle 18"/>
            <p:cNvSpPr>
              <a:spLocks noChangeArrowheads="1"/>
            </p:cNvSpPr>
            <p:nvPr/>
          </p:nvSpPr>
          <p:spPr bwMode="auto">
            <a:xfrm>
              <a:off x="3577" y="1786"/>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D60093"/>
                  </a:solidFill>
                  <a:latin typeface="楷体_GB2312" pitchFamily="49" charset="-122"/>
                  <a:ea typeface="楷体_GB2312" pitchFamily="49" charset="-122"/>
                </a:rPr>
                <a:t>rt</a:t>
              </a:r>
            </a:p>
          </p:txBody>
        </p:sp>
        <p:sp>
          <p:nvSpPr>
            <p:cNvPr id="237576" name="Line 19"/>
            <p:cNvSpPr>
              <a:spLocks noChangeShapeType="1"/>
            </p:cNvSpPr>
            <p:nvPr/>
          </p:nvSpPr>
          <p:spPr bwMode="auto">
            <a:xfrm flipV="1">
              <a:off x="3721" y="1498"/>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Tahoma" panose="020B0604030504040204" pitchFamily="34" charset="0"/>
                <a:ea typeface="黑体" panose="02010609060101010101" pitchFamily="49" charset="-122"/>
              </a:endParaRPr>
            </a:p>
          </p:txBody>
        </p:sp>
        <p:sp>
          <p:nvSpPr>
            <p:cNvPr id="237577" name="Rectangle 20"/>
            <p:cNvSpPr>
              <a:spLocks noChangeArrowheads="1"/>
            </p:cNvSpPr>
            <p:nvPr/>
          </p:nvSpPr>
          <p:spPr bwMode="auto">
            <a:xfrm>
              <a:off x="3913" y="1825"/>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b="1">
                  <a:solidFill>
                    <a:srgbClr val="D60093"/>
                  </a:solidFill>
                  <a:latin typeface="楷体_GB2312" pitchFamily="49" charset="-122"/>
                  <a:ea typeface="楷体_GB2312" pitchFamily="49" charset="-122"/>
                </a:rPr>
                <a:t>imm</a:t>
              </a:r>
            </a:p>
          </p:txBody>
        </p:sp>
        <p:sp>
          <p:nvSpPr>
            <p:cNvPr id="237578" name="Line 21"/>
            <p:cNvSpPr>
              <a:spLocks noChangeShapeType="1"/>
            </p:cNvSpPr>
            <p:nvPr/>
          </p:nvSpPr>
          <p:spPr bwMode="auto">
            <a:xfrm flipV="1">
              <a:off x="4105" y="1498"/>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Tahoma" panose="020B0604030504040204" pitchFamily="34" charset="0"/>
                <a:ea typeface="黑体" panose="02010609060101010101" pitchFamily="49" charset="-122"/>
              </a:endParaRPr>
            </a:p>
          </p:txBody>
        </p:sp>
        <p:sp>
          <p:nvSpPr>
            <p:cNvPr id="237579" name="Rectangle 22"/>
            <p:cNvSpPr>
              <a:spLocks noChangeArrowheads="1"/>
            </p:cNvSpPr>
            <p:nvPr/>
          </p:nvSpPr>
          <p:spPr bwMode="auto">
            <a:xfrm>
              <a:off x="4393" y="2122"/>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40458C"/>
                  </a:solidFill>
                  <a:latin typeface="楷体_GB2312" pitchFamily="49" charset="-122"/>
                  <a:ea typeface="楷体_GB2312" pitchFamily="49" charset="-122"/>
                </a:rPr>
                <a:t>j</a:t>
              </a:r>
            </a:p>
          </p:txBody>
        </p:sp>
        <p:sp>
          <p:nvSpPr>
            <p:cNvPr id="237580" name="Rectangle 23"/>
            <p:cNvSpPr>
              <a:spLocks noChangeArrowheads="1"/>
            </p:cNvSpPr>
            <p:nvPr/>
          </p:nvSpPr>
          <p:spPr bwMode="auto">
            <a:xfrm>
              <a:off x="3625" y="2131"/>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40458C"/>
                  </a:solidFill>
                  <a:latin typeface="楷体_GB2312" pitchFamily="49" charset="-122"/>
                  <a:ea typeface="楷体_GB2312" pitchFamily="49" charset="-122"/>
                </a:rPr>
                <a:t>k</a:t>
              </a:r>
            </a:p>
          </p:txBody>
        </p:sp>
      </p:grpSp>
    </p:spTree>
    <p:extLst>
      <p:ext uri="{BB962C8B-B14F-4D97-AF65-F5344CB8AC3E}">
        <p14:creationId xmlns:p14="http://schemas.microsoft.com/office/powerpoint/2010/main" val="24414668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3" descr="Rectangle: Click to edit Master text styles&#10;Second level&#10;Third level&#10;Fourth level&#10;Fifth level"/>
          <p:cNvSpPr>
            <a:spLocks noGrp="1" noChangeArrowheads="1"/>
          </p:cNvSpPr>
          <p:nvPr>
            <p:ph idx="1"/>
          </p:nvPr>
        </p:nvSpPr>
        <p:spPr>
          <a:xfrm>
            <a:off x="515597" y="304800"/>
            <a:ext cx="8839200" cy="6553200"/>
          </a:xfrm>
        </p:spPr>
        <p:txBody>
          <a:bodyPr/>
          <a:lstStyle/>
          <a:p>
            <a:pPr marL="457200" indent="-457200" eaLnBrk="1" hangingPunct="1">
              <a:lnSpc>
                <a:spcPts val="3000"/>
              </a:lnSpc>
              <a:spcBef>
                <a:spcPts val="0"/>
              </a:spcBef>
              <a:buFont typeface="Wingdings" panose="05000000000000000000" pitchFamily="2" charset="2"/>
              <a:buAutoNum type="arabicPeriod" startAt="2"/>
            </a:pPr>
            <a:r>
              <a:rPr lang="zh-CN" altLang="en-US" sz="2800" b="1" dirty="0">
                <a:latin typeface="华文琥珀" panose="02010800040101010101" pitchFamily="2" charset="-122"/>
                <a:ea typeface="华文琥珀" panose="02010800040101010101" pitchFamily="2" charset="-122"/>
              </a:rPr>
              <a:t>执行</a:t>
            </a:r>
          </a:p>
          <a:p>
            <a:pPr marL="628650" lvl="1" indent="0" eaLnBrk="1" hangingPunct="1">
              <a:lnSpc>
                <a:spcPts val="3000"/>
              </a:lnSpc>
              <a:spcBef>
                <a:spcPts val="0"/>
              </a:spcBef>
              <a:buNone/>
            </a:pPr>
            <a:r>
              <a:rPr lang="zh-CN" altLang="en-US" b="1" dirty="0">
                <a:solidFill>
                  <a:srgbClr val="E24C05"/>
                </a:solidFill>
                <a:latin typeface="黑体" panose="02010609060101010101" pitchFamily="49" charset="-122"/>
              </a:rPr>
              <a:t>① </a:t>
            </a:r>
            <a:r>
              <a:rPr lang="zh-CN" altLang="en-US" b="1" dirty="0">
                <a:solidFill>
                  <a:srgbClr val="E24C05"/>
                </a:solidFill>
              </a:rPr>
              <a:t>浮点操作指令</a:t>
            </a:r>
            <a:r>
              <a:rPr lang="zh-CN" altLang="en-US" b="1" dirty="0"/>
              <a:t> </a:t>
            </a:r>
          </a:p>
          <a:p>
            <a:pPr lvl="2" eaLnBrk="1" hangingPunct="1">
              <a:lnSpc>
                <a:spcPts val="3000"/>
              </a:lnSpc>
              <a:spcBef>
                <a:spcPts val="0"/>
              </a:spcBef>
            </a:pPr>
            <a:r>
              <a:rPr lang="zh-CN" altLang="en-US" sz="2400" dirty="0">
                <a:solidFill>
                  <a:srgbClr val="D60093"/>
                </a:solidFill>
                <a:ea typeface="黑体" panose="02010609060101010101" pitchFamily="49" charset="-122"/>
              </a:rPr>
              <a:t>进入条件</a:t>
            </a:r>
            <a:r>
              <a:rPr lang="zh-CN" altLang="en-US" sz="2400" dirty="0">
                <a:solidFill>
                  <a:srgbClr val="D60093"/>
                </a:solidFill>
              </a:rPr>
              <a:t>：</a:t>
            </a:r>
            <a:r>
              <a:rPr lang="zh-CN" altLang="en-US" sz="2400" dirty="0"/>
              <a:t>（</a:t>
            </a:r>
            <a:r>
              <a:rPr lang="en-US" altLang="zh-CN" sz="2400" dirty="0"/>
              <a:t>RS[</a:t>
            </a:r>
            <a:r>
              <a:rPr lang="en-US" altLang="zh-CN" sz="2400" dirty="0">
                <a:solidFill>
                  <a:srgbClr val="E24C05"/>
                </a:solidFill>
              </a:rPr>
              <a:t>r</a:t>
            </a:r>
            <a:r>
              <a:rPr lang="en-US" altLang="zh-CN" sz="2400" dirty="0"/>
              <a:t>].</a:t>
            </a:r>
            <a:r>
              <a:rPr lang="en-US" altLang="zh-CN" sz="2400" dirty="0" err="1"/>
              <a:t>Qj</a:t>
            </a:r>
            <a:r>
              <a:rPr lang="en-US" altLang="zh-CN" sz="2400" dirty="0"/>
              <a:t> = 0</a:t>
            </a:r>
            <a:r>
              <a:rPr lang="zh-CN" altLang="en-US" sz="2400" dirty="0"/>
              <a:t>）且（</a:t>
            </a:r>
            <a:r>
              <a:rPr lang="en-US" altLang="zh-CN" sz="2400" dirty="0"/>
              <a:t>RS[</a:t>
            </a:r>
            <a:r>
              <a:rPr lang="en-US" altLang="zh-CN" sz="2400" dirty="0">
                <a:solidFill>
                  <a:srgbClr val="E24C05"/>
                </a:solidFill>
              </a:rPr>
              <a:t>r</a:t>
            </a:r>
            <a:r>
              <a:rPr lang="en-US" altLang="zh-CN" sz="2400" dirty="0"/>
              <a:t>].</a:t>
            </a:r>
            <a:r>
              <a:rPr lang="en-US" altLang="zh-CN" sz="2400" dirty="0" err="1"/>
              <a:t>Qk</a:t>
            </a:r>
            <a:r>
              <a:rPr lang="en-US" altLang="zh-CN" sz="2400" dirty="0"/>
              <a:t>= 0</a:t>
            </a:r>
            <a:r>
              <a:rPr lang="zh-CN" altLang="en-US" sz="2400" dirty="0"/>
              <a:t>）；	                                       </a:t>
            </a:r>
            <a:r>
              <a:rPr lang="en-US" altLang="zh-CN" dirty="0"/>
              <a:t>// </a:t>
            </a:r>
            <a:r>
              <a:rPr lang="zh-CN" altLang="en-US" dirty="0"/>
              <a:t>两个源操作数就绪</a:t>
            </a:r>
          </a:p>
          <a:p>
            <a:pPr lvl="2" eaLnBrk="1" hangingPunct="1">
              <a:lnSpc>
                <a:spcPts val="3000"/>
              </a:lnSpc>
              <a:spcBef>
                <a:spcPts val="0"/>
              </a:spcBef>
            </a:pPr>
            <a:r>
              <a:rPr lang="zh-CN" altLang="en-US" sz="2400" dirty="0">
                <a:solidFill>
                  <a:schemeClr val="tx1"/>
                </a:solidFill>
              </a:rPr>
              <a:t>操作和状态表内容修改：</a:t>
            </a:r>
            <a:r>
              <a:rPr lang="zh-CN" altLang="en-US" sz="2400" dirty="0"/>
              <a:t>进行计算，产生结果 。</a:t>
            </a:r>
          </a:p>
          <a:p>
            <a:pPr marL="628650" lvl="1" indent="0" eaLnBrk="1" hangingPunct="1">
              <a:lnSpc>
                <a:spcPts val="3000"/>
              </a:lnSpc>
              <a:spcBef>
                <a:spcPts val="0"/>
              </a:spcBef>
              <a:buNone/>
            </a:pPr>
            <a:r>
              <a:rPr lang="en-US" altLang="zh-CN" b="1" dirty="0">
                <a:solidFill>
                  <a:srgbClr val="E24C05"/>
                </a:solidFill>
                <a:latin typeface="黑体" panose="02010609060101010101" pitchFamily="49" charset="-122"/>
              </a:rPr>
              <a:t>② load/store</a:t>
            </a:r>
            <a:r>
              <a:rPr lang="zh-CN" altLang="en-US" b="1" dirty="0">
                <a:solidFill>
                  <a:srgbClr val="E24C05"/>
                </a:solidFill>
                <a:latin typeface="黑体" panose="02010609060101010101" pitchFamily="49" charset="-122"/>
              </a:rPr>
              <a:t>指令</a:t>
            </a:r>
          </a:p>
          <a:p>
            <a:pPr lvl="2" eaLnBrk="1" hangingPunct="1">
              <a:lnSpc>
                <a:spcPts val="3000"/>
              </a:lnSpc>
              <a:spcBef>
                <a:spcPts val="0"/>
              </a:spcBef>
            </a:pPr>
            <a:r>
              <a:rPr lang="zh-CN" altLang="en-US" sz="2400" dirty="0">
                <a:solidFill>
                  <a:srgbClr val="D60093"/>
                </a:solidFill>
                <a:ea typeface="黑体" panose="02010609060101010101" pitchFamily="49" charset="-122"/>
              </a:rPr>
              <a:t>进入条件</a:t>
            </a:r>
            <a:r>
              <a:rPr lang="zh-CN" altLang="en-US" sz="2400" dirty="0">
                <a:solidFill>
                  <a:srgbClr val="D60093"/>
                </a:solidFill>
              </a:rPr>
              <a:t>：</a:t>
            </a:r>
            <a:r>
              <a:rPr lang="zh-CN" altLang="en-US" sz="2400" dirty="0">
                <a:latin typeface="宋体" panose="02010600030101010101" pitchFamily="2" charset="-122"/>
              </a:rPr>
              <a:t>（</a:t>
            </a:r>
            <a:r>
              <a:rPr lang="en-US" altLang="zh-CN" sz="2400" dirty="0">
                <a:latin typeface="宋体" panose="02010600030101010101" pitchFamily="2" charset="-122"/>
              </a:rPr>
              <a:t>RS[</a:t>
            </a:r>
            <a:r>
              <a:rPr lang="en-US" altLang="zh-CN" sz="2400" dirty="0">
                <a:solidFill>
                  <a:srgbClr val="E24C05"/>
                </a:solidFill>
                <a:latin typeface="宋体" panose="02010600030101010101" pitchFamily="2" charset="-122"/>
              </a:rPr>
              <a:t>r</a:t>
            </a:r>
            <a:r>
              <a:rPr lang="en-US" altLang="zh-CN" sz="2400" dirty="0">
                <a:latin typeface="宋体" panose="02010600030101010101" pitchFamily="2" charset="-122"/>
              </a:rPr>
              <a:t>].</a:t>
            </a:r>
            <a:r>
              <a:rPr lang="en-US" altLang="zh-CN" sz="2400" dirty="0" err="1">
                <a:latin typeface="宋体" panose="02010600030101010101" pitchFamily="2" charset="-122"/>
              </a:rPr>
              <a:t>Qj</a:t>
            </a:r>
            <a:r>
              <a:rPr lang="en-US" altLang="zh-CN" sz="2400" dirty="0">
                <a:latin typeface="宋体" panose="02010600030101010101" pitchFamily="2" charset="-122"/>
              </a:rPr>
              <a:t> = 0</a:t>
            </a:r>
            <a:r>
              <a:rPr lang="zh-CN" altLang="en-US" sz="2400" dirty="0">
                <a:latin typeface="宋体" panose="02010600030101010101" pitchFamily="2" charset="-122"/>
              </a:rPr>
              <a:t>）且</a:t>
            </a:r>
            <a:r>
              <a:rPr lang="en-US" altLang="zh-CN" sz="2400" dirty="0">
                <a:solidFill>
                  <a:srgbClr val="E24C05"/>
                </a:solidFill>
                <a:latin typeface="宋体" panose="02010600030101010101" pitchFamily="2" charset="-122"/>
              </a:rPr>
              <a:t>r</a:t>
            </a:r>
            <a:r>
              <a:rPr lang="zh-CN" altLang="en-US" sz="2400" dirty="0">
                <a:latin typeface="宋体" panose="02010600030101010101" pitchFamily="2" charset="-122"/>
              </a:rPr>
              <a:t>成为</a:t>
            </a:r>
            <a:r>
              <a:rPr lang="en-US" altLang="zh-CN" sz="2400" dirty="0">
                <a:latin typeface="宋体" panose="02010600030101010101" pitchFamily="2" charset="-122"/>
              </a:rPr>
              <a:t>load/store </a:t>
            </a:r>
          </a:p>
          <a:p>
            <a:pPr lvl="2" eaLnBrk="1" hangingPunct="1">
              <a:lnSpc>
                <a:spcPts val="3000"/>
              </a:lnSpc>
              <a:spcBef>
                <a:spcPts val="0"/>
              </a:spcBef>
              <a:buFont typeface="Wingdings" panose="05000000000000000000" pitchFamily="2" charset="2"/>
              <a:buNone/>
            </a:pPr>
            <a:r>
              <a:rPr lang="en-US" altLang="zh-CN" sz="2400" dirty="0">
                <a:latin typeface="宋体" panose="02010600030101010101" pitchFamily="2" charset="-122"/>
              </a:rPr>
              <a:t>             </a:t>
            </a:r>
            <a:r>
              <a:rPr lang="zh-CN" altLang="en-US" sz="2400" dirty="0">
                <a:latin typeface="宋体" panose="02010600030101010101" pitchFamily="2" charset="-122"/>
              </a:rPr>
              <a:t>缓冲队列的头部</a:t>
            </a:r>
          </a:p>
          <a:p>
            <a:pPr lvl="2" eaLnBrk="1" hangingPunct="1">
              <a:lnSpc>
                <a:spcPts val="3000"/>
              </a:lnSpc>
              <a:spcBef>
                <a:spcPts val="0"/>
              </a:spcBef>
            </a:pPr>
            <a:r>
              <a:rPr lang="zh-CN" altLang="en-US" sz="2400" dirty="0"/>
              <a:t>操作和状态表内容修改</a:t>
            </a:r>
            <a:r>
              <a:rPr lang="zh-CN" altLang="en-US" dirty="0"/>
              <a:t>：  </a:t>
            </a:r>
          </a:p>
          <a:p>
            <a:pPr marL="1085850" lvl="1" indent="-457200" eaLnBrk="1" hangingPunct="1">
              <a:lnSpc>
                <a:spcPts val="3000"/>
              </a:lnSpc>
              <a:spcBef>
                <a:spcPts val="0"/>
              </a:spcBef>
              <a:buNone/>
            </a:pPr>
            <a:r>
              <a:rPr lang="zh-CN" altLang="en-US" b="1" dirty="0"/>
              <a:t>      </a:t>
            </a:r>
            <a:r>
              <a:rPr lang="en-US" altLang="zh-CN" b="1" dirty="0"/>
              <a:t>RS[</a:t>
            </a:r>
            <a:r>
              <a:rPr lang="en-US" altLang="zh-CN" b="1" dirty="0">
                <a:solidFill>
                  <a:srgbClr val="E24C05"/>
                </a:solidFill>
              </a:rPr>
              <a:t>r</a:t>
            </a:r>
            <a:r>
              <a:rPr lang="en-US" altLang="zh-CN" b="1" dirty="0"/>
              <a:t>].A </a:t>
            </a:r>
            <a:r>
              <a:rPr lang="en-US" altLang="zh-CN" b="1" dirty="0">
                <a:sym typeface="Symbol" panose="05050102010706020507" pitchFamily="18" charset="2"/>
              </a:rPr>
              <a:t></a:t>
            </a:r>
            <a:r>
              <a:rPr lang="en-US" altLang="zh-CN" b="1" dirty="0"/>
              <a:t> RS[</a:t>
            </a:r>
            <a:r>
              <a:rPr lang="en-US" altLang="zh-CN" b="1" dirty="0">
                <a:solidFill>
                  <a:srgbClr val="E24C05"/>
                </a:solidFill>
              </a:rPr>
              <a:t>r</a:t>
            </a:r>
            <a:r>
              <a:rPr lang="en-US" altLang="zh-CN" b="1" dirty="0"/>
              <a:t>].</a:t>
            </a:r>
            <a:r>
              <a:rPr lang="en-US" altLang="zh-CN" b="1" dirty="0" err="1">
                <a:solidFill>
                  <a:srgbClr val="9933FF"/>
                </a:solidFill>
              </a:rPr>
              <a:t>Vj</a:t>
            </a:r>
            <a:r>
              <a:rPr lang="en-US" altLang="zh-CN" b="1" dirty="0"/>
              <a:t> + RS[</a:t>
            </a:r>
            <a:r>
              <a:rPr lang="en-US" altLang="zh-CN" b="1" dirty="0">
                <a:solidFill>
                  <a:srgbClr val="E24C05"/>
                </a:solidFill>
              </a:rPr>
              <a:t>r</a:t>
            </a:r>
            <a:r>
              <a:rPr lang="en-US" altLang="zh-CN" b="1" dirty="0"/>
              <a:t>].A</a:t>
            </a:r>
            <a:r>
              <a:rPr lang="zh-CN" altLang="en-US" b="1" dirty="0"/>
              <a:t>；   </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计算有效地址</a:t>
            </a:r>
          </a:p>
          <a:p>
            <a:pPr marL="1085850" lvl="1" indent="-457200" eaLnBrk="1" hangingPunct="1">
              <a:lnSpc>
                <a:spcPts val="3000"/>
              </a:lnSpc>
              <a:spcBef>
                <a:spcPts val="0"/>
              </a:spcBef>
              <a:buNone/>
            </a:pPr>
            <a:r>
              <a:rPr lang="zh-CN" altLang="en-US" b="1" dirty="0">
                <a:solidFill>
                  <a:schemeClr val="hlink"/>
                </a:solidFill>
                <a:latin typeface="黑体" panose="02010609060101010101" pitchFamily="49" charset="-122"/>
              </a:rPr>
              <a:t>    对于</a:t>
            </a:r>
            <a:r>
              <a:rPr lang="en-US" altLang="zh-CN" b="1" dirty="0">
                <a:solidFill>
                  <a:schemeClr val="hlink"/>
                </a:solidFill>
                <a:latin typeface="黑体" panose="02010609060101010101" pitchFamily="49" charset="-122"/>
              </a:rPr>
              <a:t>load</a:t>
            </a:r>
            <a:r>
              <a:rPr lang="zh-CN" altLang="en-US" b="1" dirty="0">
                <a:solidFill>
                  <a:schemeClr val="hlink"/>
                </a:solidFill>
                <a:latin typeface="黑体" panose="02010609060101010101" pitchFamily="49" charset="-122"/>
              </a:rPr>
              <a:t>指令，在完成有效地址计算后，还要进行：</a:t>
            </a:r>
          </a:p>
          <a:p>
            <a:pPr marL="1085850" lvl="1" indent="-457200" eaLnBrk="1" hangingPunct="1">
              <a:lnSpc>
                <a:spcPts val="3000"/>
              </a:lnSpc>
              <a:spcBef>
                <a:spcPts val="0"/>
              </a:spcBef>
              <a:buNone/>
            </a:pPr>
            <a:r>
              <a:rPr lang="zh-CN" altLang="en-US" b="1" dirty="0"/>
              <a:t>      从</a:t>
            </a:r>
            <a:r>
              <a:rPr lang="en-US" altLang="zh-CN" b="1" dirty="0"/>
              <a:t>Mem[RS[</a:t>
            </a:r>
            <a:r>
              <a:rPr lang="en-US" altLang="zh-CN" b="1" dirty="0">
                <a:solidFill>
                  <a:srgbClr val="E24C05"/>
                </a:solidFill>
              </a:rPr>
              <a:t>r</a:t>
            </a:r>
            <a:r>
              <a:rPr lang="en-US" altLang="zh-CN" b="1" dirty="0"/>
              <a:t>].A]</a:t>
            </a:r>
            <a:r>
              <a:rPr lang="zh-CN" altLang="en-US" b="1" dirty="0"/>
              <a:t>读取数据；    </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从存储器中读取数据</a:t>
            </a:r>
          </a:p>
        </p:txBody>
      </p:sp>
      <p:sp>
        <p:nvSpPr>
          <p:cNvPr id="2" name="矩形标注 1"/>
          <p:cNvSpPr/>
          <p:nvPr/>
        </p:nvSpPr>
        <p:spPr>
          <a:xfrm>
            <a:off x="9354797" y="2009869"/>
            <a:ext cx="2758740" cy="860079"/>
          </a:xfrm>
          <a:prstGeom prst="wedgeRectCallout">
            <a:avLst>
              <a:gd name="adj1" fmla="val -84367"/>
              <a:gd name="adj2" fmla="val 4549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此处理解为，</a:t>
            </a:r>
            <a:r>
              <a:rPr lang="en-US" altLang="zh-CN" dirty="0">
                <a:solidFill>
                  <a:schemeClr val="tx1"/>
                </a:solidFill>
              </a:rPr>
              <a:t>Load</a:t>
            </a:r>
            <a:r>
              <a:rPr lang="zh-CN" altLang="en-US" dirty="0">
                <a:solidFill>
                  <a:schemeClr val="tx1"/>
                </a:solidFill>
              </a:rPr>
              <a:t>和</a:t>
            </a:r>
            <a:r>
              <a:rPr lang="en-US" altLang="zh-CN" dirty="0">
                <a:solidFill>
                  <a:schemeClr val="tx1"/>
                </a:solidFill>
              </a:rPr>
              <a:t>Store</a:t>
            </a:r>
            <a:r>
              <a:rPr lang="zh-CN" altLang="en-US" dirty="0">
                <a:solidFill>
                  <a:schemeClr val="tx1"/>
                </a:solidFill>
              </a:rPr>
              <a:t>指令需要在同一队列中，且按照</a:t>
            </a:r>
            <a:r>
              <a:rPr lang="en-US" altLang="zh-CN" dirty="0">
                <a:solidFill>
                  <a:schemeClr val="tx1"/>
                </a:solidFill>
              </a:rPr>
              <a:t>FIFO</a:t>
            </a:r>
            <a:r>
              <a:rPr lang="zh-CN" altLang="en-US" dirty="0">
                <a:solidFill>
                  <a:schemeClr val="tx1"/>
                </a:solidFill>
              </a:rPr>
              <a:t>的次序访存</a:t>
            </a:r>
          </a:p>
        </p:txBody>
      </p:sp>
      <p:sp>
        <p:nvSpPr>
          <p:cNvPr id="4" name="矩形标注 3"/>
          <p:cNvSpPr/>
          <p:nvPr/>
        </p:nvSpPr>
        <p:spPr>
          <a:xfrm>
            <a:off x="9357364" y="3348273"/>
            <a:ext cx="2834636" cy="860079"/>
          </a:xfrm>
          <a:prstGeom prst="wedgeRectCallout">
            <a:avLst>
              <a:gd name="adj1" fmla="val -71896"/>
              <a:gd name="adj2" fmla="val 5181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注意：</a:t>
            </a:r>
            <a:r>
              <a:rPr lang="en-US" altLang="zh-CN" dirty="0">
                <a:solidFill>
                  <a:schemeClr val="tx1"/>
                </a:solidFill>
              </a:rPr>
              <a:t>Load</a:t>
            </a:r>
            <a:r>
              <a:rPr lang="zh-CN" altLang="en-US" dirty="0">
                <a:solidFill>
                  <a:schemeClr val="tx1"/>
                </a:solidFill>
              </a:rPr>
              <a:t>指令在该阶段完成的任务是两个：计算访存地址，访存</a:t>
            </a:r>
          </a:p>
        </p:txBody>
      </p:sp>
      <p:sp>
        <p:nvSpPr>
          <p:cNvPr id="5" name="矩形标注 4"/>
          <p:cNvSpPr/>
          <p:nvPr/>
        </p:nvSpPr>
        <p:spPr>
          <a:xfrm>
            <a:off x="9357364" y="4896414"/>
            <a:ext cx="2834636" cy="860079"/>
          </a:xfrm>
          <a:prstGeom prst="wedgeRectCallout">
            <a:avLst>
              <a:gd name="adj1" fmla="val -94572"/>
              <a:gd name="adj2" fmla="val -4608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注意：</a:t>
            </a:r>
            <a:r>
              <a:rPr lang="en-US" altLang="zh-CN" dirty="0">
                <a:solidFill>
                  <a:schemeClr val="tx1"/>
                </a:solidFill>
              </a:rPr>
              <a:t>Store</a:t>
            </a:r>
            <a:r>
              <a:rPr lang="zh-CN" altLang="en-US" dirty="0">
                <a:solidFill>
                  <a:schemeClr val="tx1"/>
                </a:solidFill>
              </a:rPr>
              <a:t>指令在该阶段，只需要第一个操作数就绪。</a:t>
            </a:r>
          </a:p>
        </p:txBody>
      </p:sp>
      <p:sp>
        <p:nvSpPr>
          <p:cNvPr id="3" name="矩形 2"/>
          <p:cNvSpPr/>
          <p:nvPr/>
        </p:nvSpPr>
        <p:spPr>
          <a:xfrm>
            <a:off x="768670" y="5643502"/>
            <a:ext cx="6673045" cy="461665"/>
          </a:xfrm>
          <a:prstGeom prst="rect">
            <a:avLst/>
          </a:prstGeom>
        </p:spPr>
        <p:txBody>
          <a:bodyPr wrap="none">
            <a:spAutoFit/>
          </a:bodyPr>
          <a:lstStyle/>
          <a:p>
            <a:r>
              <a:rPr lang="zh-CN" altLang="en-US" sz="2400" i="1" dirty="0"/>
              <a:t>请思考：为什么</a:t>
            </a:r>
            <a:r>
              <a:rPr lang="en-US" altLang="zh-CN" sz="2400" i="1" dirty="0"/>
              <a:t>Load</a:t>
            </a:r>
            <a:r>
              <a:rPr lang="zh-CN" altLang="en-US" sz="2400" i="1" dirty="0"/>
              <a:t>和</a:t>
            </a:r>
            <a:r>
              <a:rPr lang="en-US" altLang="zh-CN" sz="2400" i="1" dirty="0"/>
              <a:t>Store</a:t>
            </a:r>
            <a:r>
              <a:rPr lang="zh-CN" altLang="en-US" sz="2400" i="1" dirty="0"/>
              <a:t>指令要按顺序访存？</a:t>
            </a:r>
          </a:p>
        </p:txBody>
      </p:sp>
    </p:spTree>
    <p:extLst>
      <p:ext uri="{BB962C8B-B14F-4D97-AF65-F5344CB8AC3E}">
        <p14:creationId xmlns:p14="http://schemas.microsoft.com/office/powerpoint/2010/main" val="7478526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3" descr="Rectangle: Click to edit Master text styles&#10;Second level&#10;Third level&#10;Fourth level&#10;Fifth level"/>
          <p:cNvSpPr>
            <a:spLocks noGrp="1" noChangeArrowheads="1"/>
          </p:cNvSpPr>
          <p:nvPr>
            <p:ph idx="1"/>
          </p:nvPr>
        </p:nvSpPr>
        <p:spPr>
          <a:xfrm>
            <a:off x="703827" y="344993"/>
            <a:ext cx="8763000" cy="5832475"/>
          </a:xfrm>
        </p:spPr>
        <p:txBody>
          <a:bodyPr>
            <a:normAutofit lnSpcReduction="10000"/>
          </a:bodyPr>
          <a:lstStyle/>
          <a:p>
            <a:pPr marL="457200" indent="-457200" eaLnBrk="1" hangingPunct="1">
              <a:lnSpc>
                <a:spcPct val="110000"/>
              </a:lnSpc>
              <a:buFont typeface="Wingdings" panose="05000000000000000000" pitchFamily="2" charset="2"/>
              <a:buAutoNum type="arabicPeriod" startAt="3"/>
              <a:tabLst>
                <a:tab pos="4286250" algn="l"/>
              </a:tabLst>
            </a:pPr>
            <a:r>
              <a:rPr lang="zh-CN" altLang="en-US" sz="2800" b="1" dirty="0">
                <a:latin typeface="华文琥珀" panose="02010800040101010101" pitchFamily="2" charset="-122"/>
                <a:ea typeface="华文琥珀" panose="02010800040101010101" pitchFamily="2" charset="-122"/>
              </a:rPr>
              <a:t>写结果 </a:t>
            </a:r>
          </a:p>
          <a:p>
            <a:pPr marL="628650" lvl="1" indent="0" eaLnBrk="1" hangingPunct="1">
              <a:lnSpc>
                <a:spcPct val="110000"/>
              </a:lnSpc>
              <a:buNone/>
              <a:tabLst>
                <a:tab pos="4286250" algn="l"/>
              </a:tabLst>
            </a:pPr>
            <a:r>
              <a:rPr lang="zh-CN" altLang="en-US" b="1" dirty="0">
                <a:solidFill>
                  <a:srgbClr val="E24C05"/>
                </a:solidFill>
                <a:latin typeface="黑体" panose="02010609060101010101" pitchFamily="49" charset="-122"/>
              </a:rPr>
              <a:t>① 浮点运算指令和</a:t>
            </a:r>
            <a:r>
              <a:rPr lang="en-US" altLang="zh-CN" b="1" dirty="0">
                <a:solidFill>
                  <a:srgbClr val="E24C05"/>
                </a:solidFill>
                <a:latin typeface="黑体" panose="02010609060101010101" pitchFamily="49" charset="-122"/>
              </a:rPr>
              <a:t>load</a:t>
            </a:r>
            <a:r>
              <a:rPr lang="zh-CN" altLang="en-US" b="1" dirty="0">
                <a:solidFill>
                  <a:srgbClr val="E24C05"/>
                </a:solidFill>
                <a:latin typeface="黑体" panose="02010609060101010101" pitchFamily="49" charset="-122"/>
              </a:rPr>
              <a:t>指令</a:t>
            </a:r>
          </a:p>
          <a:p>
            <a:pPr marL="1085850" lvl="1" indent="-457200" eaLnBrk="1" hangingPunct="1">
              <a:lnSpc>
                <a:spcPct val="110000"/>
              </a:lnSpc>
              <a:buNone/>
              <a:tabLst>
                <a:tab pos="4286250" algn="l"/>
              </a:tabLst>
            </a:pPr>
            <a:r>
              <a:rPr lang="zh-CN" altLang="en-US" b="1" dirty="0">
                <a:solidFill>
                  <a:srgbClr val="D60093"/>
                </a:solidFill>
              </a:rPr>
              <a:t>进入条件：</a:t>
            </a:r>
            <a:r>
              <a:rPr lang="zh-CN" altLang="en-US" b="1" dirty="0">
                <a:latin typeface="宋体" panose="02010600030101010101" pitchFamily="2" charset="-122"/>
              </a:rPr>
              <a:t>保留站</a:t>
            </a:r>
            <a:r>
              <a:rPr lang="en-US" altLang="zh-CN" b="1" dirty="0">
                <a:solidFill>
                  <a:srgbClr val="E24C05"/>
                </a:solidFill>
                <a:latin typeface="宋体" panose="02010600030101010101" pitchFamily="2" charset="-122"/>
              </a:rPr>
              <a:t>r</a:t>
            </a:r>
            <a:r>
              <a:rPr lang="zh-CN" altLang="en-US" b="1" dirty="0">
                <a:latin typeface="宋体" panose="02010600030101010101" pitchFamily="2" charset="-122"/>
              </a:rPr>
              <a:t>执行结束，且</a:t>
            </a:r>
            <a:r>
              <a:rPr lang="en-US" altLang="zh-CN" b="1" dirty="0">
                <a:solidFill>
                  <a:srgbClr val="9933FF"/>
                </a:solidFill>
                <a:latin typeface="宋体" panose="02010600030101010101" pitchFamily="2" charset="-122"/>
              </a:rPr>
              <a:t>CDB</a:t>
            </a:r>
            <a:r>
              <a:rPr lang="zh-CN" altLang="en-US" b="1" dirty="0">
                <a:latin typeface="宋体" panose="02010600030101010101" pitchFamily="2" charset="-122"/>
              </a:rPr>
              <a:t>就绪。</a:t>
            </a:r>
          </a:p>
          <a:p>
            <a:pPr marL="1085850" lvl="1" indent="-457200" eaLnBrk="1" hangingPunct="1">
              <a:lnSpc>
                <a:spcPct val="110000"/>
              </a:lnSpc>
              <a:buNone/>
              <a:tabLst>
                <a:tab pos="4286250" algn="l"/>
              </a:tabLst>
            </a:pPr>
            <a:r>
              <a:rPr lang="zh-CN" altLang="en-US" b="1" dirty="0"/>
              <a:t>操作和状态表内容修改：</a:t>
            </a:r>
          </a:p>
          <a:p>
            <a:pPr marL="1085850" lvl="1" indent="-457200" eaLnBrk="1" hangingPunct="1">
              <a:lnSpc>
                <a:spcPct val="110000"/>
              </a:lnSpc>
              <a:buNone/>
              <a:tabLst>
                <a:tab pos="4286250" algn="l"/>
              </a:tabLst>
            </a:pPr>
            <a:r>
              <a:rPr lang="zh-CN" altLang="en-US" b="1" dirty="0">
                <a:sym typeface="Symbol" panose="05050102010706020507" pitchFamily="18" charset="2"/>
              </a:rPr>
              <a:t></a:t>
            </a:r>
            <a:r>
              <a:rPr lang="en-US" altLang="zh-CN" b="1" dirty="0"/>
              <a:t>x </a:t>
            </a:r>
            <a:r>
              <a:rPr lang="zh-CN" altLang="en-US" b="1" dirty="0"/>
              <a:t>（</a:t>
            </a:r>
            <a:r>
              <a:rPr lang="en-US" altLang="zh-CN" b="1" dirty="0"/>
              <a:t>if</a:t>
            </a:r>
            <a:r>
              <a:rPr lang="zh-CN" altLang="en-US" b="1" dirty="0"/>
              <a:t>（</a:t>
            </a:r>
            <a:r>
              <a:rPr lang="en-US" altLang="zh-CN" b="1" dirty="0"/>
              <a:t>Qi[</a:t>
            </a:r>
            <a:r>
              <a:rPr lang="en-US" altLang="zh-CN" b="1" dirty="0">
                <a:solidFill>
                  <a:srgbClr val="9933FF"/>
                </a:solidFill>
              </a:rPr>
              <a:t>x</a:t>
            </a:r>
            <a:r>
              <a:rPr lang="en-US" altLang="zh-CN" b="1" dirty="0"/>
              <a:t>] = </a:t>
            </a:r>
            <a:r>
              <a:rPr lang="en-US" altLang="zh-CN" b="1" dirty="0">
                <a:solidFill>
                  <a:srgbClr val="E24C05"/>
                </a:solidFill>
              </a:rPr>
              <a:t>r</a:t>
            </a:r>
            <a:r>
              <a:rPr lang="zh-CN" altLang="en-US" b="1" dirty="0"/>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对于任何一个正在等该结果</a:t>
            </a:r>
          </a:p>
          <a:p>
            <a:pPr marL="1085850" lvl="1" indent="-457200" eaLnBrk="1" hangingPunct="1">
              <a:lnSpc>
                <a:spcPct val="110000"/>
              </a:lnSpc>
              <a:buNone/>
              <a:tabLst>
                <a:tab pos="4286250" algn="l"/>
              </a:tabLst>
            </a:pPr>
            <a:r>
              <a:rPr lang="zh-CN" altLang="en-US" sz="20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的浮点寄存器</a:t>
            </a:r>
            <a:r>
              <a:rPr lang="en-US" altLang="zh-CN" sz="2000" b="1" dirty="0">
                <a:solidFill>
                  <a:srgbClr val="9933FF"/>
                </a:solidFill>
                <a:latin typeface="宋体" panose="02010600030101010101" pitchFamily="2" charset="-122"/>
                <a:ea typeface="宋体" panose="02010600030101010101" pitchFamily="2" charset="-122"/>
              </a:rPr>
              <a:t>x</a:t>
            </a:r>
            <a:endParaRPr lang="en-US" altLang="zh-CN" sz="2000" b="1" dirty="0">
              <a:solidFill>
                <a:srgbClr val="9933FF"/>
              </a:solidFill>
              <a:latin typeface="宋体" panose="02010600030101010101" pitchFamily="2" charset="-122"/>
              <a:ea typeface="宋体" panose="02010600030101010101" pitchFamily="2" charset="-122"/>
              <a:sym typeface="Symbol" panose="05050102010706020507" pitchFamily="18" charset="2"/>
            </a:endParaRPr>
          </a:p>
          <a:p>
            <a:pPr marL="1085850" lvl="1" indent="-457200" eaLnBrk="1" hangingPunct="1">
              <a:lnSpc>
                <a:spcPct val="110000"/>
              </a:lnSpc>
              <a:buNone/>
              <a:tabLst>
                <a:tab pos="4286250" algn="l"/>
              </a:tabLst>
            </a:pPr>
            <a:r>
              <a:rPr lang="en-US" altLang="zh-CN" b="1" dirty="0">
                <a:sym typeface="Symbol" panose="05050102010706020507" pitchFamily="18" charset="2"/>
              </a:rPr>
              <a:t>     </a:t>
            </a:r>
            <a:r>
              <a:rPr lang="en-US" altLang="zh-CN" b="1" dirty="0"/>
              <a:t> </a:t>
            </a:r>
            <a:r>
              <a:rPr lang="en-US" altLang="zh-CN" b="1" dirty="0" err="1"/>
              <a:t>Regs</a:t>
            </a:r>
            <a:r>
              <a:rPr lang="en-US" altLang="zh-CN" b="1" dirty="0"/>
              <a:t>[</a:t>
            </a:r>
            <a:r>
              <a:rPr lang="en-US" altLang="zh-CN" b="1" dirty="0">
                <a:solidFill>
                  <a:srgbClr val="9933FF"/>
                </a:solidFill>
              </a:rPr>
              <a:t>x</a:t>
            </a:r>
            <a:r>
              <a:rPr lang="en-US" altLang="zh-CN" b="1" dirty="0"/>
              <a:t>] </a:t>
            </a:r>
            <a:r>
              <a:rPr lang="en-US" altLang="zh-CN" b="1" dirty="0">
                <a:sym typeface="Symbol" panose="05050102010706020507" pitchFamily="18" charset="2"/>
              </a:rPr>
              <a:t></a:t>
            </a:r>
            <a:r>
              <a:rPr lang="en-US" altLang="zh-CN" b="1" dirty="0"/>
              <a:t> result</a:t>
            </a:r>
            <a:r>
              <a:rPr lang="zh-CN" altLang="en-US" b="1" dirty="0"/>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向该寄存器写入结果</a:t>
            </a:r>
          </a:p>
          <a:p>
            <a:pPr marL="1085850" lvl="1" indent="-457200" eaLnBrk="1" hangingPunct="1">
              <a:lnSpc>
                <a:spcPct val="110000"/>
              </a:lnSpc>
              <a:buNone/>
              <a:tabLst>
                <a:tab pos="4286250" algn="l"/>
              </a:tabLst>
            </a:pPr>
            <a:r>
              <a:rPr lang="zh-CN" altLang="en-US" b="1" dirty="0"/>
              <a:t>        </a:t>
            </a:r>
            <a:r>
              <a:rPr lang="en-US" altLang="zh-CN" b="1" dirty="0"/>
              <a:t>Qi[</a:t>
            </a:r>
            <a:r>
              <a:rPr lang="en-US" altLang="zh-CN" b="1" dirty="0">
                <a:solidFill>
                  <a:srgbClr val="9933FF"/>
                </a:solidFill>
              </a:rPr>
              <a:t>x</a:t>
            </a:r>
            <a:r>
              <a:rPr lang="en-US" altLang="zh-CN" b="1" dirty="0"/>
              <a:t>] </a:t>
            </a:r>
            <a:r>
              <a:rPr lang="en-US" altLang="zh-CN" b="1" dirty="0">
                <a:sym typeface="Symbol" panose="05050102010706020507" pitchFamily="18" charset="2"/>
              </a:rPr>
              <a:t></a:t>
            </a:r>
            <a:r>
              <a:rPr lang="en-US" altLang="zh-CN" b="1" dirty="0"/>
              <a:t> 0 </a:t>
            </a:r>
            <a:r>
              <a:rPr lang="en-US" altLang="zh-CN" b="1" dirty="0">
                <a:sym typeface="Symbol" panose="05050102010706020507" pitchFamily="18" charset="2"/>
              </a:rPr>
              <a:t></a:t>
            </a:r>
            <a:r>
              <a:rPr lang="zh-CN" altLang="en-US" b="1" dirty="0"/>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把该寄存器的状态置为数据就绪</a:t>
            </a:r>
          </a:p>
          <a:p>
            <a:pPr marL="1085850" lvl="1" indent="-457200" eaLnBrk="1" hangingPunct="1">
              <a:lnSpc>
                <a:spcPct val="110000"/>
              </a:lnSpc>
              <a:buNone/>
              <a:tabLst>
                <a:tab pos="4286250" algn="l"/>
              </a:tabLst>
            </a:pPr>
            <a:r>
              <a:rPr lang="zh-CN" altLang="en-US" b="1" dirty="0">
                <a:sym typeface="Symbol" panose="05050102010706020507" pitchFamily="18" charset="2"/>
              </a:rPr>
              <a:t></a:t>
            </a:r>
            <a:r>
              <a:rPr lang="en-US" altLang="zh-CN" b="1" dirty="0"/>
              <a:t>x </a:t>
            </a:r>
            <a:r>
              <a:rPr lang="zh-CN" altLang="en-US" b="1" dirty="0"/>
              <a:t>（</a:t>
            </a:r>
            <a:r>
              <a:rPr lang="en-US" altLang="zh-CN" b="1" dirty="0"/>
              <a:t>if</a:t>
            </a:r>
            <a:r>
              <a:rPr lang="zh-CN" altLang="en-US" b="1" dirty="0"/>
              <a:t>（</a:t>
            </a:r>
            <a:r>
              <a:rPr lang="en-US" altLang="zh-CN" b="1" dirty="0"/>
              <a:t>RS[</a:t>
            </a:r>
            <a:r>
              <a:rPr lang="en-US" altLang="zh-CN" b="1" dirty="0">
                <a:solidFill>
                  <a:srgbClr val="9933FF"/>
                </a:solidFill>
              </a:rPr>
              <a:t>x</a:t>
            </a:r>
            <a:r>
              <a:rPr lang="en-US" altLang="zh-CN" b="1" dirty="0"/>
              <a:t>].</a:t>
            </a:r>
            <a:r>
              <a:rPr lang="en-US" altLang="zh-CN" b="1" dirty="0" err="1"/>
              <a:t>Qj</a:t>
            </a:r>
            <a:r>
              <a:rPr lang="en-US" altLang="zh-CN" b="1" dirty="0"/>
              <a:t> = </a:t>
            </a:r>
            <a:r>
              <a:rPr lang="en-US" altLang="zh-CN" b="1" dirty="0">
                <a:solidFill>
                  <a:srgbClr val="E24C05"/>
                </a:solidFill>
              </a:rPr>
              <a:t>r</a:t>
            </a:r>
            <a:r>
              <a:rPr lang="zh-CN" altLang="en-US" b="1" dirty="0"/>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对于任何一个正在等该结果</a:t>
            </a:r>
          </a:p>
          <a:p>
            <a:pPr marL="1085850" lvl="1" indent="-457200" eaLnBrk="1" hangingPunct="1">
              <a:lnSpc>
                <a:spcPct val="110000"/>
              </a:lnSpc>
              <a:buNone/>
              <a:tabLst>
                <a:tab pos="4286250" algn="l"/>
              </a:tabLst>
            </a:pPr>
            <a:r>
              <a:rPr lang="zh-CN" altLang="en-US" sz="20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作为第一操作数的保留站</a:t>
            </a:r>
            <a:r>
              <a:rPr lang="en-US" altLang="zh-CN" sz="2000" b="1" dirty="0">
                <a:solidFill>
                  <a:srgbClr val="9933FF"/>
                </a:solidFill>
                <a:latin typeface="宋体" panose="02010600030101010101" pitchFamily="2" charset="-122"/>
                <a:ea typeface="宋体" panose="02010600030101010101" pitchFamily="2" charset="-122"/>
              </a:rPr>
              <a:t>x</a:t>
            </a:r>
            <a:endParaRPr lang="en-US" altLang="zh-CN" sz="2000" b="1" dirty="0">
              <a:solidFill>
                <a:srgbClr val="9933FF"/>
              </a:solidFill>
              <a:latin typeface="宋体" panose="02010600030101010101" pitchFamily="2" charset="-122"/>
              <a:ea typeface="宋体" panose="02010600030101010101" pitchFamily="2" charset="-122"/>
              <a:sym typeface="Symbol" panose="05050102010706020507" pitchFamily="18" charset="2"/>
            </a:endParaRPr>
          </a:p>
          <a:p>
            <a:pPr marL="1085850" lvl="1" indent="-457200" eaLnBrk="1" hangingPunct="1">
              <a:lnSpc>
                <a:spcPct val="110000"/>
              </a:lnSpc>
              <a:buNone/>
              <a:tabLst>
                <a:tab pos="4286250" algn="l"/>
              </a:tabLst>
            </a:pPr>
            <a:r>
              <a:rPr lang="en-US" altLang="zh-CN" b="1" dirty="0">
                <a:sym typeface="Symbol" panose="05050102010706020507" pitchFamily="18" charset="2"/>
              </a:rPr>
              <a:t>    </a:t>
            </a:r>
            <a:r>
              <a:rPr lang="en-US" altLang="zh-CN" b="1" dirty="0"/>
              <a:t>RS[</a:t>
            </a:r>
            <a:r>
              <a:rPr lang="en-US" altLang="zh-CN" b="1" dirty="0">
                <a:solidFill>
                  <a:srgbClr val="9933FF"/>
                </a:solidFill>
              </a:rPr>
              <a:t>x</a:t>
            </a:r>
            <a:r>
              <a:rPr lang="en-US" altLang="zh-CN" b="1" dirty="0"/>
              <a:t>].</a:t>
            </a:r>
            <a:r>
              <a:rPr lang="en-US" altLang="zh-CN" b="1" dirty="0" err="1">
                <a:solidFill>
                  <a:srgbClr val="9933FF"/>
                </a:solidFill>
              </a:rPr>
              <a:t>Vj</a:t>
            </a:r>
            <a:r>
              <a:rPr lang="en-US" altLang="zh-CN" b="1" dirty="0"/>
              <a:t> </a:t>
            </a:r>
            <a:r>
              <a:rPr lang="en-US" altLang="zh-CN" b="1" dirty="0">
                <a:sym typeface="Symbol" panose="05050102010706020507" pitchFamily="18" charset="2"/>
              </a:rPr>
              <a:t></a:t>
            </a:r>
            <a:r>
              <a:rPr lang="en-US" altLang="zh-CN" b="1" dirty="0"/>
              <a:t> result</a:t>
            </a:r>
            <a:r>
              <a:rPr lang="zh-CN" altLang="en-US" b="1" dirty="0"/>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向该保留站的</a:t>
            </a:r>
            <a:r>
              <a:rPr lang="en-US" altLang="zh-CN" sz="2000" b="1" dirty="0" err="1">
                <a:solidFill>
                  <a:srgbClr val="9933FF"/>
                </a:solidFill>
                <a:latin typeface="宋体" panose="02010600030101010101" pitchFamily="2" charset="-122"/>
                <a:ea typeface="宋体" panose="02010600030101010101" pitchFamily="2" charset="-122"/>
              </a:rPr>
              <a:t>Vj</a:t>
            </a:r>
            <a:r>
              <a:rPr lang="zh-CN" altLang="en-US" sz="2000" b="1" dirty="0">
                <a:solidFill>
                  <a:srgbClr val="000000"/>
                </a:solidFill>
                <a:latin typeface="宋体" panose="02010600030101010101" pitchFamily="2" charset="-122"/>
                <a:ea typeface="宋体" panose="02010600030101010101" pitchFamily="2" charset="-122"/>
              </a:rPr>
              <a:t>写入结果</a:t>
            </a:r>
          </a:p>
          <a:p>
            <a:pPr marL="1085850" lvl="1" indent="-457200" eaLnBrk="1" hangingPunct="1">
              <a:lnSpc>
                <a:spcPct val="110000"/>
              </a:lnSpc>
              <a:buNone/>
              <a:tabLst>
                <a:tab pos="4286250" algn="l"/>
              </a:tabLst>
            </a:pPr>
            <a:r>
              <a:rPr lang="zh-CN" altLang="en-US" b="1" dirty="0"/>
              <a:t>      </a:t>
            </a:r>
            <a:r>
              <a:rPr lang="en-US" altLang="zh-CN" b="1" dirty="0"/>
              <a:t>RS[</a:t>
            </a:r>
            <a:r>
              <a:rPr lang="en-US" altLang="zh-CN" b="1" dirty="0">
                <a:solidFill>
                  <a:srgbClr val="9933FF"/>
                </a:solidFill>
              </a:rPr>
              <a:t>x</a:t>
            </a:r>
            <a:r>
              <a:rPr lang="en-US" altLang="zh-CN" b="1" dirty="0"/>
              <a:t>].</a:t>
            </a:r>
            <a:r>
              <a:rPr lang="en-US" altLang="zh-CN" b="1" dirty="0" err="1"/>
              <a:t>Qj</a:t>
            </a:r>
            <a:r>
              <a:rPr lang="en-US" altLang="zh-CN" b="1" dirty="0"/>
              <a:t> </a:t>
            </a:r>
            <a:r>
              <a:rPr lang="en-US" altLang="zh-CN" b="1" dirty="0">
                <a:sym typeface="Symbol" panose="05050102010706020507" pitchFamily="18" charset="2"/>
              </a:rPr>
              <a:t></a:t>
            </a:r>
            <a:r>
              <a:rPr lang="en-US" altLang="zh-CN" b="1" dirty="0"/>
              <a:t> 0 </a:t>
            </a:r>
            <a:r>
              <a:rPr lang="en-US" altLang="zh-CN" b="1" dirty="0">
                <a:sym typeface="Symbol" panose="05050102010706020507" pitchFamily="18" charset="2"/>
              </a:rPr>
              <a:t></a:t>
            </a:r>
            <a:r>
              <a:rPr lang="zh-CN" altLang="en-US" b="1" dirty="0"/>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置</a:t>
            </a:r>
            <a:r>
              <a:rPr lang="en-US" altLang="zh-CN" sz="2000" b="1" dirty="0" err="1">
                <a:solidFill>
                  <a:srgbClr val="000000"/>
                </a:solidFill>
                <a:latin typeface="宋体" panose="02010600030101010101" pitchFamily="2" charset="-122"/>
                <a:ea typeface="宋体" panose="02010600030101010101" pitchFamily="2" charset="-122"/>
              </a:rPr>
              <a:t>Qj</a:t>
            </a:r>
            <a:r>
              <a:rPr lang="zh-CN" altLang="en-US" sz="2000" b="1" dirty="0">
                <a:solidFill>
                  <a:srgbClr val="000000"/>
                </a:solidFill>
                <a:latin typeface="宋体" panose="02010600030101010101" pitchFamily="2" charset="-122"/>
                <a:ea typeface="宋体" panose="02010600030101010101" pitchFamily="2" charset="-122"/>
              </a:rPr>
              <a:t>为</a:t>
            </a:r>
            <a:r>
              <a:rPr lang="en-US" altLang="zh-CN" sz="2000" b="1" dirty="0">
                <a:solidFill>
                  <a:srgbClr val="000000"/>
                </a:solidFill>
                <a:latin typeface="宋体" panose="02010600030101010101" pitchFamily="2" charset="-122"/>
                <a:ea typeface="宋体" panose="02010600030101010101" pitchFamily="2" charset="-122"/>
              </a:rPr>
              <a:t>0</a:t>
            </a:r>
            <a:r>
              <a:rPr lang="zh-CN" altLang="en-US" sz="2000" b="1" dirty="0">
                <a:solidFill>
                  <a:srgbClr val="000000"/>
                </a:solidFill>
                <a:latin typeface="宋体" panose="02010600030101010101" pitchFamily="2" charset="-122"/>
                <a:ea typeface="宋体" panose="02010600030101010101" pitchFamily="2" charset="-122"/>
              </a:rPr>
              <a:t>，表示该保留站的</a:t>
            </a:r>
          </a:p>
          <a:p>
            <a:pPr marL="1085850" lvl="1" indent="-457200" eaLnBrk="1" hangingPunct="1">
              <a:lnSpc>
                <a:spcPct val="110000"/>
              </a:lnSpc>
              <a:buNone/>
              <a:tabLst>
                <a:tab pos="4286250" algn="l"/>
              </a:tabLst>
            </a:pPr>
            <a:r>
              <a:rPr lang="zh-CN" altLang="en-US" sz="20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00"/>
                </a:solidFill>
                <a:latin typeface="宋体" panose="02010600030101010101" pitchFamily="2" charset="-122"/>
                <a:ea typeface="宋体" panose="02010600030101010101" pitchFamily="2" charset="-122"/>
              </a:rPr>
              <a:t>// </a:t>
            </a:r>
            <a:r>
              <a:rPr lang="en-US" altLang="zh-CN" sz="2000" b="1" dirty="0" err="1">
                <a:solidFill>
                  <a:srgbClr val="9933FF"/>
                </a:solidFill>
                <a:latin typeface="宋体" panose="02010600030101010101" pitchFamily="2" charset="-122"/>
                <a:ea typeface="宋体" panose="02010600030101010101" pitchFamily="2" charset="-122"/>
              </a:rPr>
              <a:t>Vj</a:t>
            </a:r>
            <a:r>
              <a:rPr lang="zh-CN" altLang="en-US" sz="2000" b="1" dirty="0">
                <a:solidFill>
                  <a:srgbClr val="000000"/>
                </a:solidFill>
                <a:latin typeface="宋体" panose="02010600030101010101" pitchFamily="2" charset="-122"/>
                <a:ea typeface="宋体" panose="02010600030101010101" pitchFamily="2" charset="-122"/>
              </a:rPr>
              <a:t>中的操作数就绪 </a:t>
            </a:r>
          </a:p>
        </p:txBody>
      </p:sp>
    </p:spTree>
    <p:extLst>
      <p:ext uri="{BB962C8B-B14F-4D97-AF65-F5344CB8AC3E}">
        <p14:creationId xmlns:p14="http://schemas.microsoft.com/office/powerpoint/2010/main" val="16240885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3" descr="Rectangle: Click to edit Master text styles&#10;Second level&#10;Third level&#10;Fourth level&#10;Fifth level"/>
          <p:cNvSpPr>
            <a:spLocks noGrp="1" noChangeArrowheads="1"/>
          </p:cNvSpPr>
          <p:nvPr>
            <p:ph idx="1"/>
          </p:nvPr>
        </p:nvSpPr>
        <p:spPr>
          <a:xfrm>
            <a:off x="455776" y="397380"/>
            <a:ext cx="8893175" cy="6610350"/>
          </a:xfrm>
        </p:spPr>
        <p:txBody>
          <a:bodyPr/>
          <a:lstStyle/>
          <a:p>
            <a:pPr marL="1085850" lvl="1" indent="-457200" eaLnBrk="1" hangingPunct="1">
              <a:buNone/>
              <a:tabLst>
                <a:tab pos="4473575" algn="l"/>
              </a:tabLst>
            </a:pPr>
            <a:r>
              <a:rPr lang="en-US" altLang="zh-CN" b="1" dirty="0">
                <a:sym typeface="Symbol" panose="05050102010706020507" pitchFamily="18" charset="2"/>
              </a:rPr>
              <a:t></a:t>
            </a:r>
            <a:r>
              <a:rPr lang="en-US" altLang="zh-CN" b="1" dirty="0"/>
              <a:t>x </a:t>
            </a:r>
            <a:r>
              <a:rPr lang="zh-CN" altLang="en-US" b="1" dirty="0"/>
              <a:t>（</a:t>
            </a:r>
            <a:r>
              <a:rPr lang="en-US" altLang="zh-CN" b="1" dirty="0"/>
              <a:t>if</a:t>
            </a:r>
            <a:r>
              <a:rPr lang="zh-CN" altLang="en-US" b="1" dirty="0"/>
              <a:t>（</a:t>
            </a:r>
            <a:r>
              <a:rPr lang="en-US" altLang="zh-CN" b="1" dirty="0"/>
              <a:t>RS[</a:t>
            </a:r>
            <a:r>
              <a:rPr lang="en-US" altLang="zh-CN" b="1" dirty="0">
                <a:solidFill>
                  <a:srgbClr val="9933FF"/>
                </a:solidFill>
              </a:rPr>
              <a:t>x</a:t>
            </a:r>
            <a:r>
              <a:rPr lang="en-US" altLang="zh-CN" b="1" dirty="0"/>
              <a:t>].</a:t>
            </a:r>
            <a:r>
              <a:rPr lang="en-US" altLang="zh-CN" b="1" dirty="0" err="1"/>
              <a:t>Qk</a:t>
            </a:r>
            <a:r>
              <a:rPr lang="en-US" altLang="zh-CN" b="1" dirty="0"/>
              <a:t> = </a:t>
            </a:r>
            <a:r>
              <a:rPr lang="en-US" altLang="zh-CN" b="1" dirty="0">
                <a:solidFill>
                  <a:srgbClr val="E24C05"/>
                </a:solidFill>
              </a:rPr>
              <a:t>r</a:t>
            </a:r>
            <a:r>
              <a:rPr lang="zh-CN" altLang="en-US" b="1" dirty="0"/>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对于任何一个正在等该结果作为</a:t>
            </a:r>
          </a:p>
          <a:p>
            <a:pPr marL="1085850" lvl="1" indent="-457200" eaLnBrk="1" hangingPunct="1">
              <a:buNone/>
              <a:tabLst>
                <a:tab pos="4473575" algn="l"/>
              </a:tabLst>
            </a:pPr>
            <a:r>
              <a:rPr lang="zh-CN" altLang="en-US" sz="18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第二操作数的保留站</a:t>
            </a:r>
            <a:r>
              <a:rPr lang="en-US" altLang="zh-CN" sz="2000" b="1" dirty="0">
                <a:solidFill>
                  <a:srgbClr val="9933FF"/>
                </a:solidFill>
                <a:latin typeface="宋体" panose="02010600030101010101" pitchFamily="2" charset="-122"/>
                <a:ea typeface="宋体" panose="02010600030101010101" pitchFamily="2" charset="-122"/>
              </a:rPr>
              <a:t>x</a:t>
            </a:r>
            <a:endParaRPr lang="en-US" altLang="zh-CN" sz="2000" b="1" dirty="0">
              <a:solidFill>
                <a:srgbClr val="9933FF"/>
              </a:solidFill>
              <a:latin typeface="宋体" panose="02010600030101010101" pitchFamily="2" charset="-122"/>
              <a:ea typeface="宋体" panose="02010600030101010101" pitchFamily="2" charset="-122"/>
              <a:sym typeface="Symbol" panose="05050102010706020507" pitchFamily="18" charset="2"/>
            </a:endParaRPr>
          </a:p>
          <a:p>
            <a:pPr marL="1085850" lvl="1" indent="-457200" eaLnBrk="1" hangingPunct="1">
              <a:buNone/>
              <a:tabLst>
                <a:tab pos="4473575" algn="l"/>
              </a:tabLst>
            </a:pPr>
            <a:r>
              <a:rPr lang="en-US" altLang="zh-CN" b="1" dirty="0">
                <a:sym typeface="Symbol" panose="05050102010706020507" pitchFamily="18" charset="2"/>
              </a:rPr>
              <a:t>    </a:t>
            </a:r>
            <a:r>
              <a:rPr lang="en-US" altLang="zh-CN" b="1" dirty="0"/>
              <a:t>RS[</a:t>
            </a:r>
            <a:r>
              <a:rPr lang="en-US" altLang="zh-CN" b="1" dirty="0">
                <a:solidFill>
                  <a:srgbClr val="9933FF"/>
                </a:solidFill>
              </a:rPr>
              <a:t>x</a:t>
            </a:r>
            <a:r>
              <a:rPr lang="en-US" altLang="zh-CN" b="1" dirty="0"/>
              <a:t>].</a:t>
            </a:r>
            <a:r>
              <a:rPr lang="en-US" altLang="zh-CN" b="1" dirty="0" err="1">
                <a:solidFill>
                  <a:srgbClr val="9933FF"/>
                </a:solidFill>
              </a:rPr>
              <a:t>Vk</a:t>
            </a:r>
            <a:r>
              <a:rPr lang="en-US" altLang="zh-CN" b="1" dirty="0"/>
              <a:t> </a:t>
            </a:r>
            <a:r>
              <a:rPr lang="en-US" altLang="zh-CN" b="1" dirty="0">
                <a:sym typeface="Symbol" panose="05050102010706020507" pitchFamily="18" charset="2"/>
              </a:rPr>
              <a:t></a:t>
            </a:r>
            <a:r>
              <a:rPr lang="en-US" altLang="zh-CN" b="1" dirty="0"/>
              <a:t> result</a:t>
            </a:r>
            <a:r>
              <a:rPr lang="zh-CN" altLang="en-US" b="1" dirty="0"/>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向该保留站的</a:t>
            </a:r>
            <a:r>
              <a:rPr lang="en-US" altLang="zh-CN" sz="2000" b="1" dirty="0" err="1">
                <a:solidFill>
                  <a:srgbClr val="9933FF"/>
                </a:solidFill>
                <a:latin typeface="宋体" panose="02010600030101010101" pitchFamily="2" charset="-122"/>
                <a:ea typeface="宋体" panose="02010600030101010101" pitchFamily="2" charset="-122"/>
              </a:rPr>
              <a:t>Vk</a:t>
            </a:r>
            <a:r>
              <a:rPr lang="zh-CN" altLang="en-US" sz="2000" b="1" dirty="0">
                <a:solidFill>
                  <a:srgbClr val="000000"/>
                </a:solidFill>
                <a:latin typeface="宋体" panose="02010600030101010101" pitchFamily="2" charset="-122"/>
                <a:ea typeface="宋体" panose="02010600030101010101" pitchFamily="2" charset="-122"/>
              </a:rPr>
              <a:t>写入结果</a:t>
            </a:r>
          </a:p>
          <a:p>
            <a:pPr marL="1085850" lvl="1" indent="-457200" eaLnBrk="1" hangingPunct="1">
              <a:buNone/>
              <a:tabLst>
                <a:tab pos="4473575" algn="l"/>
              </a:tabLst>
            </a:pPr>
            <a:r>
              <a:rPr lang="zh-CN" altLang="en-US" b="1" dirty="0"/>
              <a:t>     </a:t>
            </a:r>
            <a:r>
              <a:rPr lang="en-US" altLang="zh-CN" b="1" dirty="0"/>
              <a:t>RS[</a:t>
            </a:r>
            <a:r>
              <a:rPr lang="en-US" altLang="zh-CN" b="1" dirty="0">
                <a:solidFill>
                  <a:srgbClr val="9933FF"/>
                </a:solidFill>
              </a:rPr>
              <a:t>x</a:t>
            </a:r>
            <a:r>
              <a:rPr lang="en-US" altLang="zh-CN" b="1" dirty="0"/>
              <a:t>].</a:t>
            </a:r>
            <a:r>
              <a:rPr lang="en-US" altLang="zh-CN" b="1" dirty="0" err="1"/>
              <a:t>Qk</a:t>
            </a:r>
            <a:r>
              <a:rPr lang="en-US" altLang="zh-CN" b="1" dirty="0"/>
              <a:t> </a:t>
            </a:r>
            <a:r>
              <a:rPr lang="en-US" altLang="zh-CN" b="1" dirty="0">
                <a:sym typeface="Symbol" panose="05050102010706020507" pitchFamily="18" charset="2"/>
              </a:rPr>
              <a:t></a:t>
            </a:r>
            <a:r>
              <a:rPr lang="en-US" altLang="zh-CN" b="1" dirty="0"/>
              <a:t> 0 </a:t>
            </a:r>
            <a:r>
              <a:rPr lang="en-US" altLang="zh-CN" b="1" dirty="0">
                <a:sym typeface="Symbol" panose="05050102010706020507" pitchFamily="18" charset="2"/>
              </a:rPr>
              <a:t></a:t>
            </a:r>
            <a:r>
              <a:rPr lang="zh-CN" altLang="en-US" b="1" dirty="0"/>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置</a:t>
            </a:r>
            <a:r>
              <a:rPr lang="en-US" altLang="zh-CN" sz="2000" b="1" dirty="0" err="1">
                <a:solidFill>
                  <a:srgbClr val="000000"/>
                </a:solidFill>
                <a:latin typeface="宋体" panose="02010600030101010101" pitchFamily="2" charset="-122"/>
                <a:ea typeface="宋体" panose="02010600030101010101" pitchFamily="2" charset="-122"/>
              </a:rPr>
              <a:t>Qk</a:t>
            </a:r>
            <a:r>
              <a:rPr lang="zh-CN" altLang="en-US" sz="2000" b="1" dirty="0">
                <a:solidFill>
                  <a:srgbClr val="000000"/>
                </a:solidFill>
                <a:latin typeface="宋体" panose="02010600030101010101" pitchFamily="2" charset="-122"/>
                <a:ea typeface="宋体" panose="02010600030101010101" pitchFamily="2" charset="-122"/>
              </a:rPr>
              <a:t>为</a:t>
            </a:r>
            <a:r>
              <a:rPr lang="en-US" altLang="zh-CN" sz="2000" b="1" dirty="0">
                <a:solidFill>
                  <a:srgbClr val="000000"/>
                </a:solidFill>
                <a:latin typeface="宋体" panose="02010600030101010101" pitchFamily="2" charset="-122"/>
                <a:ea typeface="宋体" panose="02010600030101010101" pitchFamily="2" charset="-122"/>
              </a:rPr>
              <a:t>0</a:t>
            </a:r>
            <a:r>
              <a:rPr lang="zh-CN" altLang="en-US" sz="2000" b="1" dirty="0">
                <a:solidFill>
                  <a:srgbClr val="000000"/>
                </a:solidFill>
                <a:latin typeface="宋体" panose="02010600030101010101" pitchFamily="2" charset="-122"/>
                <a:ea typeface="宋体" panose="02010600030101010101" pitchFamily="2" charset="-122"/>
              </a:rPr>
              <a:t>，表示该保留站的</a:t>
            </a:r>
            <a:r>
              <a:rPr lang="en-US" altLang="zh-CN" sz="2000" b="1" dirty="0" err="1">
                <a:solidFill>
                  <a:srgbClr val="9933FF"/>
                </a:solidFill>
                <a:latin typeface="宋体" panose="02010600030101010101" pitchFamily="2" charset="-122"/>
                <a:ea typeface="宋体" panose="02010600030101010101" pitchFamily="2" charset="-122"/>
              </a:rPr>
              <a:t>Vk</a:t>
            </a:r>
            <a:r>
              <a:rPr lang="zh-CN" altLang="en-US" sz="2000" b="1" dirty="0">
                <a:solidFill>
                  <a:srgbClr val="000000"/>
                </a:solidFill>
                <a:latin typeface="宋体" panose="02010600030101010101" pitchFamily="2" charset="-122"/>
                <a:ea typeface="宋体" panose="02010600030101010101" pitchFamily="2" charset="-122"/>
              </a:rPr>
              <a:t>中的</a:t>
            </a:r>
          </a:p>
          <a:p>
            <a:pPr marL="1085850" lvl="1" indent="-457200" eaLnBrk="1" hangingPunct="1">
              <a:buNone/>
              <a:tabLst>
                <a:tab pos="4473575" algn="l"/>
              </a:tabLst>
            </a:pPr>
            <a:r>
              <a:rPr lang="zh-CN" altLang="en-US" sz="20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操作数就绪。</a:t>
            </a:r>
          </a:p>
          <a:p>
            <a:pPr marL="1085850" lvl="1" indent="-457200" eaLnBrk="1" hangingPunct="1">
              <a:buNone/>
              <a:tabLst>
                <a:tab pos="4473575" algn="l"/>
              </a:tabLst>
            </a:pPr>
            <a:r>
              <a:rPr lang="en-US" altLang="zh-CN" b="1" dirty="0"/>
              <a:t>RS[</a:t>
            </a:r>
            <a:r>
              <a:rPr lang="en-US" altLang="zh-CN" b="1" dirty="0">
                <a:solidFill>
                  <a:srgbClr val="E24C05"/>
                </a:solidFill>
              </a:rPr>
              <a:t>r</a:t>
            </a:r>
            <a:r>
              <a:rPr lang="en-US" altLang="zh-CN" b="1" dirty="0"/>
              <a:t>].Busy </a:t>
            </a:r>
            <a:r>
              <a:rPr lang="en-US" altLang="zh-CN" b="1" dirty="0">
                <a:sym typeface="Symbol" panose="05050102010706020507" pitchFamily="18" charset="2"/>
              </a:rPr>
              <a:t></a:t>
            </a:r>
            <a:r>
              <a:rPr lang="en-US" altLang="zh-CN" b="1" dirty="0"/>
              <a:t> no</a:t>
            </a:r>
            <a:r>
              <a:rPr lang="zh-CN" altLang="en-US" b="1" dirty="0"/>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释放当前保留站，将之置为空闲状态。</a:t>
            </a:r>
            <a:endParaRPr lang="en-US" altLang="zh-CN" sz="2000" b="1" dirty="0">
              <a:solidFill>
                <a:srgbClr val="000000"/>
              </a:solidFill>
              <a:latin typeface="宋体" panose="02010600030101010101" pitchFamily="2" charset="-122"/>
              <a:ea typeface="宋体" panose="02010600030101010101" pitchFamily="2" charset="-122"/>
            </a:endParaRPr>
          </a:p>
          <a:p>
            <a:pPr marL="1085850" lvl="1" indent="-457200" eaLnBrk="1" hangingPunct="1">
              <a:buNone/>
              <a:tabLst>
                <a:tab pos="4473575" algn="l"/>
              </a:tabLst>
            </a:pPr>
            <a:endParaRPr lang="zh-CN" altLang="en-US" sz="2000" b="1" dirty="0">
              <a:solidFill>
                <a:srgbClr val="000000"/>
              </a:solidFill>
              <a:latin typeface="宋体" panose="02010600030101010101" pitchFamily="2" charset="-122"/>
              <a:ea typeface="宋体" panose="02010600030101010101" pitchFamily="2" charset="-122"/>
            </a:endParaRPr>
          </a:p>
          <a:p>
            <a:pPr marL="628650" lvl="1" indent="0" eaLnBrk="1" hangingPunct="1">
              <a:buNone/>
              <a:tabLst>
                <a:tab pos="4473575" algn="l"/>
              </a:tabLst>
            </a:pPr>
            <a:r>
              <a:rPr lang="en-US" altLang="zh-CN" b="1" dirty="0">
                <a:solidFill>
                  <a:srgbClr val="E24C05"/>
                </a:solidFill>
                <a:latin typeface="黑体" panose="02010609060101010101" pitchFamily="49" charset="-122"/>
              </a:rPr>
              <a:t>② store</a:t>
            </a:r>
            <a:r>
              <a:rPr lang="zh-CN" altLang="en-US" b="1" dirty="0">
                <a:solidFill>
                  <a:srgbClr val="E24C05"/>
                </a:solidFill>
                <a:latin typeface="黑体" panose="02010609060101010101" pitchFamily="49" charset="-122"/>
              </a:rPr>
              <a:t>指令</a:t>
            </a:r>
            <a:r>
              <a:rPr lang="zh-CN" altLang="en-US" b="1" dirty="0"/>
              <a:t>  </a:t>
            </a:r>
          </a:p>
          <a:p>
            <a:pPr marL="1085850" lvl="1" indent="-457200" eaLnBrk="1" hangingPunct="1">
              <a:buNone/>
              <a:tabLst>
                <a:tab pos="4473575" algn="l"/>
              </a:tabLst>
            </a:pPr>
            <a:r>
              <a:rPr lang="zh-CN" altLang="en-US" b="1" dirty="0">
                <a:solidFill>
                  <a:srgbClr val="D60093"/>
                </a:solidFill>
                <a:latin typeface="宋体" panose="02010600030101010101" pitchFamily="2" charset="-122"/>
              </a:rPr>
              <a:t>进入条件：</a:t>
            </a:r>
            <a:r>
              <a:rPr lang="zh-CN" altLang="en-US" b="1" dirty="0">
                <a:latin typeface="宋体" panose="02010600030101010101" pitchFamily="2" charset="-122"/>
              </a:rPr>
              <a:t>保留站</a:t>
            </a:r>
            <a:r>
              <a:rPr lang="en-US" altLang="zh-CN" b="1" dirty="0">
                <a:solidFill>
                  <a:srgbClr val="E24C05"/>
                </a:solidFill>
                <a:latin typeface="宋体" panose="02010600030101010101" pitchFamily="2" charset="-122"/>
              </a:rPr>
              <a:t>r</a:t>
            </a:r>
            <a:r>
              <a:rPr lang="zh-CN" altLang="en-US" b="1" dirty="0">
                <a:latin typeface="宋体" panose="02010600030101010101" pitchFamily="2" charset="-122"/>
              </a:rPr>
              <a:t>执行结束，且</a:t>
            </a:r>
            <a:r>
              <a:rPr lang="en-US" altLang="zh-CN" b="1" dirty="0">
                <a:latin typeface="宋体" panose="02010600030101010101" pitchFamily="2" charset="-122"/>
              </a:rPr>
              <a:t>RS[</a:t>
            </a:r>
            <a:r>
              <a:rPr lang="en-US" altLang="zh-CN" b="1" dirty="0">
                <a:solidFill>
                  <a:srgbClr val="E24C05"/>
                </a:solidFill>
                <a:latin typeface="宋体" panose="02010600030101010101" pitchFamily="2" charset="-122"/>
              </a:rPr>
              <a:t>r</a:t>
            </a:r>
            <a:r>
              <a:rPr lang="en-US" altLang="zh-CN" b="1" dirty="0">
                <a:latin typeface="宋体" panose="02010600030101010101" pitchFamily="2" charset="-122"/>
              </a:rPr>
              <a:t>].</a:t>
            </a:r>
            <a:r>
              <a:rPr lang="en-US" altLang="zh-CN" b="1" dirty="0" err="1">
                <a:latin typeface="宋体" panose="02010600030101010101" pitchFamily="2" charset="-122"/>
              </a:rPr>
              <a:t>Qk</a:t>
            </a:r>
            <a:r>
              <a:rPr lang="en-US" altLang="zh-CN" b="1" dirty="0">
                <a:latin typeface="宋体" panose="02010600030101010101" pitchFamily="2" charset="-122"/>
              </a:rPr>
              <a:t> = 0	</a:t>
            </a:r>
          </a:p>
          <a:p>
            <a:pPr lvl="2" eaLnBrk="1" hangingPunct="1">
              <a:buNone/>
              <a:tabLst>
                <a:tab pos="4473575" algn="l"/>
              </a:tabLst>
            </a:pPr>
            <a:r>
              <a:rPr lang="en-US" altLang="zh-CN" dirty="0">
                <a:latin typeface="宋体" panose="02010600030101010101" pitchFamily="2" charset="-122"/>
              </a:rPr>
              <a:t>                       	// </a:t>
            </a:r>
            <a:r>
              <a:rPr lang="zh-CN" altLang="en-US" dirty="0">
                <a:latin typeface="宋体" panose="02010600030101010101" pitchFamily="2" charset="-122"/>
              </a:rPr>
              <a:t>要存储的数据已经就绪</a:t>
            </a:r>
          </a:p>
          <a:p>
            <a:pPr marL="1085850" lvl="1" indent="-457200" eaLnBrk="1" hangingPunct="1">
              <a:buNone/>
              <a:tabLst>
                <a:tab pos="4473575" algn="l"/>
              </a:tabLst>
            </a:pPr>
            <a:r>
              <a:rPr lang="zh-CN" altLang="en-US" b="1" dirty="0">
                <a:latin typeface="宋体" panose="02010600030101010101" pitchFamily="2" charset="-122"/>
              </a:rPr>
              <a:t>操作和状态表内容修改： </a:t>
            </a:r>
          </a:p>
          <a:p>
            <a:pPr marL="1085850" lvl="1" indent="-457200" eaLnBrk="1" hangingPunct="1">
              <a:buNone/>
              <a:tabLst>
                <a:tab pos="4473575" algn="l"/>
              </a:tabLst>
            </a:pPr>
            <a:r>
              <a:rPr lang="en-US" altLang="zh-CN" b="1" dirty="0"/>
              <a:t>Mem[RS[</a:t>
            </a:r>
            <a:r>
              <a:rPr lang="en-US" altLang="zh-CN" b="1" dirty="0">
                <a:solidFill>
                  <a:srgbClr val="E24C05"/>
                </a:solidFill>
              </a:rPr>
              <a:t>r</a:t>
            </a:r>
            <a:r>
              <a:rPr lang="en-US" altLang="zh-CN" b="1" dirty="0"/>
              <a:t>].A] </a:t>
            </a:r>
            <a:r>
              <a:rPr lang="en-US" altLang="zh-CN" b="1" dirty="0">
                <a:sym typeface="Symbol" panose="05050102010706020507" pitchFamily="18" charset="2"/>
              </a:rPr>
              <a:t></a:t>
            </a:r>
            <a:r>
              <a:rPr lang="en-US" altLang="zh-CN" b="1" dirty="0"/>
              <a:t> RS[</a:t>
            </a:r>
            <a:r>
              <a:rPr lang="en-US" altLang="zh-CN" b="1" dirty="0">
                <a:solidFill>
                  <a:srgbClr val="E24C05"/>
                </a:solidFill>
              </a:rPr>
              <a:t>r</a:t>
            </a:r>
            <a:r>
              <a:rPr lang="en-US" altLang="zh-CN" b="1" dirty="0"/>
              <a:t>].</a:t>
            </a:r>
            <a:r>
              <a:rPr lang="en-US" altLang="zh-CN" b="1" dirty="0" err="1">
                <a:solidFill>
                  <a:srgbClr val="9933FF"/>
                </a:solidFill>
              </a:rPr>
              <a:t>Vk</a:t>
            </a:r>
            <a:r>
              <a:rPr lang="en-US" altLang="zh-CN" b="1" dirty="0">
                <a:solidFill>
                  <a:srgbClr val="9933FF"/>
                </a:solidFill>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pt-BR" sz="2000" b="1" dirty="0">
                <a:solidFill>
                  <a:srgbClr val="000000"/>
                </a:solidFill>
                <a:latin typeface="宋体" panose="02010600030101010101" pitchFamily="2" charset="-122"/>
                <a:ea typeface="宋体" panose="02010600030101010101" pitchFamily="2" charset="-122"/>
              </a:rPr>
              <a:t>数据写入存储器，地址由</a:t>
            </a:r>
            <a:r>
              <a:rPr lang="pt-BR" altLang="zh-CN" sz="2000" b="1" dirty="0">
                <a:solidFill>
                  <a:srgbClr val="000000"/>
                </a:solidFill>
                <a:latin typeface="宋体" panose="02010600030101010101" pitchFamily="2" charset="-122"/>
                <a:ea typeface="宋体" panose="02010600030101010101" pitchFamily="2" charset="-122"/>
              </a:rPr>
              <a:t>store</a:t>
            </a:r>
          </a:p>
          <a:p>
            <a:pPr marL="1085850" lvl="1" indent="-457200" eaLnBrk="1" hangingPunct="1">
              <a:buNone/>
              <a:tabLst>
                <a:tab pos="4473575" algn="l"/>
              </a:tabLst>
            </a:pPr>
            <a:r>
              <a:rPr lang="zh-CN" altLang="pt-BR" sz="2000" b="1" dirty="0">
                <a:solidFill>
                  <a:srgbClr val="000000"/>
                </a:solidFill>
                <a:latin typeface="宋体" panose="02010600030101010101" pitchFamily="2" charset="-122"/>
                <a:ea typeface="宋体" panose="02010600030101010101" pitchFamily="2" charset="-122"/>
              </a:rPr>
              <a:t>                            	// 缓冲器单元的</a:t>
            </a:r>
            <a:r>
              <a:rPr lang="pt-BR" altLang="zh-CN" sz="2000" b="1" dirty="0">
                <a:solidFill>
                  <a:srgbClr val="9933FF"/>
                </a:solidFill>
                <a:latin typeface="宋体" panose="02010600030101010101" pitchFamily="2" charset="-122"/>
                <a:ea typeface="宋体" panose="02010600030101010101" pitchFamily="2" charset="-122"/>
              </a:rPr>
              <a:t>A</a:t>
            </a:r>
            <a:r>
              <a:rPr lang="zh-CN" altLang="pt-BR" sz="2000" b="1" dirty="0">
                <a:solidFill>
                  <a:srgbClr val="000000"/>
                </a:solidFill>
                <a:latin typeface="宋体" panose="02010600030101010101" pitchFamily="2" charset="-122"/>
                <a:ea typeface="宋体" panose="02010600030101010101" pitchFamily="2" charset="-122"/>
              </a:rPr>
              <a:t>字段给出。</a:t>
            </a:r>
            <a:endParaRPr lang="zh-CN" altLang="en-US" sz="2000" b="1" dirty="0">
              <a:solidFill>
                <a:srgbClr val="000000"/>
              </a:solidFill>
              <a:latin typeface="宋体" panose="02010600030101010101" pitchFamily="2" charset="-122"/>
              <a:ea typeface="宋体" panose="02010600030101010101" pitchFamily="2" charset="-122"/>
            </a:endParaRPr>
          </a:p>
          <a:p>
            <a:pPr marL="1085850" lvl="1" indent="-457200" eaLnBrk="1" hangingPunct="1">
              <a:buNone/>
              <a:tabLst>
                <a:tab pos="4473575" algn="l"/>
              </a:tabLst>
            </a:pPr>
            <a:r>
              <a:rPr lang="en-US" altLang="zh-CN" b="1" dirty="0"/>
              <a:t>RS[</a:t>
            </a:r>
            <a:r>
              <a:rPr lang="en-US" altLang="zh-CN" b="1" dirty="0">
                <a:solidFill>
                  <a:srgbClr val="E24C05"/>
                </a:solidFill>
              </a:rPr>
              <a:t>r</a:t>
            </a:r>
            <a:r>
              <a:rPr lang="en-US" altLang="zh-CN" b="1" dirty="0"/>
              <a:t>].Busy </a:t>
            </a:r>
            <a:r>
              <a:rPr lang="en-US" altLang="zh-CN" b="1" dirty="0">
                <a:sym typeface="Symbol" panose="05050102010706020507" pitchFamily="18" charset="2"/>
              </a:rPr>
              <a:t></a:t>
            </a:r>
            <a:r>
              <a:rPr lang="en-US" altLang="zh-CN" b="1" dirty="0"/>
              <a:t> no</a:t>
            </a:r>
            <a:r>
              <a:rPr lang="zh-CN" altLang="en-US" b="1" dirty="0"/>
              <a:t>；    </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释放当前缓冲器单元，将之置为空闲状态。 </a:t>
            </a:r>
          </a:p>
        </p:txBody>
      </p:sp>
      <p:sp>
        <p:nvSpPr>
          <p:cNvPr id="3" name="矩形标注 2"/>
          <p:cNvSpPr/>
          <p:nvPr/>
        </p:nvSpPr>
        <p:spPr>
          <a:xfrm>
            <a:off x="8180413" y="2750744"/>
            <a:ext cx="2834636" cy="860079"/>
          </a:xfrm>
          <a:prstGeom prst="wedgeRectCallout">
            <a:avLst>
              <a:gd name="adj1" fmla="val -71896"/>
              <a:gd name="adj2" fmla="val 5181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注意：</a:t>
            </a:r>
            <a:r>
              <a:rPr lang="en-US" altLang="zh-CN" dirty="0">
                <a:solidFill>
                  <a:schemeClr val="tx1"/>
                </a:solidFill>
              </a:rPr>
              <a:t>Store</a:t>
            </a:r>
            <a:r>
              <a:rPr lang="zh-CN" altLang="en-US" dirty="0">
                <a:solidFill>
                  <a:schemeClr val="tx1"/>
                </a:solidFill>
              </a:rPr>
              <a:t>指令在该阶段，需要第二个操作数就绪。</a:t>
            </a:r>
          </a:p>
        </p:txBody>
      </p:sp>
    </p:spTree>
    <p:extLst>
      <p:ext uri="{BB962C8B-B14F-4D97-AF65-F5344CB8AC3E}">
        <p14:creationId xmlns:p14="http://schemas.microsoft.com/office/powerpoint/2010/main" val="2211776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3244" y="86187"/>
            <a:ext cx="6160477" cy="583770"/>
          </a:xfrm>
        </p:spPr>
        <p:txBody>
          <a:bodyPr/>
          <a:lstStyle/>
          <a:p>
            <a:pPr marL="0" lvl="0" indent="0" eaLnBrk="1" hangingPunct="1">
              <a:spcBef>
                <a:spcPct val="50000"/>
              </a:spcBef>
              <a:buNone/>
            </a:pPr>
            <a:r>
              <a:rPr lang="en-US" altLang="zh-CN" sz="2800" dirty="0"/>
              <a:t> </a:t>
            </a:r>
            <a:r>
              <a:rPr lang="en-US" altLang="zh-CN" sz="2400" dirty="0">
                <a:latin typeface="宋体" panose="02010600030101010101" pitchFamily="2" charset="-122"/>
                <a:ea typeface="宋体" panose="02010600030101010101" pitchFamily="2" charset="-122"/>
              </a:rPr>
              <a:t>7.</a:t>
            </a:r>
            <a:r>
              <a:rPr lang="en-US" altLang="zh-CN" sz="2400" b="1" dirty="0">
                <a:latin typeface="宋体" panose="02010600030101010101" pitchFamily="2" charset="-122"/>
                <a:ea typeface="宋体" panose="02010600030101010101" pitchFamily="2" charset="-122"/>
              </a:rPr>
              <a:t>Tomasulo</a:t>
            </a:r>
            <a:r>
              <a:rPr lang="zh-CN" altLang="en-US" sz="2400" b="1" dirty="0">
                <a:latin typeface="宋体" panose="02010600030101010101" pitchFamily="2" charset="-122"/>
                <a:ea typeface="宋体" panose="02010600030101010101" pitchFamily="2" charset="-122"/>
              </a:rPr>
              <a:t>算法总结</a:t>
            </a:r>
            <a:endParaRPr lang="zh-CN" altLang="en-US" sz="2800" dirty="0">
              <a:latin typeface="Tahoma"/>
              <a:ea typeface="黑体"/>
            </a:endParaRPr>
          </a:p>
          <a:p>
            <a:endParaRPr lang="zh-CN" altLang="en-US" sz="2800" dirty="0"/>
          </a:p>
        </p:txBody>
      </p:sp>
      <p:graphicFrame>
        <p:nvGraphicFramePr>
          <p:cNvPr id="2" name="表格 1"/>
          <p:cNvGraphicFramePr>
            <a:graphicFrameLocks noGrp="1"/>
          </p:cNvGraphicFramePr>
          <p:nvPr/>
        </p:nvGraphicFramePr>
        <p:xfrm>
          <a:off x="543210" y="669957"/>
          <a:ext cx="11280615" cy="6131560"/>
        </p:xfrm>
        <a:graphic>
          <a:graphicData uri="http://schemas.openxmlformats.org/drawingml/2006/table">
            <a:tbl>
              <a:tblPr firstRow="1" bandRow="1">
                <a:tableStyleId>{5940675A-B579-460E-94D1-54222C63F5DA}</a:tableStyleId>
              </a:tblPr>
              <a:tblGrid>
                <a:gridCol w="2256123">
                  <a:extLst>
                    <a:ext uri="{9D8B030D-6E8A-4147-A177-3AD203B41FA5}">
                      <a16:colId xmlns:a16="http://schemas.microsoft.com/office/drawing/2014/main" val="20000"/>
                    </a:ext>
                  </a:extLst>
                </a:gridCol>
                <a:gridCol w="2256123">
                  <a:extLst>
                    <a:ext uri="{9D8B030D-6E8A-4147-A177-3AD203B41FA5}">
                      <a16:colId xmlns:a16="http://schemas.microsoft.com/office/drawing/2014/main" val="20001"/>
                    </a:ext>
                  </a:extLst>
                </a:gridCol>
                <a:gridCol w="2256123">
                  <a:extLst>
                    <a:ext uri="{9D8B030D-6E8A-4147-A177-3AD203B41FA5}">
                      <a16:colId xmlns:a16="http://schemas.microsoft.com/office/drawing/2014/main" val="20002"/>
                    </a:ext>
                  </a:extLst>
                </a:gridCol>
                <a:gridCol w="2256123">
                  <a:extLst>
                    <a:ext uri="{9D8B030D-6E8A-4147-A177-3AD203B41FA5}">
                      <a16:colId xmlns:a16="http://schemas.microsoft.com/office/drawing/2014/main" val="20003"/>
                    </a:ext>
                  </a:extLst>
                </a:gridCol>
                <a:gridCol w="2256123">
                  <a:extLst>
                    <a:ext uri="{9D8B030D-6E8A-4147-A177-3AD203B41FA5}">
                      <a16:colId xmlns:a16="http://schemas.microsoft.com/office/drawing/2014/main" val="20004"/>
                    </a:ext>
                  </a:extLst>
                </a:gridCol>
              </a:tblGrid>
              <a:tr h="370840">
                <a:tc>
                  <a:txBody>
                    <a:bodyPr/>
                    <a:lstStyle/>
                    <a:p>
                      <a:pPr algn="ctr"/>
                      <a:endParaRPr lang="zh-CN" altLang="en-US" dirty="0"/>
                    </a:p>
                  </a:txBody>
                  <a:tcPr/>
                </a:tc>
                <a:tc>
                  <a:txBody>
                    <a:bodyPr/>
                    <a:lstStyle/>
                    <a:p>
                      <a:pPr algn="ctr"/>
                      <a:r>
                        <a:rPr lang="zh-CN" altLang="en-US" dirty="0"/>
                        <a:t>流出</a:t>
                      </a:r>
                    </a:p>
                  </a:txBody>
                  <a:tcPr/>
                </a:tc>
                <a:tc>
                  <a:txBody>
                    <a:bodyPr/>
                    <a:lstStyle/>
                    <a:p>
                      <a:pPr algn="ctr"/>
                      <a:r>
                        <a:rPr lang="zh-CN" altLang="en-US" dirty="0"/>
                        <a:t>执行</a:t>
                      </a:r>
                    </a:p>
                  </a:txBody>
                  <a:tcPr/>
                </a:tc>
                <a:tc>
                  <a:txBody>
                    <a:bodyPr/>
                    <a:lstStyle/>
                    <a:p>
                      <a:pPr algn="ctr"/>
                      <a:r>
                        <a:rPr lang="zh-CN" altLang="en-US" dirty="0"/>
                        <a:t>访存</a:t>
                      </a:r>
                    </a:p>
                  </a:txBody>
                  <a:tcPr/>
                </a:tc>
                <a:tc>
                  <a:txBody>
                    <a:bodyPr/>
                    <a:lstStyle/>
                    <a:p>
                      <a:pPr algn="ctr"/>
                      <a:r>
                        <a:rPr lang="zh-CN" altLang="en-US" dirty="0"/>
                        <a:t>写结果</a:t>
                      </a:r>
                    </a:p>
                  </a:txBody>
                  <a:tcPr/>
                </a:tc>
                <a:extLst>
                  <a:ext uri="{0D108BD9-81ED-4DB2-BD59-A6C34878D82A}">
                    <a16:rowId xmlns:a16="http://schemas.microsoft.com/office/drawing/2014/main" val="10000"/>
                  </a:ext>
                </a:extLst>
              </a:tr>
              <a:tr h="370840">
                <a:tc>
                  <a:txBody>
                    <a:bodyPr/>
                    <a:lstStyle/>
                    <a:p>
                      <a:pPr algn="ctr"/>
                      <a:r>
                        <a:rPr lang="zh-CN" altLang="en-US" dirty="0"/>
                        <a:t>浮点</a:t>
                      </a:r>
                      <a:r>
                        <a:rPr lang="en-US" altLang="zh-CN" dirty="0"/>
                        <a:t>ALU</a:t>
                      </a:r>
                      <a:r>
                        <a:rPr lang="zh-CN" altLang="en-US" dirty="0"/>
                        <a:t>指令</a:t>
                      </a:r>
                    </a:p>
                  </a:txBody>
                  <a:tcPr/>
                </a:tc>
                <a:tc>
                  <a:txBody>
                    <a:bodyPr/>
                    <a:lstStyle/>
                    <a:p>
                      <a:pPr algn="l"/>
                      <a:r>
                        <a:rPr lang="zh-CN" altLang="en-US" dirty="0">
                          <a:solidFill>
                            <a:srgbClr val="FF0000"/>
                          </a:solidFill>
                        </a:rPr>
                        <a:t>进入条件：</a:t>
                      </a:r>
                      <a:r>
                        <a:rPr lang="zh-CN" altLang="en-US" dirty="0"/>
                        <a:t>保留站有空闲；</a:t>
                      </a:r>
                      <a:endParaRPr lang="en-US" altLang="zh-CN" dirty="0"/>
                    </a:p>
                    <a:p>
                      <a:pPr algn="l"/>
                      <a:r>
                        <a:rPr lang="zh-CN" altLang="en-US" dirty="0">
                          <a:solidFill>
                            <a:srgbClr val="FF0000"/>
                          </a:solidFill>
                        </a:rPr>
                        <a:t>完成任务：</a:t>
                      </a:r>
                      <a:r>
                        <a:rPr lang="zh-CN" altLang="en-US" dirty="0"/>
                        <a:t>进入保留站，换名，目标寄存器预约；</a:t>
                      </a:r>
                    </a:p>
                  </a:txBody>
                  <a:tcPr/>
                </a:tc>
                <a:tc>
                  <a:txBody>
                    <a:bodyPr/>
                    <a:lstStyle/>
                    <a:p>
                      <a:pPr algn="l"/>
                      <a:r>
                        <a:rPr lang="zh-CN" altLang="en-US" dirty="0">
                          <a:solidFill>
                            <a:srgbClr val="FF0000"/>
                          </a:solidFill>
                        </a:rPr>
                        <a:t>进入条件：</a:t>
                      </a:r>
                      <a:r>
                        <a:rPr lang="zh-CN" altLang="en-US" dirty="0">
                          <a:solidFill>
                            <a:schemeClr val="tx1"/>
                          </a:solidFill>
                        </a:rPr>
                        <a:t>两个操作数就绪，且部件不冲突；</a:t>
                      </a:r>
                      <a:endParaRPr lang="en-US" altLang="zh-CN" dirty="0"/>
                    </a:p>
                    <a:p>
                      <a:pPr algn="l"/>
                      <a:r>
                        <a:rPr lang="zh-CN" altLang="en-US" dirty="0">
                          <a:solidFill>
                            <a:srgbClr val="FF0000"/>
                          </a:solidFill>
                        </a:rPr>
                        <a:t>完成任务：</a:t>
                      </a:r>
                      <a:r>
                        <a:rPr lang="zh-CN" altLang="en-US" dirty="0">
                          <a:solidFill>
                            <a:schemeClr val="tx1"/>
                          </a:solidFill>
                        </a:rPr>
                        <a:t>浮点运算</a:t>
                      </a:r>
                    </a:p>
                  </a:txBody>
                  <a:tcPr/>
                </a:tc>
                <a:tc>
                  <a:txBody>
                    <a:bodyPr/>
                    <a:lstStyle/>
                    <a:p>
                      <a:pPr algn="l"/>
                      <a:endParaRPr lang="zh-CN" altLang="en-US" dirty="0"/>
                    </a:p>
                  </a:txBody>
                  <a:tcPr/>
                </a:tc>
                <a:tc>
                  <a:txBody>
                    <a:bodyPr/>
                    <a:lstStyle/>
                    <a:p>
                      <a:pPr algn="l"/>
                      <a:r>
                        <a:rPr lang="zh-CN" altLang="en-US" dirty="0">
                          <a:solidFill>
                            <a:srgbClr val="FF0000"/>
                          </a:solidFill>
                        </a:rPr>
                        <a:t>进入条件：</a:t>
                      </a:r>
                      <a:r>
                        <a:rPr lang="zh-CN" altLang="en-US" dirty="0">
                          <a:solidFill>
                            <a:schemeClr val="tx1"/>
                          </a:solidFill>
                        </a:rPr>
                        <a:t>功能部件执行结束，</a:t>
                      </a:r>
                      <a:r>
                        <a:rPr lang="en-US" altLang="zh-CN" dirty="0">
                          <a:solidFill>
                            <a:schemeClr val="tx1"/>
                          </a:solidFill>
                        </a:rPr>
                        <a:t>CDB</a:t>
                      </a:r>
                      <a:r>
                        <a:rPr lang="zh-CN" altLang="en-US" dirty="0">
                          <a:solidFill>
                            <a:schemeClr val="tx1"/>
                          </a:solidFill>
                        </a:rPr>
                        <a:t>就绪；</a:t>
                      </a:r>
                      <a:endParaRPr lang="en-US" altLang="zh-CN" dirty="0">
                        <a:solidFill>
                          <a:schemeClr val="tx1"/>
                        </a:solidFill>
                      </a:endParaRPr>
                    </a:p>
                    <a:p>
                      <a:pPr algn="l"/>
                      <a:r>
                        <a:rPr lang="zh-CN" altLang="en-US" dirty="0">
                          <a:solidFill>
                            <a:srgbClr val="FF0000"/>
                          </a:solidFill>
                        </a:rPr>
                        <a:t>完成任务：</a:t>
                      </a:r>
                      <a:r>
                        <a:rPr lang="zh-CN" altLang="en-US" dirty="0">
                          <a:solidFill>
                            <a:schemeClr val="tx1"/>
                          </a:solidFill>
                        </a:rPr>
                        <a:t>将结果通过</a:t>
                      </a:r>
                      <a:r>
                        <a:rPr lang="en-US" altLang="zh-CN" dirty="0">
                          <a:solidFill>
                            <a:schemeClr val="tx1"/>
                          </a:solidFill>
                        </a:rPr>
                        <a:t>CDB</a:t>
                      </a:r>
                      <a:r>
                        <a:rPr lang="zh-CN" altLang="en-US" dirty="0">
                          <a:solidFill>
                            <a:schemeClr val="tx1"/>
                          </a:solidFill>
                        </a:rPr>
                        <a:t>写入浮点寄存器和保留站，修改</a:t>
                      </a:r>
                      <a:r>
                        <a:rPr lang="en-US" altLang="zh-CN" dirty="0">
                          <a:solidFill>
                            <a:schemeClr val="tx1"/>
                          </a:solidFill>
                        </a:rPr>
                        <a:t>Qi</a:t>
                      </a:r>
                      <a:r>
                        <a:rPr lang="zh-CN" altLang="en-US" dirty="0">
                          <a:solidFill>
                            <a:schemeClr val="tx1"/>
                          </a:solidFill>
                        </a:rPr>
                        <a:t>，</a:t>
                      </a:r>
                      <a:r>
                        <a:rPr lang="en-US" altLang="zh-CN" dirty="0" err="1">
                          <a:solidFill>
                            <a:schemeClr val="tx1"/>
                          </a:solidFill>
                        </a:rPr>
                        <a:t>Qj</a:t>
                      </a:r>
                      <a:r>
                        <a:rPr lang="zh-CN" altLang="en-US" dirty="0">
                          <a:solidFill>
                            <a:schemeClr val="tx1"/>
                          </a:solidFill>
                        </a:rPr>
                        <a:t>，</a:t>
                      </a:r>
                      <a:r>
                        <a:rPr lang="en-US" altLang="zh-CN" dirty="0" err="1">
                          <a:solidFill>
                            <a:schemeClr val="tx1"/>
                          </a:solidFill>
                        </a:rPr>
                        <a:t>Qk</a:t>
                      </a:r>
                      <a:r>
                        <a:rPr lang="zh-CN" altLang="en-US" dirty="0">
                          <a:solidFill>
                            <a:schemeClr val="tx1"/>
                          </a:solidFill>
                        </a:rPr>
                        <a:t>状态，释放保留站；</a:t>
                      </a:r>
                    </a:p>
                  </a:txBody>
                  <a:tcPr/>
                </a:tc>
                <a:extLst>
                  <a:ext uri="{0D108BD9-81ED-4DB2-BD59-A6C34878D82A}">
                    <a16:rowId xmlns:a16="http://schemas.microsoft.com/office/drawing/2014/main" val="10001"/>
                  </a:ext>
                </a:extLst>
              </a:tr>
              <a:tr h="370840">
                <a:tc>
                  <a:txBody>
                    <a:bodyPr/>
                    <a:lstStyle/>
                    <a:p>
                      <a:pPr algn="ctr"/>
                      <a:r>
                        <a:rPr lang="en-US" altLang="zh-CN" dirty="0"/>
                        <a:t>Load</a:t>
                      </a:r>
                      <a:r>
                        <a:rPr lang="zh-CN" altLang="en-US" dirty="0"/>
                        <a:t>指令</a:t>
                      </a:r>
                    </a:p>
                  </a:txBody>
                  <a:tcPr/>
                </a:tc>
                <a:tc>
                  <a:txBody>
                    <a:bodyPr/>
                    <a:lstStyle/>
                    <a:p>
                      <a:pPr algn="l"/>
                      <a:r>
                        <a:rPr lang="zh-CN" altLang="en-US" dirty="0">
                          <a:solidFill>
                            <a:srgbClr val="FF0000"/>
                          </a:solidFill>
                        </a:rPr>
                        <a:t>进入条件：</a:t>
                      </a:r>
                      <a:r>
                        <a:rPr lang="en-US" altLang="zh-CN" dirty="0"/>
                        <a:t>L/S</a:t>
                      </a:r>
                      <a:r>
                        <a:rPr lang="zh-CN" altLang="en-US" dirty="0"/>
                        <a:t>缓冲区有空闲；</a:t>
                      </a:r>
                      <a:endParaRPr lang="en-US" altLang="zh-CN" dirty="0"/>
                    </a:p>
                    <a:p>
                      <a:pPr algn="l"/>
                      <a:r>
                        <a:rPr lang="zh-CN" altLang="en-US" dirty="0">
                          <a:solidFill>
                            <a:srgbClr val="FF0000"/>
                          </a:solidFill>
                        </a:rPr>
                        <a:t>完成任务：</a:t>
                      </a:r>
                      <a:r>
                        <a:rPr lang="zh-CN" altLang="en-US" dirty="0"/>
                        <a:t>进入缓冲区，立即数写入</a:t>
                      </a:r>
                      <a:r>
                        <a:rPr lang="en-US" altLang="zh-CN" dirty="0"/>
                        <a:t>A</a:t>
                      </a:r>
                      <a:r>
                        <a:rPr lang="zh-CN" altLang="en-US" dirty="0"/>
                        <a:t>字段；</a:t>
                      </a:r>
                    </a:p>
                  </a:txBody>
                  <a:tcPr/>
                </a:tc>
                <a:tc>
                  <a:txBody>
                    <a:bodyPr/>
                    <a:lstStyle/>
                    <a:p>
                      <a:pPr algn="l"/>
                      <a:r>
                        <a:rPr lang="zh-CN" altLang="en-US" dirty="0">
                          <a:solidFill>
                            <a:srgbClr val="FF0000"/>
                          </a:solidFill>
                        </a:rPr>
                        <a:t>进入条件：</a:t>
                      </a:r>
                      <a:r>
                        <a:rPr lang="en-US" altLang="zh-CN" dirty="0">
                          <a:solidFill>
                            <a:schemeClr val="tx1"/>
                          </a:solidFill>
                        </a:rPr>
                        <a:t>RS</a:t>
                      </a:r>
                      <a:r>
                        <a:rPr lang="zh-CN" altLang="en-US" dirty="0">
                          <a:solidFill>
                            <a:schemeClr val="tx1"/>
                          </a:solidFill>
                        </a:rPr>
                        <a:t>寄存器就绪；</a:t>
                      </a:r>
                      <a:endParaRPr lang="en-US" altLang="zh-CN" dirty="0">
                        <a:solidFill>
                          <a:schemeClr val="tx1"/>
                        </a:solidFill>
                      </a:endParaRPr>
                    </a:p>
                    <a:p>
                      <a:pPr algn="l"/>
                      <a:r>
                        <a:rPr lang="zh-CN" altLang="en-US" dirty="0">
                          <a:solidFill>
                            <a:srgbClr val="FF0000"/>
                          </a:solidFill>
                        </a:rPr>
                        <a:t>完成任务：</a:t>
                      </a:r>
                      <a:r>
                        <a:rPr lang="zh-CN" altLang="en-US" dirty="0">
                          <a:solidFill>
                            <a:schemeClr val="tx1"/>
                          </a:solidFill>
                        </a:rPr>
                        <a:t>计算访存地址，并写入</a:t>
                      </a:r>
                      <a:r>
                        <a:rPr lang="en-US" altLang="zh-CN" dirty="0">
                          <a:solidFill>
                            <a:schemeClr val="tx1"/>
                          </a:solidFill>
                        </a:rPr>
                        <a:t>A</a:t>
                      </a:r>
                      <a:r>
                        <a:rPr lang="zh-CN" altLang="en-US" dirty="0">
                          <a:solidFill>
                            <a:schemeClr val="tx1"/>
                          </a:solidFill>
                        </a:rPr>
                        <a:t>字段；</a:t>
                      </a:r>
                    </a:p>
                  </a:txBody>
                  <a:tcPr/>
                </a:tc>
                <a:tc>
                  <a:txBody>
                    <a:bodyPr/>
                    <a:lstStyle/>
                    <a:p>
                      <a:pPr algn="l"/>
                      <a:r>
                        <a:rPr lang="zh-CN" altLang="en-US" dirty="0">
                          <a:solidFill>
                            <a:srgbClr val="FF0000"/>
                          </a:solidFill>
                        </a:rPr>
                        <a:t>进入条件</a:t>
                      </a:r>
                      <a:r>
                        <a:rPr lang="zh-CN" altLang="en-US" dirty="0">
                          <a:solidFill>
                            <a:schemeClr val="tx1"/>
                          </a:solidFill>
                        </a:rPr>
                        <a:t>：</a:t>
                      </a:r>
                      <a:r>
                        <a:rPr lang="en-US" altLang="zh-CN" dirty="0">
                          <a:solidFill>
                            <a:schemeClr val="tx1"/>
                          </a:solidFill>
                        </a:rPr>
                        <a:t>L/S</a:t>
                      </a:r>
                      <a:r>
                        <a:rPr lang="zh-CN" altLang="en-US" dirty="0">
                          <a:solidFill>
                            <a:schemeClr val="tx1"/>
                          </a:solidFill>
                        </a:rPr>
                        <a:t>队列头部，地址已经计算完，写入</a:t>
                      </a:r>
                      <a:r>
                        <a:rPr lang="en-US" altLang="zh-CN" dirty="0">
                          <a:solidFill>
                            <a:schemeClr val="tx1"/>
                          </a:solidFill>
                        </a:rPr>
                        <a:t>A</a:t>
                      </a:r>
                      <a:r>
                        <a:rPr lang="zh-CN" altLang="en-US" dirty="0">
                          <a:solidFill>
                            <a:schemeClr val="tx1"/>
                          </a:solidFill>
                        </a:rPr>
                        <a:t>字段；</a:t>
                      </a:r>
                      <a:endParaRPr lang="en-US" altLang="zh-CN" dirty="0">
                        <a:solidFill>
                          <a:schemeClr val="tx1"/>
                        </a:solidFill>
                      </a:endParaRPr>
                    </a:p>
                    <a:p>
                      <a:pPr algn="l"/>
                      <a:r>
                        <a:rPr lang="zh-CN" altLang="en-US" dirty="0">
                          <a:solidFill>
                            <a:srgbClr val="FF0000"/>
                          </a:solidFill>
                        </a:rPr>
                        <a:t>完成任务：</a:t>
                      </a:r>
                      <a:r>
                        <a:rPr lang="zh-CN" altLang="en-US" dirty="0">
                          <a:solidFill>
                            <a:schemeClr val="tx1"/>
                          </a:solidFill>
                        </a:rPr>
                        <a:t>访存，结果放到</a:t>
                      </a:r>
                      <a:r>
                        <a:rPr lang="en-US" altLang="zh-CN" dirty="0">
                          <a:solidFill>
                            <a:schemeClr val="tx1"/>
                          </a:solidFill>
                        </a:rPr>
                        <a:t>CDB</a:t>
                      </a:r>
                      <a:r>
                        <a:rPr lang="zh-CN" altLang="en-US" dirty="0">
                          <a:solidFill>
                            <a:schemeClr val="tx1"/>
                          </a:solidFill>
                        </a:rPr>
                        <a:t>上；</a:t>
                      </a:r>
                    </a:p>
                  </a:txBody>
                  <a:tcPr/>
                </a:tc>
                <a:tc>
                  <a:txBody>
                    <a:bodyPr/>
                    <a:lstStyle/>
                    <a:p>
                      <a:pPr algn="l"/>
                      <a:r>
                        <a:rPr lang="zh-CN" altLang="en-US" dirty="0">
                          <a:solidFill>
                            <a:srgbClr val="FF0000"/>
                          </a:solidFill>
                        </a:rPr>
                        <a:t>进入条件：</a:t>
                      </a:r>
                      <a:r>
                        <a:rPr lang="zh-CN" altLang="en-US" dirty="0">
                          <a:solidFill>
                            <a:schemeClr val="tx1"/>
                          </a:solidFill>
                        </a:rPr>
                        <a:t>访存结束，</a:t>
                      </a:r>
                      <a:r>
                        <a:rPr lang="en-US" altLang="zh-CN" dirty="0">
                          <a:solidFill>
                            <a:schemeClr val="tx1"/>
                          </a:solidFill>
                        </a:rPr>
                        <a:t>CDB</a:t>
                      </a:r>
                      <a:r>
                        <a:rPr lang="zh-CN" altLang="en-US" dirty="0">
                          <a:solidFill>
                            <a:schemeClr val="tx1"/>
                          </a:solidFill>
                        </a:rPr>
                        <a:t>就绪；</a:t>
                      </a:r>
                      <a:endParaRPr lang="en-US" altLang="zh-CN" dirty="0">
                        <a:solidFill>
                          <a:schemeClr val="tx1"/>
                        </a:solidFill>
                      </a:endParaRPr>
                    </a:p>
                    <a:p>
                      <a:pPr algn="l"/>
                      <a:r>
                        <a:rPr lang="zh-CN" altLang="en-US" dirty="0">
                          <a:solidFill>
                            <a:srgbClr val="FF0000"/>
                          </a:solidFill>
                        </a:rPr>
                        <a:t>完成任务：</a:t>
                      </a:r>
                      <a:r>
                        <a:rPr lang="zh-CN" altLang="en-US" dirty="0">
                          <a:solidFill>
                            <a:schemeClr val="tx1"/>
                          </a:solidFill>
                        </a:rPr>
                        <a:t>将结果通过</a:t>
                      </a:r>
                      <a:r>
                        <a:rPr lang="en-US" altLang="zh-CN" dirty="0">
                          <a:solidFill>
                            <a:schemeClr val="tx1"/>
                          </a:solidFill>
                        </a:rPr>
                        <a:t>CDB</a:t>
                      </a:r>
                      <a:r>
                        <a:rPr lang="zh-CN" altLang="en-US" dirty="0">
                          <a:solidFill>
                            <a:schemeClr val="tx1"/>
                          </a:solidFill>
                        </a:rPr>
                        <a:t>写入浮点寄存器和保留站，修改</a:t>
                      </a:r>
                      <a:r>
                        <a:rPr lang="en-US" altLang="zh-CN" dirty="0">
                          <a:solidFill>
                            <a:schemeClr val="tx1"/>
                          </a:solidFill>
                        </a:rPr>
                        <a:t>Qi</a:t>
                      </a:r>
                      <a:r>
                        <a:rPr lang="zh-CN" altLang="en-US" dirty="0">
                          <a:solidFill>
                            <a:schemeClr val="tx1"/>
                          </a:solidFill>
                        </a:rPr>
                        <a:t>，</a:t>
                      </a:r>
                      <a:r>
                        <a:rPr lang="en-US" altLang="zh-CN" dirty="0" err="1">
                          <a:solidFill>
                            <a:schemeClr val="tx1"/>
                          </a:solidFill>
                        </a:rPr>
                        <a:t>Qj</a:t>
                      </a:r>
                      <a:r>
                        <a:rPr lang="zh-CN" altLang="en-US" dirty="0">
                          <a:solidFill>
                            <a:schemeClr val="tx1"/>
                          </a:solidFill>
                        </a:rPr>
                        <a:t>，</a:t>
                      </a:r>
                      <a:r>
                        <a:rPr lang="en-US" altLang="zh-CN" dirty="0" err="1">
                          <a:solidFill>
                            <a:schemeClr val="tx1"/>
                          </a:solidFill>
                        </a:rPr>
                        <a:t>Qk</a:t>
                      </a:r>
                      <a:r>
                        <a:rPr lang="zh-CN" altLang="en-US" dirty="0">
                          <a:solidFill>
                            <a:schemeClr val="tx1"/>
                          </a:solidFill>
                        </a:rPr>
                        <a:t>状态，释放缓冲区；</a:t>
                      </a:r>
                    </a:p>
                  </a:txBody>
                  <a:tcPr/>
                </a:tc>
                <a:extLst>
                  <a:ext uri="{0D108BD9-81ED-4DB2-BD59-A6C34878D82A}">
                    <a16:rowId xmlns:a16="http://schemas.microsoft.com/office/drawing/2014/main" val="10002"/>
                  </a:ext>
                </a:extLst>
              </a:tr>
              <a:tr h="370840">
                <a:tc>
                  <a:txBody>
                    <a:bodyPr/>
                    <a:lstStyle/>
                    <a:p>
                      <a:pPr algn="ctr"/>
                      <a:r>
                        <a:rPr lang="en-US" altLang="zh-CN" dirty="0"/>
                        <a:t>Store</a:t>
                      </a:r>
                      <a:r>
                        <a:rPr lang="zh-CN" altLang="en-US" dirty="0"/>
                        <a:t>指令</a:t>
                      </a:r>
                    </a:p>
                  </a:txBody>
                  <a:tcPr/>
                </a:tc>
                <a:tc>
                  <a:txBody>
                    <a:bodyPr/>
                    <a:lstStyle/>
                    <a:p>
                      <a:pPr algn="l"/>
                      <a:r>
                        <a:rPr lang="zh-CN" altLang="en-US" dirty="0">
                          <a:solidFill>
                            <a:srgbClr val="FF0000"/>
                          </a:solidFill>
                        </a:rPr>
                        <a:t>进入条件：</a:t>
                      </a:r>
                      <a:r>
                        <a:rPr lang="en-US" altLang="zh-CN" dirty="0"/>
                        <a:t>L/S</a:t>
                      </a:r>
                      <a:r>
                        <a:rPr lang="zh-CN" altLang="en-US" dirty="0"/>
                        <a:t>缓冲区有空闲；</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FF0000"/>
                          </a:solidFill>
                        </a:rPr>
                        <a:t>完成任务：</a:t>
                      </a:r>
                      <a:r>
                        <a:rPr lang="zh-CN" altLang="en-US" dirty="0"/>
                        <a:t>进入缓冲区，立即数写入</a:t>
                      </a:r>
                      <a:r>
                        <a:rPr lang="en-US" altLang="zh-CN" dirty="0"/>
                        <a:t>A</a:t>
                      </a:r>
                      <a:r>
                        <a:rPr lang="zh-CN" altLang="en-US" dirty="0"/>
                        <a:t>字段；</a:t>
                      </a:r>
                    </a:p>
                  </a:txBody>
                  <a:tcPr/>
                </a:tc>
                <a:tc>
                  <a:txBody>
                    <a:bodyPr/>
                    <a:lstStyle/>
                    <a:p>
                      <a:pPr algn="l"/>
                      <a:r>
                        <a:rPr lang="zh-CN" altLang="en-US" dirty="0">
                          <a:solidFill>
                            <a:srgbClr val="FF0000"/>
                          </a:solidFill>
                        </a:rPr>
                        <a:t>进入条件：</a:t>
                      </a:r>
                      <a:r>
                        <a:rPr lang="en-US" altLang="zh-CN" dirty="0">
                          <a:solidFill>
                            <a:schemeClr val="tx1"/>
                          </a:solidFill>
                        </a:rPr>
                        <a:t>RS</a:t>
                      </a:r>
                      <a:r>
                        <a:rPr lang="zh-CN" altLang="en-US" dirty="0">
                          <a:solidFill>
                            <a:schemeClr val="tx1"/>
                          </a:solidFill>
                        </a:rPr>
                        <a:t>寄存器就绪；</a:t>
                      </a:r>
                      <a:endParaRPr lang="en-US" altLang="zh-CN" dirty="0">
                        <a:solidFill>
                          <a:schemeClr val="tx1"/>
                        </a:solidFill>
                      </a:endParaRPr>
                    </a:p>
                    <a:p>
                      <a:pPr algn="l"/>
                      <a:r>
                        <a:rPr lang="zh-CN" altLang="en-US" dirty="0">
                          <a:solidFill>
                            <a:srgbClr val="FF0000"/>
                          </a:solidFill>
                        </a:rPr>
                        <a:t>完成任务：</a:t>
                      </a:r>
                      <a:r>
                        <a:rPr lang="zh-CN" altLang="en-US" dirty="0">
                          <a:solidFill>
                            <a:schemeClr val="tx1"/>
                          </a:solidFill>
                        </a:rPr>
                        <a:t>计算访存地址，并写入</a:t>
                      </a:r>
                      <a:r>
                        <a:rPr lang="en-US" altLang="zh-CN" dirty="0">
                          <a:solidFill>
                            <a:schemeClr val="tx1"/>
                          </a:solidFill>
                        </a:rPr>
                        <a:t>A</a:t>
                      </a:r>
                      <a:r>
                        <a:rPr lang="zh-CN" altLang="en-US" dirty="0">
                          <a:solidFill>
                            <a:schemeClr val="tx1"/>
                          </a:solidFill>
                        </a:rPr>
                        <a:t>字段；</a:t>
                      </a:r>
                    </a:p>
                  </a:txBody>
                  <a:tcPr/>
                </a:tc>
                <a:tc>
                  <a:txBody>
                    <a:bodyPr/>
                    <a:lstStyle/>
                    <a:p>
                      <a:pPr algn="l"/>
                      <a:r>
                        <a:rPr lang="zh-CN" altLang="en-US" dirty="0">
                          <a:solidFill>
                            <a:srgbClr val="FF0000"/>
                          </a:solidFill>
                        </a:rPr>
                        <a:t>进入条件</a:t>
                      </a:r>
                      <a:r>
                        <a:rPr lang="zh-CN" altLang="en-US" dirty="0">
                          <a:solidFill>
                            <a:schemeClr val="tx1"/>
                          </a:solidFill>
                        </a:rPr>
                        <a:t>：</a:t>
                      </a:r>
                      <a:r>
                        <a:rPr lang="en-US" altLang="zh-CN" dirty="0">
                          <a:solidFill>
                            <a:schemeClr val="tx1"/>
                          </a:solidFill>
                        </a:rPr>
                        <a:t>L/S</a:t>
                      </a:r>
                      <a:r>
                        <a:rPr lang="zh-CN" altLang="en-US" dirty="0">
                          <a:solidFill>
                            <a:schemeClr val="tx1"/>
                          </a:solidFill>
                        </a:rPr>
                        <a:t>队列头部，地址已经计算完，写入</a:t>
                      </a:r>
                      <a:r>
                        <a:rPr lang="en-US" altLang="zh-CN" dirty="0">
                          <a:solidFill>
                            <a:schemeClr val="tx1"/>
                          </a:solidFill>
                        </a:rPr>
                        <a:t>A</a:t>
                      </a:r>
                      <a:r>
                        <a:rPr lang="zh-CN" altLang="en-US" dirty="0">
                          <a:solidFill>
                            <a:schemeClr val="tx1"/>
                          </a:solidFill>
                        </a:rPr>
                        <a:t>字段，要写入的数据就绪；</a:t>
                      </a:r>
                      <a:endParaRPr lang="en-US" altLang="zh-CN" dirty="0">
                        <a:solidFill>
                          <a:schemeClr val="tx1"/>
                        </a:solidFill>
                      </a:endParaRPr>
                    </a:p>
                    <a:p>
                      <a:pPr algn="l"/>
                      <a:r>
                        <a:rPr lang="zh-CN" altLang="en-US" dirty="0">
                          <a:solidFill>
                            <a:srgbClr val="FF0000"/>
                          </a:solidFill>
                        </a:rPr>
                        <a:t>完成任务：</a:t>
                      </a:r>
                      <a:r>
                        <a:rPr lang="zh-CN" altLang="en-US" dirty="0">
                          <a:solidFill>
                            <a:schemeClr val="tx1"/>
                          </a:solidFill>
                        </a:rPr>
                        <a:t>写入存储器；</a:t>
                      </a:r>
                    </a:p>
                  </a:txBody>
                  <a:tcPr/>
                </a:tc>
                <a:tc>
                  <a:txBody>
                    <a:bodyPr/>
                    <a:lstStyle/>
                    <a:p>
                      <a:pPr algn="l"/>
                      <a:endParaRPr lang="zh-CN" altLang="en-US" dirty="0"/>
                    </a:p>
                  </a:txBody>
                  <a:tcPr/>
                </a:tc>
                <a:extLst>
                  <a:ext uri="{0D108BD9-81ED-4DB2-BD59-A6C34878D82A}">
                    <a16:rowId xmlns:a16="http://schemas.microsoft.com/office/drawing/2014/main" val="10003"/>
                  </a:ext>
                </a:extLst>
              </a:tr>
            </a:tbl>
          </a:graphicData>
        </a:graphic>
      </p:graphicFrame>
      <p:sp>
        <p:nvSpPr>
          <p:cNvPr id="4" name="矩形 3"/>
          <p:cNvSpPr/>
          <p:nvPr/>
        </p:nvSpPr>
        <p:spPr>
          <a:xfrm>
            <a:off x="7306146" y="1050202"/>
            <a:ext cx="2245259" cy="1991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左箭头 4"/>
          <p:cNvSpPr/>
          <p:nvPr/>
        </p:nvSpPr>
        <p:spPr>
          <a:xfrm>
            <a:off x="9669100" y="5088049"/>
            <a:ext cx="2154725" cy="17134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这个访存就是它的写结果阶段</a:t>
            </a:r>
          </a:p>
        </p:txBody>
      </p:sp>
    </p:spTree>
    <p:extLst>
      <p:ext uri="{BB962C8B-B14F-4D97-AF65-F5344CB8AC3E}">
        <p14:creationId xmlns:p14="http://schemas.microsoft.com/office/powerpoint/2010/main" val="4673404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1451" y="235390"/>
            <a:ext cx="10515600" cy="5941573"/>
          </a:xfrm>
        </p:spPr>
        <p:txBody>
          <a:bodyPr/>
          <a:lstStyle/>
          <a:p>
            <a:pPr marL="0" indent="0">
              <a:lnSpc>
                <a:spcPct val="150000"/>
              </a:lnSpc>
              <a:buNone/>
            </a:pPr>
            <a:r>
              <a:rPr lang="zh-CN" altLang="en-US" dirty="0"/>
              <a:t>需要注意的地方：</a:t>
            </a:r>
            <a:endParaRPr lang="en-US" altLang="zh-CN" dirty="0"/>
          </a:p>
          <a:p>
            <a:pPr lvl="1">
              <a:lnSpc>
                <a:spcPct val="150000"/>
              </a:lnSpc>
            </a:pPr>
            <a:r>
              <a:rPr lang="zh-CN" altLang="en-US" dirty="0"/>
              <a:t>用硬件的思维理解硬件的算法；</a:t>
            </a:r>
            <a:endParaRPr lang="en-US" altLang="zh-CN" dirty="0"/>
          </a:p>
          <a:p>
            <a:pPr lvl="1">
              <a:lnSpc>
                <a:spcPct val="150000"/>
              </a:lnSpc>
            </a:pPr>
            <a:r>
              <a:rPr lang="zh-CN" altLang="en-US" dirty="0"/>
              <a:t>一个</a:t>
            </a:r>
            <a:r>
              <a:rPr lang="en-US" altLang="zh-CN" dirty="0"/>
              <a:t>clock</a:t>
            </a:r>
            <a:r>
              <a:rPr lang="zh-CN" altLang="en-US" dirty="0"/>
              <a:t>，也就是一个时钟周期，打开的是一个存储设备到另一个存储设备之间的数据通路；</a:t>
            </a:r>
            <a:endParaRPr lang="en-US" altLang="zh-CN" dirty="0"/>
          </a:p>
          <a:p>
            <a:pPr lvl="1">
              <a:lnSpc>
                <a:spcPct val="150000"/>
              </a:lnSpc>
            </a:pPr>
            <a:r>
              <a:rPr lang="zh-CN" altLang="en-US" dirty="0"/>
              <a:t>对于任意一条指令，任意一个阶段，能否进入（或者说开始执行它要执行的任务）的唯一审视标准是：</a:t>
            </a:r>
            <a:r>
              <a:rPr lang="zh-CN" altLang="en-US" b="1" dirty="0"/>
              <a:t>进入条件是否满足。</a:t>
            </a:r>
          </a:p>
        </p:txBody>
      </p:sp>
    </p:spTree>
    <p:extLst>
      <p:ext uri="{BB962C8B-B14F-4D97-AF65-F5344CB8AC3E}">
        <p14:creationId xmlns:p14="http://schemas.microsoft.com/office/powerpoint/2010/main" val="12676321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23" name="Object 3"/>
          <p:cNvGraphicFramePr>
            <a:graphicFrameLocks/>
          </p:cNvGraphicFramePr>
          <p:nvPr/>
        </p:nvGraphicFramePr>
        <p:xfrm>
          <a:off x="1703388" y="1412876"/>
          <a:ext cx="8774112" cy="4995863"/>
        </p:xfrm>
        <a:graphic>
          <a:graphicData uri="http://schemas.openxmlformats.org/presentationml/2006/ole">
            <mc:AlternateContent xmlns:mc="http://schemas.openxmlformats.org/markup-compatibility/2006">
              <mc:Choice xmlns:v="urn:schemas-microsoft-com:vml" Requires="v">
                <p:oleObj name="Worksheet" r:id="rId2" imgW="9696901" imgH="6639166" progId="Excel.Sheet.8">
                  <p:embed/>
                </p:oleObj>
              </mc:Choice>
              <mc:Fallback>
                <p:oleObj name="Worksheet" r:id="rId2" imgW="9696901" imgH="6639166" progId="Excel.Sheet.8">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1412876"/>
                        <a:ext cx="8774112"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1"/>
          <p:cNvSpPr/>
          <p:nvPr/>
        </p:nvSpPr>
        <p:spPr>
          <a:xfrm>
            <a:off x="1775520" y="765175"/>
            <a:ext cx="8892480" cy="338554"/>
          </a:xfrm>
          <a:prstGeom prst="rect">
            <a:avLst/>
          </a:prstGeom>
        </p:spPr>
        <p:txBody>
          <a:bodyPr wrap="square">
            <a:spAutoFit/>
          </a:bodyPr>
          <a:lstStyle/>
          <a:p>
            <a:pPr fontAlgn="base">
              <a:spcBef>
                <a:spcPct val="0"/>
              </a:spcBef>
              <a:spcAft>
                <a:spcPct val="0"/>
              </a:spcAft>
            </a:pPr>
            <a:r>
              <a:rPr kumimoji="1" lang="en-US" altLang="zh-CN" sz="1600" b="1" dirty="0">
                <a:solidFill>
                  <a:srgbClr val="C705CC"/>
                </a:solidFill>
                <a:latin typeface="Tahoma"/>
                <a:ea typeface="黑体"/>
              </a:rPr>
              <a:t>load</a:t>
            </a:r>
            <a:r>
              <a:rPr kumimoji="1" lang="zh-CN" altLang="en-US" sz="1600" b="1" dirty="0">
                <a:solidFill>
                  <a:srgbClr val="C705CC"/>
                </a:solidFill>
                <a:latin typeface="Tahoma"/>
                <a:ea typeface="黑体"/>
              </a:rPr>
              <a:t>：</a:t>
            </a:r>
            <a:r>
              <a:rPr kumimoji="1" lang="en-US" altLang="zh-CN" sz="1600" b="1" dirty="0">
                <a:solidFill>
                  <a:srgbClr val="C705CC"/>
                </a:solidFill>
                <a:latin typeface="Tahoma"/>
                <a:ea typeface="黑体"/>
              </a:rPr>
              <a:t>2</a:t>
            </a:r>
            <a:r>
              <a:rPr kumimoji="1" lang="zh-CN" altLang="en-US" sz="1600" b="1" dirty="0">
                <a:solidFill>
                  <a:srgbClr val="C705CC"/>
                </a:solidFill>
                <a:latin typeface="Tahoma"/>
                <a:ea typeface="黑体"/>
              </a:rPr>
              <a:t>个时钟周期，加法：</a:t>
            </a:r>
            <a:r>
              <a:rPr kumimoji="1" lang="en-US" altLang="zh-CN" sz="1600" b="1" dirty="0">
                <a:solidFill>
                  <a:srgbClr val="C705CC"/>
                </a:solidFill>
                <a:latin typeface="Tahoma"/>
                <a:ea typeface="黑体"/>
              </a:rPr>
              <a:t>2</a:t>
            </a:r>
            <a:r>
              <a:rPr kumimoji="1" lang="zh-CN" altLang="en-US" sz="1600" b="1" dirty="0">
                <a:solidFill>
                  <a:srgbClr val="C705CC"/>
                </a:solidFill>
                <a:latin typeface="Tahoma"/>
                <a:ea typeface="黑体"/>
              </a:rPr>
              <a:t>个时钟周期，乘法：</a:t>
            </a:r>
            <a:r>
              <a:rPr kumimoji="1" lang="en-US" altLang="zh-CN" sz="1600" b="1" dirty="0">
                <a:solidFill>
                  <a:srgbClr val="C705CC"/>
                </a:solidFill>
                <a:latin typeface="Tahoma"/>
                <a:ea typeface="黑体"/>
              </a:rPr>
              <a:t>10</a:t>
            </a:r>
            <a:r>
              <a:rPr kumimoji="1" lang="zh-CN" altLang="en-US" sz="1600" b="1" dirty="0">
                <a:solidFill>
                  <a:srgbClr val="C705CC"/>
                </a:solidFill>
                <a:latin typeface="Tahoma"/>
                <a:ea typeface="黑体"/>
              </a:rPr>
              <a:t>个时钟周期，除法：</a:t>
            </a:r>
            <a:r>
              <a:rPr kumimoji="1" lang="en-US" altLang="zh-CN" sz="1600" b="1" dirty="0">
                <a:solidFill>
                  <a:srgbClr val="C705CC"/>
                </a:solidFill>
                <a:latin typeface="Tahoma"/>
                <a:ea typeface="黑体"/>
              </a:rPr>
              <a:t>40</a:t>
            </a:r>
            <a:r>
              <a:rPr kumimoji="1" lang="zh-CN" altLang="en-US" sz="1600" b="1" dirty="0">
                <a:solidFill>
                  <a:srgbClr val="C705CC"/>
                </a:solidFill>
                <a:latin typeface="Tahoma"/>
                <a:ea typeface="黑体"/>
              </a:rPr>
              <a:t>个时钟周期</a:t>
            </a:r>
          </a:p>
        </p:txBody>
      </p:sp>
      <p:sp>
        <p:nvSpPr>
          <p:cNvPr id="5" name="矩形 4"/>
          <p:cNvSpPr/>
          <p:nvPr/>
        </p:nvSpPr>
        <p:spPr>
          <a:xfrm>
            <a:off x="99842" y="10437"/>
            <a:ext cx="5422771" cy="523220"/>
          </a:xfrm>
          <a:prstGeom prst="rect">
            <a:avLst/>
          </a:prstGeom>
        </p:spPr>
        <p:txBody>
          <a:bodyPr wrap="square">
            <a:spAutoFit/>
          </a:bodyPr>
          <a:lstStyle/>
          <a:p>
            <a:pPr lvl="0">
              <a:spcBef>
                <a:spcPct val="50000"/>
              </a:spcBef>
            </a:pPr>
            <a:r>
              <a:rPr lang="en-US" altLang="zh-CN" sz="2800" dirty="0"/>
              <a:t> </a:t>
            </a:r>
            <a:r>
              <a:rPr lang="en-US" altLang="zh-CN" sz="2400" dirty="0">
                <a:latin typeface="+mn-ea"/>
              </a:rPr>
              <a:t>8 .</a:t>
            </a:r>
            <a:r>
              <a:rPr lang="en-US" altLang="zh-CN" sz="2400" b="1" dirty="0">
                <a:latin typeface="+mn-ea"/>
              </a:rPr>
              <a:t>Tomasulo</a:t>
            </a:r>
            <a:r>
              <a:rPr lang="zh-CN" altLang="en-US" sz="2400" b="1" dirty="0">
                <a:latin typeface="+mn-ea"/>
              </a:rPr>
              <a:t>算法实例动态演示</a:t>
            </a:r>
            <a:endParaRPr lang="en-US" altLang="zh-CN" sz="2400" dirty="0">
              <a:latin typeface="+mn-ea"/>
            </a:endParaRPr>
          </a:p>
        </p:txBody>
      </p:sp>
    </p:spTree>
    <p:extLst>
      <p:ext uri="{BB962C8B-B14F-4D97-AF65-F5344CB8AC3E}">
        <p14:creationId xmlns:p14="http://schemas.microsoft.com/office/powerpoint/2010/main" val="26529807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a:xfrm>
            <a:off x="1490641" y="5446565"/>
            <a:ext cx="8975725" cy="685800"/>
          </a:xfrm>
          <a:noFill/>
          <a:extLst>
            <a:ext uri="{91240B29-F687-4F45-9708-019B960494DF}">
              <a14:hiddenLine xmlns:a14="http://schemas.microsoft.com/office/drawing/2010/main" w="12700">
                <a:solidFill>
                  <a:schemeClr val="tx1"/>
                </a:solidFill>
                <a:miter lim="800000"/>
                <a:headEnd/>
                <a:tailEnd/>
              </a14:hiddenLine>
            </a:ext>
          </a:extLst>
        </p:spPr>
        <p:txBody>
          <a:bodyPr vert="horz" wrap="square" lIns="90487" tIns="44450" rIns="90487" bIns="44450" numCol="1" anchor="ctr" anchorCtr="0" compatLnSpc="1">
            <a:prstTxWarp prst="textNoShape">
              <a:avLst/>
            </a:prstTxWarp>
            <a:noAutofit/>
          </a:bodyPr>
          <a:lstStyle/>
          <a:p>
            <a:pPr eaLnBrk="1" hangingPunct="1"/>
            <a:r>
              <a:rPr lang="zh-CN" altLang="en-US" sz="2400" dirty="0">
                <a:ea typeface="宋体" charset="-122"/>
              </a:rPr>
              <a:t>周期</a:t>
            </a:r>
            <a:r>
              <a:rPr lang="en-US" altLang="zh-CN" sz="2400" dirty="0">
                <a:ea typeface="宋体" charset="-122"/>
              </a:rPr>
              <a:t>1</a:t>
            </a:r>
            <a:r>
              <a:rPr lang="zh-CN" altLang="en-US" sz="2400" dirty="0">
                <a:ea typeface="宋体" charset="-122"/>
              </a:rPr>
              <a:t>：取出第一条指令</a:t>
            </a:r>
            <a:r>
              <a:rPr lang="en-US" altLang="zh-CN" sz="2400" dirty="0">
                <a:ea typeface="宋体" charset="-122"/>
              </a:rPr>
              <a:t>L.D F6, 34(R2)</a:t>
            </a:r>
            <a:r>
              <a:rPr lang="zh-CN" altLang="en-US" sz="2400" dirty="0">
                <a:ea typeface="宋体" charset="-122"/>
              </a:rPr>
              <a:t>，地址偏移量</a:t>
            </a:r>
            <a:r>
              <a:rPr lang="en-US" altLang="zh-CN" sz="2400" dirty="0">
                <a:ea typeface="宋体" charset="-122"/>
              </a:rPr>
              <a:t>34,</a:t>
            </a:r>
            <a:r>
              <a:rPr lang="zh-CN" altLang="en-US" sz="2400" dirty="0">
                <a:ea typeface="宋体" charset="-122"/>
              </a:rPr>
              <a:t>写入</a:t>
            </a:r>
            <a:r>
              <a:rPr lang="en-US" altLang="zh-CN" sz="2400" dirty="0">
                <a:ea typeface="宋体" charset="-122"/>
              </a:rPr>
              <a:t>LOAD1</a:t>
            </a:r>
            <a:r>
              <a:rPr lang="zh-CN" altLang="en-US" sz="2400" dirty="0">
                <a:ea typeface="宋体" charset="-122"/>
              </a:rPr>
              <a:t>，</a:t>
            </a:r>
            <a:r>
              <a:rPr lang="en-US" altLang="zh-CN" sz="2400" dirty="0">
                <a:ea typeface="宋体" charset="-122"/>
              </a:rPr>
              <a:t>LOAD1</a:t>
            </a:r>
            <a:r>
              <a:rPr lang="zh-CN" altLang="en-US" sz="2400" dirty="0">
                <a:ea typeface="宋体" charset="-122"/>
              </a:rPr>
              <a:t>名存入寄存器</a:t>
            </a:r>
            <a:r>
              <a:rPr lang="en-US" altLang="zh-CN" sz="2400" dirty="0">
                <a:ea typeface="宋体" charset="-122"/>
              </a:rPr>
              <a:t>F6</a:t>
            </a:r>
            <a:r>
              <a:rPr lang="zh-CN" altLang="en-US" sz="2400" dirty="0">
                <a:ea typeface="宋体" charset="-122"/>
              </a:rPr>
              <a:t>。</a:t>
            </a:r>
            <a:endParaRPr lang="en-US" altLang="zh-CN" sz="2400" dirty="0">
              <a:ea typeface="宋体" charset="-122"/>
            </a:endParaRPr>
          </a:p>
        </p:txBody>
      </p:sp>
      <p:graphicFrame>
        <p:nvGraphicFramePr>
          <p:cNvPr id="185347" name="Object 3"/>
          <p:cNvGraphicFramePr>
            <a:graphicFrameLocks/>
          </p:cNvGraphicFramePr>
          <p:nvPr/>
        </p:nvGraphicFramePr>
        <p:xfrm>
          <a:off x="1591448" y="243200"/>
          <a:ext cx="8774113" cy="4995863"/>
        </p:xfrm>
        <a:graphic>
          <a:graphicData uri="http://schemas.openxmlformats.org/presentationml/2006/ole">
            <mc:AlternateContent xmlns:mc="http://schemas.openxmlformats.org/markup-compatibility/2006">
              <mc:Choice xmlns:v="urn:schemas-microsoft-com:vml" Requires="v">
                <p:oleObj name="Worksheet" r:id="rId2" imgW="9696901" imgH="6639166" progId="Excel.Sheet.8">
                  <p:embed/>
                </p:oleObj>
              </mc:Choice>
              <mc:Fallback>
                <p:oleObj name="Worksheet" r:id="rId2" imgW="9696901" imgH="6639166" progId="Excel.Sheet.8">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448" y="243200"/>
                        <a:ext cx="8774113" cy="499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5348" name="AutoShape 4"/>
          <p:cNvSpPr>
            <a:spLocks noChangeArrowheads="1"/>
          </p:cNvSpPr>
          <p:nvPr/>
        </p:nvSpPr>
        <p:spPr bwMode="auto">
          <a:xfrm>
            <a:off x="4502922" y="662299"/>
            <a:ext cx="533400" cy="457200"/>
          </a:xfrm>
          <a:prstGeom prst="roundRect">
            <a:avLst>
              <a:gd name="adj" fmla="val 16667"/>
            </a:avLst>
          </a:prstGeom>
          <a:noFill/>
          <a:ln w="57150">
            <a:solidFill>
              <a:schemeClr val="accent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40458C"/>
              </a:solidFill>
              <a:latin typeface="Tahoma"/>
              <a:ea typeface="黑体"/>
            </a:endParaRPr>
          </a:p>
        </p:txBody>
      </p:sp>
      <p:sp>
        <p:nvSpPr>
          <p:cNvPr id="185349" name="AutoShape 5"/>
          <p:cNvSpPr>
            <a:spLocks noChangeArrowheads="1"/>
          </p:cNvSpPr>
          <p:nvPr/>
        </p:nvSpPr>
        <p:spPr bwMode="auto">
          <a:xfrm>
            <a:off x="7627122" y="662299"/>
            <a:ext cx="1676400" cy="457200"/>
          </a:xfrm>
          <a:prstGeom prst="roundRect">
            <a:avLst>
              <a:gd name="adj" fmla="val 16667"/>
            </a:avLst>
          </a:prstGeom>
          <a:noFill/>
          <a:ln w="57150">
            <a:solidFill>
              <a:schemeClr val="accent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40458C"/>
              </a:solidFill>
              <a:latin typeface="Tahoma"/>
              <a:ea typeface="黑体"/>
            </a:endParaRPr>
          </a:p>
        </p:txBody>
      </p:sp>
      <p:sp>
        <p:nvSpPr>
          <p:cNvPr id="185350" name="AutoShape 6"/>
          <p:cNvSpPr>
            <a:spLocks noChangeArrowheads="1"/>
          </p:cNvSpPr>
          <p:nvPr/>
        </p:nvSpPr>
        <p:spPr bwMode="auto">
          <a:xfrm>
            <a:off x="6255522" y="4472299"/>
            <a:ext cx="762000" cy="457200"/>
          </a:xfrm>
          <a:prstGeom prst="roundRect">
            <a:avLst>
              <a:gd name="adj" fmla="val 16667"/>
            </a:avLst>
          </a:prstGeom>
          <a:noFill/>
          <a:ln w="57150">
            <a:solidFill>
              <a:schemeClr val="accent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40458C"/>
              </a:solidFill>
              <a:latin typeface="Tahoma"/>
              <a:ea typeface="黑体"/>
            </a:endParaRPr>
          </a:p>
        </p:txBody>
      </p:sp>
    </p:spTree>
    <p:extLst>
      <p:ext uri="{BB962C8B-B14F-4D97-AF65-F5344CB8AC3E}">
        <p14:creationId xmlns:p14="http://schemas.microsoft.com/office/powerpoint/2010/main" val="13343430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86370" name="Object 2"/>
          <p:cNvGraphicFramePr>
            <a:graphicFrameLocks/>
          </p:cNvGraphicFramePr>
          <p:nvPr/>
        </p:nvGraphicFramePr>
        <p:xfrm>
          <a:off x="1591447" y="320112"/>
          <a:ext cx="8774113" cy="4995863"/>
        </p:xfrm>
        <a:graphic>
          <a:graphicData uri="http://schemas.openxmlformats.org/presentationml/2006/ole">
            <mc:AlternateContent xmlns:mc="http://schemas.openxmlformats.org/markup-compatibility/2006">
              <mc:Choice xmlns:v="urn:schemas-microsoft-com:vml" Requires="v">
                <p:oleObj name="Worksheet" r:id="rId2" imgW="9696901" imgH="6639166" progId="Excel.Sheet.8">
                  <p:embed/>
                </p:oleObj>
              </mc:Choice>
              <mc:Fallback>
                <p:oleObj name="Worksheet" r:id="rId2" imgW="9696901" imgH="6639166" progId="Excel.Sheet.8">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447" y="320112"/>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6371" name="AutoShape 3"/>
          <p:cNvSpPr>
            <a:spLocks noChangeArrowheads="1"/>
          </p:cNvSpPr>
          <p:nvPr/>
        </p:nvSpPr>
        <p:spPr bwMode="auto">
          <a:xfrm>
            <a:off x="4502921" y="1044011"/>
            <a:ext cx="533400" cy="304800"/>
          </a:xfrm>
          <a:prstGeom prst="roundRect">
            <a:avLst>
              <a:gd name="adj" fmla="val 16667"/>
            </a:avLst>
          </a:prstGeom>
          <a:noFill/>
          <a:ln w="57150">
            <a:solidFill>
              <a:schemeClr val="accent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40458C"/>
              </a:solidFill>
              <a:latin typeface="Tahoma"/>
              <a:ea typeface="黑体"/>
            </a:endParaRPr>
          </a:p>
        </p:txBody>
      </p:sp>
      <p:sp>
        <p:nvSpPr>
          <p:cNvPr id="186372" name="AutoShape 4"/>
          <p:cNvSpPr>
            <a:spLocks noChangeArrowheads="1"/>
          </p:cNvSpPr>
          <p:nvPr/>
        </p:nvSpPr>
        <p:spPr bwMode="auto">
          <a:xfrm>
            <a:off x="7627121" y="967811"/>
            <a:ext cx="1676400" cy="457200"/>
          </a:xfrm>
          <a:prstGeom prst="roundRect">
            <a:avLst>
              <a:gd name="adj" fmla="val 16667"/>
            </a:avLst>
          </a:prstGeom>
          <a:noFill/>
          <a:ln w="57150">
            <a:solidFill>
              <a:schemeClr val="accent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40458C"/>
              </a:solidFill>
              <a:latin typeface="Tahoma"/>
              <a:ea typeface="黑体"/>
            </a:endParaRPr>
          </a:p>
        </p:txBody>
      </p:sp>
      <p:sp>
        <p:nvSpPr>
          <p:cNvPr id="186373" name="AutoShape 5"/>
          <p:cNvSpPr>
            <a:spLocks noChangeArrowheads="1"/>
          </p:cNvSpPr>
          <p:nvPr/>
        </p:nvSpPr>
        <p:spPr bwMode="auto">
          <a:xfrm>
            <a:off x="5012509" y="4499999"/>
            <a:ext cx="762000" cy="457200"/>
          </a:xfrm>
          <a:prstGeom prst="roundRect">
            <a:avLst>
              <a:gd name="adj" fmla="val 16667"/>
            </a:avLst>
          </a:prstGeom>
          <a:noFill/>
          <a:ln w="57150">
            <a:solidFill>
              <a:schemeClr val="accent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40458C"/>
              </a:solidFill>
              <a:latin typeface="Tahoma"/>
              <a:ea typeface="黑体"/>
            </a:endParaRPr>
          </a:p>
        </p:txBody>
      </p:sp>
      <p:sp>
        <p:nvSpPr>
          <p:cNvPr id="884742" name="Rectangle 6"/>
          <p:cNvSpPr>
            <a:spLocks noChangeArrowheads="1"/>
          </p:cNvSpPr>
          <p:nvPr/>
        </p:nvSpPr>
        <p:spPr bwMode="auto">
          <a:xfrm>
            <a:off x="1591447" y="5315975"/>
            <a:ext cx="9144000" cy="1196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eaLnBrk="0" fontAlgn="base" hangingPunct="0">
              <a:spcBef>
                <a:spcPct val="0"/>
              </a:spcBef>
              <a:spcAft>
                <a:spcPct val="0"/>
              </a:spcAft>
            </a:pPr>
            <a:r>
              <a:rPr kumimoji="1" lang="zh-CN" altLang="zh-CN" sz="2400" dirty="0">
                <a:latin typeface="宋体" panose="02010600030101010101" pitchFamily="2" charset="-122"/>
                <a:ea typeface="宋体" panose="02010600030101010101" pitchFamily="2" charset="-122"/>
                <a:cs typeface="Times New Roman" pitchFamily="18" charset="0"/>
              </a:rPr>
              <a:t>周期</a:t>
            </a:r>
            <a:r>
              <a:rPr kumimoji="1" lang="en-US" altLang="zh-CN" sz="2400" dirty="0">
                <a:latin typeface="宋体" panose="02010600030101010101" pitchFamily="2" charset="-122"/>
                <a:ea typeface="宋体" panose="02010600030101010101" pitchFamily="2" charset="-122"/>
                <a:cs typeface="Times New Roman" pitchFamily="18" charset="0"/>
              </a:rPr>
              <a:t>2</a:t>
            </a:r>
            <a:r>
              <a:rPr kumimoji="1" lang="zh-CN" altLang="zh-CN" sz="2400" dirty="0">
                <a:latin typeface="宋体" panose="02010600030101010101" pitchFamily="2" charset="-122"/>
                <a:ea typeface="宋体" panose="02010600030101010101" pitchFamily="2" charset="-122"/>
                <a:cs typeface="Times New Roman" pitchFamily="18" charset="0"/>
              </a:rPr>
              <a:t>：取出第二条指令</a:t>
            </a:r>
            <a:r>
              <a:rPr kumimoji="1" lang="en-US" altLang="zh-CN" sz="2400" dirty="0">
                <a:latin typeface="宋体" panose="02010600030101010101" pitchFamily="2" charset="-122"/>
                <a:ea typeface="宋体" panose="02010600030101010101" pitchFamily="2" charset="-122"/>
                <a:cs typeface="Times New Roman" pitchFamily="18" charset="0"/>
              </a:rPr>
              <a:t>L.D F2, 45(R3)</a:t>
            </a:r>
            <a:r>
              <a:rPr kumimoji="1" lang="zh-CN" altLang="zh-CN" sz="2400" dirty="0">
                <a:latin typeface="宋体" panose="02010600030101010101" pitchFamily="2" charset="-122"/>
                <a:ea typeface="宋体" panose="02010600030101010101" pitchFamily="2" charset="-122"/>
                <a:cs typeface="Times New Roman" pitchFamily="18" charset="0"/>
              </a:rPr>
              <a:t>，地址偏移量</a:t>
            </a:r>
            <a:r>
              <a:rPr kumimoji="1" lang="en-US" altLang="zh-CN" sz="2400" dirty="0">
                <a:latin typeface="宋体" panose="02010600030101010101" pitchFamily="2" charset="-122"/>
                <a:ea typeface="宋体" panose="02010600030101010101" pitchFamily="2" charset="-122"/>
                <a:cs typeface="Times New Roman" pitchFamily="18" charset="0"/>
              </a:rPr>
              <a:t>45</a:t>
            </a:r>
            <a:r>
              <a:rPr kumimoji="1" lang="zh-CN" altLang="zh-CN" sz="2400" dirty="0">
                <a:latin typeface="宋体" panose="02010600030101010101" pitchFamily="2" charset="-122"/>
                <a:ea typeface="宋体" panose="02010600030101010101" pitchFamily="2" charset="-122"/>
                <a:cs typeface="Times New Roman" pitchFamily="18" charset="0"/>
              </a:rPr>
              <a:t>写入</a:t>
            </a:r>
            <a:r>
              <a:rPr kumimoji="1" lang="en-US" altLang="zh-CN" sz="2400" dirty="0">
                <a:latin typeface="宋体" panose="02010600030101010101" pitchFamily="2" charset="-122"/>
                <a:ea typeface="宋体" panose="02010600030101010101" pitchFamily="2" charset="-122"/>
                <a:cs typeface="Times New Roman" pitchFamily="18" charset="0"/>
              </a:rPr>
              <a:t>LOAD2</a:t>
            </a:r>
            <a:r>
              <a:rPr kumimoji="1" lang="zh-CN" altLang="zh-CN" sz="2400" dirty="0">
                <a:latin typeface="宋体" panose="02010600030101010101" pitchFamily="2" charset="-122"/>
                <a:ea typeface="宋体" panose="02010600030101010101" pitchFamily="2" charset="-122"/>
                <a:cs typeface="Times New Roman" pitchFamily="18" charset="0"/>
              </a:rPr>
              <a:t>，</a:t>
            </a:r>
            <a:r>
              <a:rPr kumimoji="1" lang="en-US" altLang="zh-CN" sz="2400" dirty="0">
                <a:latin typeface="宋体" panose="02010600030101010101" pitchFamily="2" charset="-122"/>
                <a:ea typeface="宋体" panose="02010600030101010101" pitchFamily="2" charset="-122"/>
                <a:cs typeface="Times New Roman" pitchFamily="18" charset="0"/>
              </a:rPr>
              <a:t>LOAD2</a:t>
            </a:r>
            <a:r>
              <a:rPr kumimoji="1" lang="zh-CN" altLang="zh-CN" sz="2400" dirty="0">
                <a:latin typeface="宋体" panose="02010600030101010101" pitchFamily="2" charset="-122"/>
                <a:ea typeface="宋体" panose="02010600030101010101" pitchFamily="2" charset="-122"/>
                <a:cs typeface="Times New Roman" pitchFamily="18" charset="0"/>
              </a:rPr>
              <a:t>名存入寄存器</a:t>
            </a:r>
            <a:r>
              <a:rPr kumimoji="1" lang="en-US" altLang="zh-CN" sz="2400" dirty="0">
                <a:latin typeface="宋体" panose="02010600030101010101" pitchFamily="2" charset="-122"/>
                <a:ea typeface="宋体" panose="02010600030101010101" pitchFamily="2" charset="-122"/>
                <a:cs typeface="Times New Roman" pitchFamily="18" charset="0"/>
              </a:rPr>
              <a:t>F2</a:t>
            </a:r>
            <a:r>
              <a:rPr kumimoji="1" lang="zh-CN" altLang="zh-CN" sz="2400" dirty="0">
                <a:latin typeface="宋体" panose="02010600030101010101" pitchFamily="2" charset="-122"/>
                <a:ea typeface="宋体" panose="02010600030101010101" pitchFamily="2" charset="-122"/>
                <a:cs typeface="Times New Roman" pitchFamily="18" charset="0"/>
              </a:rPr>
              <a:t>，同时第一条指令开始执行，</a:t>
            </a:r>
            <a:r>
              <a:rPr kumimoji="1" lang="en-US" altLang="zh-CN" sz="2400" dirty="0">
                <a:latin typeface="宋体" panose="02010600030101010101" pitchFamily="2" charset="-122"/>
                <a:ea typeface="宋体" panose="02010600030101010101" pitchFamily="2" charset="-122"/>
                <a:cs typeface="Times New Roman" pitchFamily="18" charset="0"/>
              </a:rPr>
              <a:t>LOAD1</a:t>
            </a:r>
            <a:r>
              <a:rPr kumimoji="1" lang="zh-CN" altLang="zh-CN" sz="2400" dirty="0">
                <a:latin typeface="宋体" panose="02010600030101010101" pitchFamily="2" charset="-122"/>
                <a:ea typeface="宋体" panose="02010600030101010101" pitchFamily="2" charset="-122"/>
                <a:cs typeface="Times New Roman" pitchFamily="18" charset="0"/>
              </a:rPr>
              <a:t>上写入绝对地址</a:t>
            </a:r>
            <a:endParaRPr lang="en-US" altLang="zh-CN" sz="2400" dirty="0">
              <a:latin typeface="宋体" panose="02010600030101010101" pitchFamily="2" charset="-122"/>
              <a:ea typeface="宋体" panose="02010600030101010101" pitchFamily="2" charset="-122"/>
              <a:cs typeface="Times New Roman" pitchFamily="18" charset="0"/>
            </a:endParaRPr>
          </a:p>
        </p:txBody>
      </p:sp>
    </p:spTree>
    <p:extLst>
      <p:ext uri="{BB962C8B-B14F-4D97-AF65-F5344CB8AC3E}">
        <p14:creationId xmlns:p14="http://schemas.microsoft.com/office/powerpoint/2010/main" val="15726812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84742"/>
                                        </p:tgtEl>
                                        <p:attrNameLst>
                                          <p:attrName>style.visibility</p:attrName>
                                        </p:attrNameLst>
                                      </p:cBhvr>
                                      <p:to>
                                        <p:strVal val="visible"/>
                                      </p:to>
                                    </p:set>
                                    <p:anim calcmode="lin" valueType="num">
                                      <p:cBhvr additive="base">
                                        <p:cTn id="7" dur="500" fill="hold"/>
                                        <p:tgtEl>
                                          <p:spTgt spid="884742"/>
                                        </p:tgtEl>
                                        <p:attrNameLst>
                                          <p:attrName>ppt_x</p:attrName>
                                        </p:attrNameLst>
                                      </p:cBhvr>
                                      <p:tavLst>
                                        <p:tav tm="0">
                                          <p:val>
                                            <p:strVal val="1+#ppt_w/2"/>
                                          </p:val>
                                        </p:tav>
                                        <p:tav tm="100000">
                                          <p:val>
                                            <p:strVal val="#ppt_x"/>
                                          </p:val>
                                        </p:tav>
                                      </p:tavLst>
                                    </p:anim>
                                    <p:anim calcmode="lin" valueType="num">
                                      <p:cBhvr additive="base">
                                        <p:cTn id="8" dur="500" fill="hold"/>
                                        <p:tgtEl>
                                          <p:spTgt spid="8847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4742"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87394" name="Object 2"/>
          <p:cNvGraphicFramePr>
            <a:graphicFrameLocks/>
          </p:cNvGraphicFramePr>
          <p:nvPr/>
        </p:nvGraphicFramePr>
        <p:xfrm>
          <a:off x="1659814" y="397024"/>
          <a:ext cx="8774113" cy="4995863"/>
        </p:xfrm>
        <a:graphic>
          <a:graphicData uri="http://schemas.openxmlformats.org/presentationml/2006/ole">
            <mc:AlternateContent xmlns:mc="http://schemas.openxmlformats.org/markup-compatibility/2006">
              <mc:Choice xmlns:v="urn:schemas-microsoft-com:vml" Requires="v">
                <p:oleObj name="Worksheet" r:id="rId2" imgW="9696901" imgH="6639166" progId="Excel.Sheet.8">
                  <p:embed/>
                </p:oleObj>
              </mc:Choice>
              <mc:Fallback>
                <p:oleObj name="Worksheet" r:id="rId2" imgW="9696901" imgH="6639166" progId="Excel.Sheet.8">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9814" y="397024"/>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7395" name="AutoShape 3"/>
          <p:cNvSpPr>
            <a:spLocks noChangeArrowheads="1"/>
          </p:cNvSpPr>
          <p:nvPr/>
        </p:nvSpPr>
        <p:spPr bwMode="auto">
          <a:xfrm>
            <a:off x="3885488" y="3483123"/>
            <a:ext cx="3962400" cy="457200"/>
          </a:xfrm>
          <a:prstGeom prst="roundRect">
            <a:avLst>
              <a:gd name="adj" fmla="val 16667"/>
            </a:avLst>
          </a:prstGeom>
          <a:noFill/>
          <a:ln w="57150">
            <a:solidFill>
              <a:schemeClr val="accent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zh-CN" altLang="zh-CN" b="1">
              <a:solidFill>
                <a:srgbClr val="ECD882"/>
              </a:solidFill>
              <a:latin typeface="Arial" charset="0"/>
              <a:ea typeface="宋体" charset="-122"/>
            </a:endParaRPr>
          </a:p>
        </p:txBody>
      </p:sp>
      <p:sp>
        <p:nvSpPr>
          <p:cNvPr id="187396" name="AutoShape 4"/>
          <p:cNvSpPr>
            <a:spLocks noChangeArrowheads="1"/>
          </p:cNvSpPr>
          <p:nvPr/>
        </p:nvSpPr>
        <p:spPr bwMode="auto">
          <a:xfrm>
            <a:off x="4412538" y="4576911"/>
            <a:ext cx="762000" cy="457200"/>
          </a:xfrm>
          <a:prstGeom prst="roundRect">
            <a:avLst>
              <a:gd name="adj" fmla="val 16667"/>
            </a:avLst>
          </a:prstGeom>
          <a:noFill/>
          <a:ln w="57150">
            <a:solidFill>
              <a:schemeClr val="hlink"/>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40458C"/>
              </a:solidFill>
              <a:latin typeface="Tahoma"/>
              <a:ea typeface="黑体"/>
            </a:endParaRPr>
          </a:p>
        </p:txBody>
      </p:sp>
      <p:sp>
        <p:nvSpPr>
          <p:cNvPr id="885765" name="Rectangle 5"/>
          <p:cNvSpPr>
            <a:spLocks noChangeArrowheads="1"/>
          </p:cNvSpPr>
          <p:nvPr/>
        </p:nvSpPr>
        <p:spPr bwMode="auto">
          <a:xfrm>
            <a:off x="1464180" y="5430730"/>
            <a:ext cx="9036050" cy="865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p>
            <a:pPr eaLnBrk="0" fontAlgn="base" hangingPunct="0">
              <a:lnSpc>
                <a:spcPct val="90000"/>
              </a:lnSpc>
              <a:spcBef>
                <a:spcPct val="30000"/>
              </a:spcBef>
              <a:spcAft>
                <a:spcPct val="0"/>
              </a:spcAft>
              <a:tabLst>
                <a:tab pos="914400" algn="l"/>
                <a:tab pos="1657350" algn="l"/>
                <a:tab pos="3028950" algn="l"/>
              </a:tabLst>
            </a:pPr>
            <a:r>
              <a:rPr lang="zh-CN" altLang="en-US" sz="2000" dirty="0">
                <a:solidFill>
                  <a:srgbClr val="000000"/>
                </a:solidFill>
                <a:latin typeface="宋体" panose="02010600030101010101" pitchFamily="2" charset="-122"/>
                <a:ea typeface="宋体" panose="02010600030101010101" pitchFamily="2" charset="-122"/>
              </a:rPr>
              <a:t>周期</a:t>
            </a:r>
            <a:r>
              <a:rPr lang="en-US" altLang="zh-CN" sz="2000" dirty="0">
                <a:solidFill>
                  <a:srgbClr val="000000"/>
                </a:solidFill>
                <a:latin typeface="宋体" panose="02010600030101010101" pitchFamily="2" charset="-122"/>
                <a:ea typeface="宋体" panose="02010600030101010101" pitchFamily="2" charset="-122"/>
              </a:rPr>
              <a:t>3</a:t>
            </a:r>
            <a:r>
              <a:rPr lang="zh-CN" altLang="en-US" sz="2000" dirty="0">
                <a:solidFill>
                  <a:srgbClr val="000000"/>
                </a:solidFill>
                <a:latin typeface="宋体" panose="02010600030101010101" pitchFamily="2" charset="-122"/>
                <a:ea typeface="宋体" panose="02010600030101010101" pitchFamily="2" charset="-122"/>
              </a:rPr>
              <a:t>：取出第三条指令</a:t>
            </a:r>
            <a:r>
              <a:rPr lang="en-US" altLang="zh-CN" sz="2000" dirty="0">
                <a:solidFill>
                  <a:srgbClr val="000000"/>
                </a:solidFill>
                <a:latin typeface="宋体" panose="02010600030101010101" pitchFamily="2" charset="-122"/>
                <a:ea typeface="宋体" panose="02010600030101010101" pitchFamily="2" charset="-122"/>
              </a:rPr>
              <a:t>MUL.D F0, F2,F4</a:t>
            </a:r>
            <a:r>
              <a:rPr lang="zh-CN" altLang="en-US" sz="2000" dirty="0">
                <a:solidFill>
                  <a:srgbClr val="000000"/>
                </a:solidFill>
                <a:latin typeface="宋体" panose="02010600030101010101" pitchFamily="2" charset="-122"/>
                <a:ea typeface="宋体" panose="02010600030101010101" pitchFamily="2" charset="-122"/>
              </a:rPr>
              <a:t>，第一条指令完成，第二条指令开始执行</a:t>
            </a:r>
            <a:r>
              <a:rPr lang="en-US" altLang="zh-CN" sz="2000" dirty="0">
                <a:solidFill>
                  <a:srgbClr val="000000"/>
                </a:solidFill>
                <a:latin typeface="宋体" panose="02010600030101010101" pitchFamily="2" charset="-122"/>
                <a:ea typeface="宋体" panose="02010600030101010101" pitchFamily="2" charset="-122"/>
              </a:rPr>
              <a:t>,LOAD2</a:t>
            </a:r>
            <a:r>
              <a:rPr lang="zh-CN" altLang="en-US" sz="2000" dirty="0">
                <a:solidFill>
                  <a:srgbClr val="000000"/>
                </a:solidFill>
                <a:latin typeface="宋体" panose="02010600030101010101" pitchFamily="2" charset="-122"/>
                <a:ea typeface="宋体" panose="02010600030101010101" pitchFamily="2" charset="-122"/>
              </a:rPr>
              <a:t>上写入绝对地址。保留站中存入待运算的操作数和操作。寄存器</a:t>
            </a:r>
            <a:r>
              <a:rPr lang="en-US" altLang="zh-CN" sz="2000" dirty="0">
                <a:solidFill>
                  <a:srgbClr val="000000"/>
                </a:solidFill>
                <a:latin typeface="宋体" panose="02010600030101010101" pitchFamily="2" charset="-122"/>
                <a:ea typeface="宋体" panose="02010600030101010101" pitchFamily="2" charset="-122"/>
              </a:rPr>
              <a:t>F0</a:t>
            </a:r>
            <a:r>
              <a:rPr lang="zh-CN" altLang="en-US" sz="2000" dirty="0">
                <a:solidFill>
                  <a:srgbClr val="000000"/>
                </a:solidFill>
                <a:latin typeface="宋体" panose="02010600030101010101" pitchFamily="2" charset="-122"/>
                <a:ea typeface="宋体" panose="02010600030101010101" pitchFamily="2" charset="-122"/>
              </a:rPr>
              <a:t>上写入保留站中待运算命令的名称。</a:t>
            </a:r>
            <a:endParaRPr lang="en-US" altLang="zh-CN" sz="2000" dirty="0">
              <a:solidFill>
                <a:srgbClr val="000000"/>
              </a:solidFill>
              <a:latin typeface="宋体" panose="02010600030101010101" pitchFamily="2" charset="-122"/>
              <a:ea typeface="宋体" panose="02010600030101010101" pitchFamily="2" charset="-122"/>
            </a:endParaRPr>
          </a:p>
          <a:p>
            <a:pPr eaLnBrk="0" fontAlgn="base" hangingPunct="0">
              <a:lnSpc>
                <a:spcPct val="90000"/>
              </a:lnSpc>
              <a:spcBef>
                <a:spcPct val="30000"/>
              </a:spcBef>
              <a:spcAft>
                <a:spcPct val="0"/>
              </a:spcAft>
              <a:tabLst>
                <a:tab pos="914400" algn="l"/>
                <a:tab pos="1657350" algn="l"/>
                <a:tab pos="3028950" algn="l"/>
              </a:tabLst>
            </a:pPr>
            <a:r>
              <a:rPr lang="en-US" altLang="zh-CN" sz="2000" dirty="0">
                <a:solidFill>
                  <a:srgbClr val="000000"/>
                </a:solidFill>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32221817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85765"/>
                                        </p:tgtEl>
                                        <p:attrNameLst>
                                          <p:attrName>style.visibility</p:attrName>
                                        </p:attrNameLst>
                                      </p:cBhvr>
                                      <p:to>
                                        <p:strVal val="visible"/>
                                      </p:to>
                                    </p:set>
                                    <p:anim calcmode="lin" valueType="num">
                                      <p:cBhvr additive="base">
                                        <p:cTn id="7" dur="500" fill="hold"/>
                                        <p:tgtEl>
                                          <p:spTgt spid="885765"/>
                                        </p:tgtEl>
                                        <p:attrNameLst>
                                          <p:attrName>ppt_x</p:attrName>
                                        </p:attrNameLst>
                                      </p:cBhvr>
                                      <p:tavLst>
                                        <p:tav tm="0">
                                          <p:val>
                                            <p:strVal val="1+#ppt_w/2"/>
                                          </p:val>
                                        </p:tav>
                                        <p:tav tm="100000">
                                          <p:val>
                                            <p:strVal val="#ppt_x"/>
                                          </p:val>
                                        </p:tav>
                                      </p:tavLst>
                                    </p:anim>
                                    <p:anim calcmode="lin" valueType="num">
                                      <p:cBhvr additive="base">
                                        <p:cTn id="8" dur="500" fill="hold"/>
                                        <p:tgtEl>
                                          <p:spTgt spid="8857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5765"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B7B03D8-CA2E-50AA-67E4-2C3154216A9A}"/>
              </a:ext>
            </a:extLst>
          </p:cNvPr>
          <p:cNvSpPr>
            <a:spLocks noGrp="1"/>
          </p:cNvSpPr>
          <p:nvPr>
            <p:ph idx="1"/>
          </p:nvPr>
        </p:nvSpPr>
        <p:spPr>
          <a:xfrm>
            <a:off x="566845" y="1100590"/>
            <a:ext cx="10786955" cy="5076373"/>
          </a:xfrm>
        </p:spPr>
        <p:txBody>
          <a:bodyPr/>
          <a:lstStyle/>
          <a:p>
            <a:pPr marL="1085850" lvl="1" indent="-457200" eaLnBrk="1" hangingPunct="1">
              <a:lnSpc>
                <a:spcPct val="140000"/>
              </a:lnSpc>
              <a:buSzPct val="80000"/>
            </a:pPr>
            <a:r>
              <a:rPr lang="zh-CN" altLang="en-US" dirty="0"/>
              <a:t>名相关的两条指令之间并没有数据的传送。</a:t>
            </a:r>
          </a:p>
          <a:p>
            <a:pPr marL="1085850" lvl="1" indent="-457200" eaLnBrk="1" hangingPunct="1">
              <a:lnSpc>
                <a:spcPct val="140000"/>
              </a:lnSpc>
              <a:buSzPct val="80000"/>
            </a:pPr>
            <a:r>
              <a:rPr lang="zh-CN" altLang="en-US" dirty="0"/>
              <a:t>如果一条指令中的名改变了，并不影响另外一条指令的执行。</a:t>
            </a:r>
          </a:p>
          <a:p>
            <a:pPr marL="1085850" lvl="1" indent="-457200" eaLnBrk="1" hangingPunct="1">
              <a:lnSpc>
                <a:spcPct val="140000"/>
              </a:lnSpc>
            </a:pPr>
            <a:r>
              <a:rPr lang="zh-CN" altLang="en-US" dirty="0"/>
              <a:t>换名技术</a:t>
            </a:r>
          </a:p>
          <a:p>
            <a:pPr lvl="2" eaLnBrk="1" hangingPunct="1">
              <a:lnSpc>
                <a:spcPct val="140000"/>
              </a:lnSpc>
            </a:pPr>
            <a:r>
              <a:rPr lang="zh-CN" altLang="en-US" dirty="0">
                <a:solidFill>
                  <a:srgbClr val="FF0000"/>
                </a:solidFill>
              </a:rPr>
              <a:t>换名技术：</a:t>
            </a:r>
            <a:r>
              <a:rPr lang="zh-CN" altLang="en-US" dirty="0"/>
              <a:t>通过改变指令中操作数的名来消除名相关。</a:t>
            </a:r>
          </a:p>
          <a:p>
            <a:pPr lvl="2" eaLnBrk="1" hangingPunct="1">
              <a:lnSpc>
                <a:spcPct val="140000"/>
              </a:lnSpc>
            </a:pPr>
            <a:r>
              <a:rPr lang="zh-CN" altLang="en-US" dirty="0"/>
              <a:t>对于寄存器操作数进行换名称为</a:t>
            </a:r>
            <a:r>
              <a:rPr lang="zh-CN" altLang="en-US" dirty="0">
                <a:solidFill>
                  <a:srgbClr val="FF0000"/>
                </a:solidFill>
              </a:rPr>
              <a:t>寄存器换名。</a:t>
            </a:r>
          </a:p>
          <a:p>
            <a:pPr lvl="2" eaLnBrk="1" hangingPunct="1">
              <a:lnSpc>
                <a:spcPct val="140000"/>
              </a:lnSpc>
              <a:buFont typeface="Wingdings" panose="05000000000000000000" pitchFamily="2" charset="2"/>
              <a:buNone/>
            </a:pPr>
            <a:r>
              <a:rPr lang="zh-CN" altLang="en-US" dirty="0">
                <a:solidFill>
                  <a:srgbClr val="008000"/>
                </a:solidFill>
              </a:rPr>
              <a:t>既可以用编译器静态实现，也可以用硬件动态完成。</a:t>
            </a:r>
          </a:p>
          <a:p>
            <a:endParaRPr lang="zh-CN" altLang="en-US" dirty="0"/>
          </a:p>
        </p:txBody>
      </p:sp>
    </p:spTree>
    <p:extLst>
      <p:ext uri="{BB962C8B-B14F-4D97-AF65-F5344CB8AC3E}">
        <p14:creationId xmlns:p14="http://schemas.microsoft.com/office/powerpoint/2010/main" val="183635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8418" name="Object 2"/>
          <p:cNvGraphicFramePr>
            <a:graphicFrameLocks/>
          </p:cNvGraphicFramePr>
          <p:nvPr/>
        </p:nvGraphicFramePr>
        <p:xfrm>
          <a:off x="1617085" y="251746"/>
          <a:ext cx="8774113" cy="4995863"/>
        </p:xfrm>
        <a:graphic>
          <a:graphicData uri="http://schemas.openxmlformats.org/presentationml/2006/ole">
            <mc:AlternateContent xmlns:mc="http://schemas.openxmlformats.org/markup-compatibility/2006">
              <mc:Choice xmlns:v="urn:schemas-microsoft-com:vml" Requires="v">
                <p:oleObj name="Worksheet" r:id="rId2" imgW="9696901" imgH="6639166" progId="Excel.Sheet.8">
                  <p:embed/>
                </p:oleObj>
              </mc:Choice>
              <mc:Fallback>
                <p:oleObj name="Worksheet" r:id="rId2" imgW="9696901" imgH="6639166" progId="Excel.Sheet.8">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7085" y="251746"/>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86787" name="Rectangle 3"/>
          <p:cNvSpPr>
            <a:spLocks noChangeArrowheads="1"/>
          </p:cNvSpPr>
          <p:nvPr/>
        </p:nvSpPr>
        <p:spPr bwMode="auto">
          <a:xfrm>
            <a:off x="1617085" y="5102331"/>
            <a:ext cx="9105714" cy="10858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p>
            <a:pPr eaLnBrk="0" fontAlgn="base" hangingPunct="0">
              <a:lnSpc>
                <a:spcPct val="90000"/>
              </a:lnSpc>
              <a:spcBef>
                <a:spcPct val="30000"/>
              </a:spcBef>
              <a:spcAft>
                <a:spcPct val="0"/>
              </a:spcAft>
              <a:tabLst>
                <a:tab pos="914400" algn="l"/>
                <a:tab pos="1657350" algn="l"/>
                <a:tab pos="3028950" algn="l"/>
              </a:tabLst>
            </a:pPr>
            <a:r>
              <a:rPr lang="zh-CN" altLang="en-US" sz="2400" dirty="0">
                <a:solidFill>
                  <a:srgbClr val="000000"/>
                </a:solidFill>
                <a:latin typeface="宋体" panose="02010600030101010101" pitchFamily="2" charset="-122"/>
                <a:ea typeface="宋体" panose="02010600030101010101" pitchFamily="2" charset="-122"/>
              </a:rPr>
              <a:t>周期</a:t>
            </a:r>
            <a:r>
              <a:rPr lang="en-US" altLang="zh-CN" sz="2400" dirty="0">
                <a:solidFill>
                  <a:srgbClr val="000000"/>
                </a:solidFill>
                <a:latin typeface="宋体" panose="02010600030101010101" pitchFamily="2" charset="-122"/>
                <a:ea typeface="宋体" panose="02010600030101010101" pitchFamily="2" charset="-122"/>
              </a:rPr>
              <a:t>4</a:t>
            </a:r>
            <a:r>
              <a:rPr lang="zh-CN" altLang="en-US" sz="2400" dirty="0">
                <a:solidFill>
                  <a:srgbClr val="000000"/>
                </a:solidFill>
                <a:latin typeface="宋体" panose="02010600030101010101" pitchFamily="2" charset="-122"/>
                <a:ea typeface="宋体" panose="02010600030101010101" pitchFamily="2" charset="-122"/>
              </a:rPr>
              <a:t>：取出第四条指令</a:t>
            </a:r>
            <a:r>
              <a:rPr lang="en-US" altLang="zh-CN" sz="2400" dirty="0">
                <a:solidFill>
                  <a:srgbClr val="000000"/>
                </a:solidFill>
                <a:latin typeface="宋体" panose="02010600030101010101" pitchFamily="2" charset="-122"/>
                <a:ea typeface="宋体" panose="02010600030101010101" pitchFamily="2" charset="-122"/>
              </a:rPr>
              <a:t>SUB.D F8,F6,F2</a:t>
            </a:r>
            <a:r>
              <a:rPr lang="zh-CN" altLang="en-US" sz="2400" dirty="0">
                <a:solidFill>
                  <a:srgbClr val="000000"/>
                </a:solidFill>
                <a:latin typeface="宋体" panose="02010600030101010101" pitchFamily="2" charset="-122"/>
                <a:ea typeface="宋体" panose="02010600030101010101" pitchFamily="2" charset="-122"/>
              </a:rPr>
              <a:t>，第二条指令执行完成，第一条指令写入结果</a:t>
            </a:r>
            <a:r>
              <a:rPr lang="en-US" altLang="zh-CN" sz="2400" dirty="0">
                <a:solidFill>
                  <a:srgbClr val="000000"/>
                </a:solidFill>
                <a:latin typeface="宋体" panose="02010600030101010101" pitchFamily="2" charset="-122"/>
                <a:ea typeface="宋体" panose="02010600030101010101" pitchFamily="2" charset="-122"/>
              </a:rPr>
              <a:t>M(A1)</a:t>
            </a:r>
            <a:r>
              <a:rPr lang="zh-CN" altLang="en-US" sz="2400" dirty="0">
                <a:solidFill>
                  <a:srgbClr val="000000"/>
                </a:solidFill>
                <a:latin typeface="宋体" panose="02010600030101010101" pitchFamily="2" charset="-122"/>
                <a:ea typeface="宋体" panose="02010600030101010101" pitchFamily="2" charset="-122"/>
              </a:rPr>
              <a:t>到寄存器</a:t>
            </a:r>
            <a:r>
              <a:rPr lang="en-US" altLang="zh-CN" sz="2400" dirty="0">
                <a:solidFill>
                  <a:srgbClr val="000000"/>
                </a:solidFill>
                <a:latin typeface="宋体" panose="02010600030101010101" pitchFamily="2" charset="-122"/>
                <a:ea typeface="宋体" panose="02010600030101010101" pitchFamily="2" charset="-122"/>
              </a:rPr>
              <a:t>F6</a:t>
            </a:r>
            <a:r>
              <a:rPr lang="zh-CN" altLang="en-US" sz="2400" dirty="0">
                <a:solidFill>
                  <a:srgbClr val="000000"/>
                </a:solidFill>
                <a:latin typeface="宋体" panose="02010600030101010101" pitchFamily="2" charset="-122"/>
                <a:ea typeface="宋体" panose="02010600030101010101" pitchFamily="2" charset="-122"/>
              </a:rPr>
              <a:t>，保留站中存入第四条指令的待运算操作数和操作。</a:t>
            </a:r>
            <a:r>
              <a:rPr lang="en-US" altLang="zh-CN" sz="2400" dirty="0">
                <a:solidFill>
                  <a:srgbClr val="000000"/>
                </a:solidFill>
                <a:latin typeface="宋体" panose="02010600030101010101" pitchFamily="2" charset="-122"/>
                <a:ea typeface="宋体" panose="02010600030101010101" pitchFamily="2" charset="-122"/>
              </a:rPr>
              <a:t>LOAD1</a:t>
            </a:r>
            <a:r>
              <a:rPr lang="zh-CN" altLang="en-US" sz="2400" dirty="0">
                <a:solidFill>
                  <a:srgbClr val="000000"/>
                </a:solidFill>
                <a:latin typeface="宋体" panose="02010600030101010101" pitchFamily="2" charset="-122"/>
                <a:ea typeface="宋体" panose="02010600030101010101" pitchFamily="2" charset="-122"/>
              </a:rPr>
              <a:t>清空。</a:t>
            </a:r>
            <a:endParaRPr lang="en-US" altLang="zh-CN" sz="2400" dirty="0">
              <a:solidFill>
                <a:srgbClr val="00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3206786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86787"/>
                                        </p:tgtEl>
                                        <p:attrNameLst>
                                          <p:attrName>style.visibility</p:attrName>
                                        </p:attrNameLst>
                                      </p:cBhvr>
                                      <p:to>
                                        <p:strVal val="visible"/>
                                      </p:to>
                                    </p:set>
                                    <p:anim calcmode="lin" valueType="num">
                                      <p:cBhvr additive="base">
                                        <p:cTn id="7" dur="500" fill="hold"/>
                                        <p:tgtEl>
                                          <p:spTgt spid="886787"/>
                                        </p:tgtEl>
                                        <p:attrNameLst>
                                          <p:attrName>ppt_x</p:attrName>
                                        </p:attrNameLst>
                                      </p:cBhvr>
                                      <p:tavLst>
                                        <p:tav tm="0">
                                          <p:val>
                                            <p:strVal val="1+#ppt_w/2"/>
                                          </p:val>
                                        </p:tav>
                                        <p:tav tm="100000">
                                          <p:val>
                                            <p:strVal val="#ppt_x"/>
                                          </p:val>
                                        </p:tav>
                                      </p:tavLst>
                                    </p:anim>
                                    <p:anim calcmode="lin" valueType="num">
                                      <p:cBhvr additive="base">
                                        <p:cTn id="8" dur="500" fill="hold"/>
                                        <p:tgtEl>
                                          <p:spTgt spid="8867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6787"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9442" name="Object 2"/>
          <p:cNvGraphicFramePr>
            <a:graphicFrameLocks/>
          </p:cNvGraphicFramePr>
          <p:nvPr/>
        </p:nvGraphicFramePr>
        <p:xfrm>
          <a:off x="1727200" y="183379"/>
          <a:ext cx="8774113" cy="4995863"/>
        </p:xfrm>
        <a:graphic>
          <a:graphicData uri="http://schemas.openxmlformats.org/presentationml/2006/ole">
            <mc:AlternateContent xmlns:mc="http://schemas.openxmlformats.org/markup-compatibility/2006">
              <mc:Choice xmlns:v="urn:schemas-microsoft-com:vml" Requires="v">
                <p:oleObj name="Worksheet" r:id="rId2" imgW="9696901" imgH="6639166" progId="Excel.Sheet.8">
                  <p:embed/>
                </p:oleObj>
              </mc:Choice>
              <mc:Fallback>
                <p:oleObj name="Worksheet" r:id="rId2" imgW="9696901" imgH="6639166" progId="Excel.Sheet.8">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7200" y="183379"/>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9443" name="Rectangle 3"/>
          <p:cNvSpPr>
            <a:spLocks noGrp="1" noChangeArrowheads="1"/>
          </p:cNvSpPr>
          <p:nvPr>
            <p:ph type="title"/>
          </p:nvPr>
        </p:nvSpPr>
        <p:spPr>
          <a:xfrm>
            <a:off x="1523999" y="5330810"/>
            <a:ext cx="9180513" cy="1078536"/>
          </a:xfrm>
        </p:spPr>
        <p:txBody>
          <a:bodyPr>
            <a:normAutofit fontScale="90000"/>
          </a:bodyPr>
          <a:lstStyle/>
          <a:p>
            <a:pPr eaLnBrk="1" hangingPunct="1"/>
            <a:r>
              <a:rPr lang="en-US" altLang="zh-CN" b="1" dirty="0">
                <a:ea typeface="宋体" charset="-122"/>
              </a:rPr>
              <a:t> </a:t>
            </a:r>
            <a:r>
              <a:rPr lang="zh-CN" altLang="en-US" sz="2700" dirty="0">
                <a:latin typeface="宋体" panose="02010600030101010101" pitchFamily="2" charset="-122"/>
                <a:ea typeface="宋体" panose="02010600030101010101" pitchFamily="2" charset="-122"/>
              </a:rPr>
              <a:t>周期</a:t>
            </a:r>
            <a:r>
              <a:rPr lang="en-US" altLang="zh-CN" sz="2700" dirty="0">
                <a:latin typeface="宋体" panose="02010600030101010101" pitchFamily="2" charset="-122"/>
                <a:ea typeface="宋体" panose="02010600030101010101" pitchFamily="2" charset="-122"/>
              </a:rPr>
              <a:t>5</a:t>
            </a:r>
            <a:r>
              <a:rPr lang="zh-CN" altLang="en-US" sz="2700" dirty="0">
                <a:latin typeface="宋体" panose="02010600030101010101" pitchFamily="2" charset="-122"/>
                <a:ea typeface="宋体" panose="02010600030101010101" pitchFamily="2" charset="-122"/>
              </a:rPr>
              <a:t>：取出第五条指令</a:t>
            </a:r>
            <a:r>
              <a:rPr lang="en-US" altLang="zh-CN" sz="2700" dirty="0">
                <a:latin typeface="宋体" panose="02010600030101010101" pitchFamily="2" charset="-122"/>
                <a:ea typeface="宋体" panose="02010600030101010101" pitchFamily="2" charset="-122"/>
              </a:rPr>
              <a:t>DIV.D F10,F0,F6</a:t>
            </a:r>
            <a:r>
              <a:rPr lang="zh-CN" altLang="en-US" sz="2700" dirty="0">
                <a:latin typeface="宋体" panose="02010600030101010101" pitchFamily="2" charset="-122"/>
                <a:ea typeface="宋体" panose="02010600030101010101" pitchFamily="2" charset="-122"/>
              </a:rPr>
              <a:t>，第二条指令写结果</a:t>
            </a:r>
            <a:r>
              <a:rPr lang="en-US" altLang="zh-CN" sz="2700" dirty="0">
                <a:solidFill>
                  <a:srgbClr val="FF0000"/>
                </a:solidFill>
                <a:latin typeface="宋体" panose="02010600030101010101" pitchFamily="2" charset="-122"/>
                <a:ea typeface="宋体" panose="02010600030101010101" pitchFamily="2" charset="-122"/>
              </a:rPr>
              <a:t>M(A2)</a:t>
            </a:r>
            <a:r>
              <a:rPr lang="zh-CN" altLang="en-US" sz="2700" dirty="0">
                <a:latin typeface="宋体" panose="02010600030101010101" pitchFamily="2" charset="-122"/>
                <a:ea typeface="宋体" panose="02010600030101010101" pitchFamily="2" charset="-122"/>
              </a:rPr>
              <a:t>到寄存器</a:t>
            </a:r>
            <a:r>
              <a:rPr lang="en-US" altLang="zh-CN" sz="2700" dirty="0">
                <a:latin typeface="宋体" panose="02010600030101010101" pitchFamily="2" charset="-122"/>
                <a:ea typeface="宋体" panose="02010600030101010101" pitchFamily="2" charset="-122"/>
              </a:rPr>
              <a:t>F2</a:t>
            </a:r>
            <a:r>
              <a:rPr lang="zh-CN" altLang="en-US" sz="2700" dirty="0">
                <a:latin typeface="宋体" panose="02010600030101010101" pitchFamily="2" charset="-122"/>
                <a:ea typeface="宋体" panose="02010600030101010101" pitchFamily="2" charset="-122"/>
              </a:rPr>
              <a:t>，</a:t>
            </a:r>
            <a:r>
              <a:rPr lang="en-US" altLang="zh-CN" sz="2700" dirty="0">
                <a:latin typeface="宋体" panose="02010600030101010101" pitchFamily="2" charset="-122"/>
                <a:ea typeface="宋体" panose="02010600030101010101" pitchFamily="2" charset="-122"/>
              </a:rPr>
              <a:t>LOAD2</a:t>
            </a:r>
            <a:r>
              <a:rPr lang="zh-CN" altLang="en-US" sz="2700" dirty="0">
                <a:latin typeface="宋体" panose="02010600030101010101" pitchFamily="2" charset="-122"/>
                <a:ea typeface="宋体" panose="02010600030101010101" pitchFamily="2" charset="-122"/>
              </a:rPr>
              <a:t>清空。保留站中存入第五条指令的待运算操作数和操作</a:t>
            </a:r>
            <a:endParaRPr lang="en-US" altLang="zh-CN" sz="27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8580284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0466" name="Object 2"/>
          <p:cNvGraphicFramePr>
            <a:graphicFrameLocks/>
          </p:cNvGraphicFramePr>
          <p:nvPr/>
        </p:nvGraphicFramePr>
        <p:xfrm>
          <a:off x="1550987" y="356254"/>
          <a:ext cx="8774113" cy="4995863"/>
        </p:xfrm>
        <a:graphic>
          <a:graphicData uri="http://schemas.openxmlformats.org/presentationml/2006/ole">
            <mc:AlternateContent xmlns:mc="http://schemas.openxmlformats.org/markup-compatibility/2006">
              <mc:Choice xmlns:v="urn:schemas-microsoft-com:vml" Requires="v">
                <p:oleObj name="工作表" r:id="rId2" imgW="9696456" imgH="6638938" progId="Excel.Sheet.8">
                  <p:embed/>
                </p:oleObj>
              </mc:Choice>
              <mc:Fallback>
                <p:oleObj name="工作表" r:id="rId2" imgW="9696456" imgH="6638938" progId="Excel.Sheet.8">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0987" y="356254"/>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88835" name="Rectangle 3"/>
          <p:cNvSpPr>
            <a:spLocks noChangeArrowheads="1"/>
          </p:cNvSpPr>
          <p:nvPr/>
        </p:nvSpPr>
        <p:spPr bwMode="auto">
          <a:xfrm>
            <a:off x="1828800" y="5463656"/>
            <a:ext cx="8496300" cy="6588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p>
            <a:pPr eaLnBrk="0" fontAlgn="base" hangingPunct="0">
              <a:lnSpc>
                <a:spcPct val="90000"/>
              </a:lnSpc>
              <a:spcBef>
                <a:spcPct val="30000"/>
              </a:spcBef>
              <a:spcAft>
                <a:spcPct val="0"/>
              </a:spcAft>
              <a:tabLst>
                <a:tab pos="914400" algn="l"/>
                <a:tab pos="1657350" algn="l"/>
                <a:tab pos="3028950" algn="l"/>
              </a:tabLst>
            </a:pPr>
            <a:r>
              <a:rPr lang="zh-CN" altLang="en-US" sz="2400" dirty="0">
                <a:solidFill>
                  <a:srgbClr val="000000"/>
                </a:solidFill>
                <a:latin typeface="宋体" panose="02010600030101010101" pitchFamily="2" charset="-122"/>
                <a:ea typeface="宋体" panose="02010600030101010101" pitchFamily="2" charset="-122"/>
              </a:rPr>
              <a:t>周期</a:t>
            </a:r>
            <a:r>
              <a:rPr lang="en-US" altLang="zh-CN" sz="2400" dirty="0">
                <a:solidFill>
                  <a:srgbClr val="000000"/>
                </a:solidFill>
                <a:latin typeface="宋体" panose="02010600030101010101" pitchFamily="2" charset="-122"/>
                <a:ea typeface="宋体" panose="02010600030101010101" pitchFamily="2" charset="-122"/>
              </a:rPr>
              <a:t>6</a:t>
            </a:r>
            <a:r>
              <a:rPr lang="zh-CN" altLang="en-US" sz="2400" dirty="0">
                <a:solidFill>
                  <a:srgbClr val="000000"/>
                </a:solidFill>
                <a:latin typeface="宋体" panose="02010600030101010101" pitchFamily="2" charset="-122"/>
                <a:ea typeface="宋体" panose="02010600030101010101" pitchFamily="2" charset="-122"/>
              </a:rPr>
              <a:t>：取出第六条指令</a:t>
            </a:r>
            <a:r>
              <a:rPr lang="en-US" altLang="zh-CN" sz="2400" dirty="0">
                <a:solidFill>
                  <a:srgbClr val="000000"/>
                </a:solidFill>
                <a:latin typeface="宋体" panose="02010600030101010101" pitchFamily="2" charset="-122"/>
                <a:ea typeface="宋体" panose="02010600030101010101" pitchFamily="2" charset="-122"/>
              </a:rPr>
              <a:t>ADD.D F6,F8,F2</a:t>
            </a:r>
            <a:r>
              <a:rPr lang="zh-CN" altLang="en-US" sz="2400" dirty="0">
                <a:solidFill>
                  <a:srgbClr val="000000"/>
                </a:solidFill>
                <a:latin typeface="宋体" panose="02010600030101010101" pitchFamily="2" charset="-122"/>
                <a:ea typeface="宋体" panose="02010600030101010101" pitchFamily="2" charset="-122"/>
              </a:rPr>
              <a:t>，第三条和第四条指令开始执行，相关的操作数和操作符被存入保留站</a:t>
            </a:r>
            <a:endParaRPr lang="en-US" altLang="zh-CN" sz="2400" dirty="0">
              <a:solidFill>
                <a:srgbClr val="00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8274951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88835"/>
                                        </p:tgtEl>
                                        <p:attrNameLst>
                                          <p:attrName>style.visibility</p:attrName>
                                        </p:attrNameLst>
                                      </p:cBhvr>
                                      <p:to>
                                        <p:strVal val="visible"/>
                                      </p:to>
                                    </p:set>
                                    <p:anim calcmode="lin" valueType="num">
                                      <p:cBhvr additive="base">
                                        <p:cTn id="7" dur="500" fill="hold"/>
                                        <p:tgtEl>
                                          <p:spTgt spid="888835"/>
                                        </p:tgtEl>
                                        <p:attrNameLst>
                                          <p:attrName>ppt_x</p:attrName>
                                        </p:attrNameLst>
                                      </p:cBhvr>
                                      <p:tavLst>
                                        <p:tav tm="0">
                                          <p:val>
                                            <p:strVal val="1+#ppt_w/2"/>
                                          </p:val>
                                        </p:tav>
                                        <p:tav tm="100000">
                                          <p:val>
                                            <p:strVal val="#ppt_x"/>
                                          </p:val>
                                        </p:tav>
                                      </p:tavLst>
                                    </p:anim>
                                    <p:anim calcmode="lin" valueType="num">
                                      <p:cBhvr additive="base">
                                        <p:cTn id="8" dur="500" fill="hold"/>
                                        <p:tgtEl>
                                          <p:spTgt spid="8888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8835" grpId="0"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1490" name="Object 2"/>
          <p:cNvGraphicFramePr>
            <a:graphicFrameLocks/>
          </p:cNvGraphicFramePr>
          <p:nvPr/>
        </p:nvGraphicFramePr>
        <p:xfrm>
          <a:off x="1557264" y="277383"/>
          <a:ext cx="8774113" cy="4995863"/>
        </p:xfrm>
        <a:graphic>
          <a:graphicData uri="http://schemas.openxmlformats.org/presentationml/2006/ole">
            <mc:AlternateContent xmlns:mc="http://schemas.openxmlformats.org/markup-compatibility/2006">
              <mc:Choice xmlns:v="urn:schemas-microsoft-com:vml" Requires="v">
                <p:oleObj name="Worksheet" r:id="rId2" imgW="9696901" imgH="6639166" progId="Excel.Sheet.8">
                  <p:embed/>
                </p:oleObj>
              </mc:Choice>
              <mc:Fallback>
                <p:oleObj name="Worksheet" r:id="rId2" imgW="9696901" imgH="6639166" progId="Excel.Sheet.8">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264" y="277383"/>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89859" name="Rectangle 3"/>
          <p:cNvSpPr>
            <a:spLocks noChangeArrowheads="1"/>
          </p:cNvSpPr>
          <p:nvPr/>
        </p:nvSpPr>
        <p:spPr bwMode="auto">
          <a:xfrm>
            <a:off x="1600127" y="5635952"/>
            <a:ext cx="8731250" cy="520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p>
            <a:pPr eaLnBrk="0" fontAlgn="base" hangingPunct="0">
              <a:lnSpc>
                <a:spcPct val="90000"/>
              </a:lnSpc>
              <a:spcBef>
                <a:spcPct val="30000"/>
              </a:spcBef>
              <a:spcAft>
                <a:spcPct val="0"/>
              </a:spcAft>
              <a:tabLst>
                <a:tab pos="914400" algn="l"/>
                <a:tab pos="1657350" algn="l"/>
                <a:tab pos="3028950" algn="l"/>
              </a:tabLst>
            </a:pPr>
            <a:r>
              <a:rPr lang="zh-CN" altLang="en-US" sz="2400">
                <a:solidFill>
                  <a:srgbClr val="000000"/>
                </a:solidFill>
                <a:latin typeface="宋体" panose="02010600030101010101" pitchFamily="2" charset="-122"/>
                <a:ea typeface="宋体" panose="02010600030101010101" pitchFamily="2" charset="-122"/>
              </a:rPr>
              <a:t>周期</a:t>
            </a:r>
            <a:r>
              <a:rPr lang="en-US" altLang="zh-CN" sz="2400">
                <a:solidFill>
                  <a:srgbClr val="000000"/>
                </a:solidFill>
                <a:latin typeface="宋体" panose="02010600030101010101" pitchFamily="2" charset="-122"/>
                <a:ea typeface="宋体" panose="02010600030101010101" pitchFamily="2" charset="-122"/>
              </a:rPr>
              <a:t>7</a:t>
            </a:r>
            <a:r>
              <a:rPr lang="zh-CN" altLang="en-US" sz="2400">
                <a:solidFill>
                  <a:srgbClr val="000000"/>
                </a:solidFill>
                <a:latin typeface="宋体" panose="02010600030101010101" pitchFamily="2" charset="-122"/>
                <a:ea typeface="宋体" panose="02010600030101010101" pitchFamily="2" charset="-122"/>
              </a:rPr>
              <a:t>：第四条指令执行完成，保留站中的第三条指令继续执行</a:t>
            </a:r>
            <a:r>
              <a:rPr lang="zh-CN" altLang="en-US" sz="2400">
                <a:solidFill>
                  <a:srgbClr val="ECD882"/>
                </a:solidFill>
                <a:latin typeface="宋体" panose="02010600030101010101" pitchFamily="2" charset="-122"/>
                <a:ea typeface="宋体" panose="02010600030101010101" pitchFamily="2" charset="-122"/>
              </a:rPr>
              <a:t>。</a:t>
            </a:r>
            <a:r>
              <a:rPr lang="en-US" altLang="zh-CN" sz="2400">
                <a:solidFill>
                  <a:srgbClr val="ECD882"/>
                </a:solidFill>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21131801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89859"/>
                                        </p:tgtEl>
                                        <p:attrNameLst>
                                          <p:attrName>style.visibility</p:attrName>
                                        </p:attrNameLst>
                                      </p:cBhvr>
                                      <p:to>
                                        <p:strVal val="visible"/>
                                      </p:to>
                                    </p:set>
                                    <p:anim calcmode="lin" valueType="num">
                                      <p:cBhvr additive="base">
                                        <p:cTn id="7" dur="500" fill="hold"/>
                                        <p:tgtEl>
                                          <p:spTgt spid="889859"/>
                                        </p:tgtEl>
                                        <p:attrNameLst>
                                          <p:attrName>ppt_x</p:attrName>
                                        </p:attrNameLst>
                                      </p:cBhvr>
                                      <p:tavLst>
                                        <p:tav tm="0">
                                          <p:val>
                                            <p:strVal val="1+#ppt_w/2"/>
                                          </p:val>
                                        </p:tav>
                                        <p:tav tm="100000">
                                          <p:val>
                                            <p:strVal val="#ppt_x"/>
                                          </p:val>
                                        </p:tav>
                                      </p:tavLst>
                                    </p:anim>
                                    <p:anim calcmode="lin" valueType="num">
                                      <p:cBhvr additive="base">
                                        <p:cTn id="8" dur="500" fill="hold"/>
                                        <p:tgtEl>
                                          <p:spTgt spid="8898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859" grpId="0"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2514" name="Object 2"/>
          <p:cNvGraphicFramePr>
            <a:graphicFrameLocks/>
          </p:cNvGraphicFramePr>
          <p:nvPr/>
        </p:nvGraphicFramePr>
        <p:xfrm>
          <a:off x="1675606" y="397024"/>
          <a:ext cx="8774113" cy="4995863"/>
        </p:xfrm>
        <a:graphic>
          <a:graphicData uri="http://schemas.openxmlformats.org/presentationml/2006/ole">
            <mc:AlternateContent xmlns:mc="http://schemas.openxmlformats.org/markup-compatibility/2006">
              <mc:Choice xmlns:v="urn:schemas-microsoft-com:vml" Requires="v">
                <p:oleObj name="Worksheet" r:id="rId2" imgW="9696901" imgH="6639166" progId="Excel.Sheet.8">
                  <p:embed/>
                </p:oleObj>
              </mc:Choice>
              <mc:Fallback>
                <p:oleObj name="Worksheet" r:id="rId2" imgW="9696901" imgH="6639166" progId="Excel.Sheet.8">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606" y="397024"/>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7587" name="Rectangle 3"/>
          <p:cNvSpPr>
            <a:spLocks noGrp="1" noChangeArrowheads="1"/>
          </p:cNvSpPr>
          <p:nvPr>
            <p:ph type="title"/>
          </p:nvPr>
        </p:nvSpPr>
        <p:spPr>
          <a:xfrm>
            <a:off x="1562101" y="5589588"/>
            <a:ext cx="9001125" cy="677862"/>
          </a:xfrm>
        </p:spPr>
        <p:txBody>
          <a:bodyPr>
            <a:normAutofit fontScale="90000"/>
          </a:bodyPr>
          <a:lstStyle/>
          <a:p>
            <a:pPr eaLnBrk="1" hangingPunct="1">
              <a:defRPr/>
            </a:pPr>
            <a:r>
              <a:rPr lang="en-US" altLang="zh-CN" dirty="0">
                <a:ea typeface="宋体" pitchFamily="2" charset="-122"/>
              </a:rPr>
              <a:t> </a:t>
            </a:r>
            <a:r>
              <a:rPr lang="zh-CN" altLang="en-US" sz="2700" dirty="0">
                <a:latin typeface="宋体" panose="02010600030101010101" pitchFamily="2" charset="-122"/>
                <a:ea typeface="宋体" panose="02010600030101010101" pitchFamily="2" charset="-122"/>
              </a:rPr>
              <a:t>周期</a:t>
            </a:r>
            <a:r>
              <a:rPr lang="en-US" altLang="zh-CN" sz="2700" dirty="0">
                <a:latin typeface="宋体" panose="02010600030101010101" pitchFamily="2" charset="-122"/>
                <a:ea typeface="宋体" panose="02010600030101010101" pitchFamily="2" charset="-122"/>
              </a:rPr>
              <a:t>8</a:t>
            </a:r>
            <a:r>
              <a:rPr lang="zh-CN" altLang="en-US" sz="2700" dirty="0">
                <a:latin typeface="宋体" panose="02010600030101010101" pitchFamily="2" charset="-122"/>
                <a:ea typeface="宋体" panose="02010600030101010101" pitchFamily="2" charset="-122"/>
              </a:rPr>
              <a:t>：第四条指令写结果</a:t>
            </a:r>
            <a:r>
              <a:rPr lang="en-US" altLang="zh-CN" sz="2700" dirty="0">
                <a:solidFill>
                  <a:schemeClr val="tx2">
                    <a:lumMod val="40000"/>
                    <a:lumOff val="60000"/>
                  </a:schemeClr>
                </a:solidFill>
                <a:latin typeface="宋体" panose="02010600030101010101" pitchFamily="2" charset="-122"/>
                <a:ea typeface="宋体" panose="02010600030101010101" pitchFamily="2" charset="-122"/>
              </a:rPr>
              <a:t>M-M</a:t>
            </a:r>
            <a:r>
              <a:rPr lang="zh-CN" altLang="en-US" sz="2700" dirty="0">
                <a:latin typeface="宋体" panose="02010600030101010101" pitchFamily="2" charset="-122"/>
                <a:ea typeface="宋体" panose="02010600030101010101" pitchFamily="2" charset="-122"/>
              </a:rPr>
              <a:t>到寄存器</a:t>
            </a:r>
            <a:r>
              <a:rPr lang="en-US" altLang="zh-CN" sz="2700" dirty="0">
                <a:latin typeface="宋体" panose="02010600030101010101" pitchFamily="2" charset="-122"/>
                <a:ea typeface="宋体" panose="02010600030101010101" pitchFamily="2" charset="-122"/>
              </a:rPr>
              <a:t>F8</a:t>
            </a:r>
            <a:r>
              <a:rPr lang="zh-CN" altLang="en-US" sz="2700" dirty="0">
                <a:latin typeface="宋体" panose="02010600030101010101" pitchFamily="2" charset="-122"/>
                <a:ea typeface="宋体" panose="02010600030101010101" pitchFamily="2" charset="-122"/>
              </a:rPr>
              <a:t>，保留站中存放第四条指令的位置清空，第三条指令继续执行。</a:t>
            </a:r>
            <a:endParaRPr lang="en-US" altLang="zh-CN" sz="27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2061499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3538" name="Object 2"/>
          <p:cNvGraphicFramePr>
            <a:graphicFrameLocks/>
          </p:cNvGraphicFramePr>
          <p:nvPr/>
        </p:nvGraphicFramePr>
        <p:xfrm>
          <a:off x="1703388" y="405570"/>
          <a:ext cx="8774113" cy="4995863"/>
        </p:xfrm>
        <a:graphic>
          <a:graphicData uri="http://schemas.openxmlformats.org/presentationml/2006/ole">
            <mc:AlternateContent xmlns:mc="http://schemas.openxmlformats.org/markup-compatibility/2006">
              <mc:Choice xmlns:v="urn:schemas-microsoft-com:vml" Requires="v">
                <p:oleObj name="Worksheet" r:id="rId2" imgW="9696901" imgH="6639166" progId="Excel.Sheet.8">
                  <p:embed/>
                </p:oleObj>
              </mc:Choice>
              <mc:Fallback>
                <p:oleObj name="Worksheet" r:id="rId2" imgW="9696901" imgH="6639166" progId="Excel.Sheet.8">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40557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3539" name="Rectangle 3"/>
          <p:cNvSpPr>
            <a:spLocks noGrp="1" noChangeArrowheads="1"/>
          </p:cNvSpPr>
          <p:nvPr>
            <p:ph type="title"/>
          </p:nvPr>
        </p:nvSpPr>
        <p:spPr>
          <a:xfrm>
            <a:off x="1703388" y="5805488"/>
            <a:ext cx="8496300" cy="368300"/>
          </a:xfrm>
        </p:spPr>
        <p:txBody>
          <a:bodyPr>
            <a:normAutofit fontScale="90000"/>
          </a:bodyPr>
          <a:lstStyle/>
          <a:p>
            <a:pPr eaLnBrk="1" hangingPunct="1"/>
            <a:r>
              <a:rPr lang="en-US" altLang="zh-CN" dirty="0">
                <a:ea typeface="宋体" charset="-122"/>
              </a:rPr>
              <a:t> </a:t>
            </a:r>
            <a:r>
              <a:rPr lang="zh-CN" altLang="en-US" sz="2700" dirty="0">
                <a:latin typeface="宋体" panose="02010600030101010101" pitchFamily="2" charset="-122"/>
                <a:ea typeface="宋体" panose="02010600030101010101" pitchFamily="2" charset="-122"/>
              </a:rPr>
              <a:t>周期</a:t>
            </a:r>
            <a:r>
              <a:rPr lang="en-US" altLang="zh-CN" sz="2700" dirty="0">
                <a:latin typeface="宋体" panose="02010600030101010101" pitchFamily="2" charset="-122"/>
                <a:ea typeface="宋体" panose="02010600030101010101" pitchFamily="2" charset="-122"/>
              </a:rPr>
              <a:t>9</a:t>
            </a:r>
            <a:r>
              <a:rPr lang="zh-CN" altLang="en-US" sz="2700" dirty="0">
                <a:latin typeface="宋体" panose="02010600030101010101" pitchFamily="2" charset="-122"/>
                <a:ea typeface="宋体" panose="02010600030101010101" pitchFamily="2" charset="-122"/>
              </a:rPr>
              <a:t>：第六条指令开始执行。第三条指令继续执行。</a:t>
            </a:r>
            <a:endParaRPr lang="en-US" altLang="zh-CN" sz="27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8507371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62" name="Object 2"/>
          <p:cNvGraphicFramePr>
            <a:graphicFrameLocks/>
          </p:cNvGraphicFramePr>
          <p:nvPr/>
        </p:nvGraphicFramePr>
        <p:xfrm>
          <a:off x="1689893" y="311566"/>
          <a:ext cx="8774113" cy="4995863"/>
        </p:xfrm>
        <a:graphic>
          <a:graphicData uri="http://schemas.openxmlformats.org/presentationml/2006/ole">
            <mc:AlternateContent xmlns:mc="http://schemas.openxmlformats.org/markup-compatibility/2006">
              <mc:Choice xmlns:v="urn:schemas-microsoft-com:vml" Requires="v">
                <p:oleObj name="Worksheet" r:id="rId2" imgW="9696901" imgH="6639166" progId="Excel.Sheet.8">
                  <p:embed/>
                </p:oleObj>
              </mc:Choice>
              <mc:Fallback>
                <p:oleObj name="Worksheet" r:id="rId2" imgW="9696901" imgH="6639166" progId="Excel.Sheet.8">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9893" y="311566"/>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92931" name="Rectangle 3"/>
          <p:cNvSpPr>
            <a:spLocks noChangeArrowheads="1"/>
          </p:cNvSpPr>
          <p:nvPr/>
        </p:nvSpPr>
        <p:spPr bwMode="auto">
          <a:xfrm>
            <a:off x="1828799" y="5576130"/>
            <a:ext cx="8496300" cy="520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p>
            <a:pPr eaLnBrk="0" fontAlgn="base" hangingPunct="0">
              <a:lnSpc>
                <a:spcPct val="90000"/>
              </a:lnSpc>
              <a:spcBef>
                <a:spcPct val="30000"/>
              </a:spcBef>
              <a:spcAft>
                <a:spcPct val="0"/>
              </a:spcAft>
              <a:tabLst>
                <a:tab pos="914400" algn="l"/>
                <a:tab pos="1657350" algn="l"/>
                <a:tab pos="3028950" algn="l"/>
              </a:tabLst>
            </a:pPr>
            <a:r>
              <a:rPr lang="zh-CN" altLang="en-US" sz="2400" dirty="0">
                <a:solidFill>
                  <a:srgbClr val="000000"/>
                </a:solidFill>
                <a:latin typeface="宋体" panose="02010600030101010101" pitchFamily="2" charset="-122"/>
                <a:ea typeface="宋体" panose="02010600030101010101" pitchFamily="2" charset="-122"/>
              </a:rPr>
              <a:t>周期</a:t>
            </a:r>
            <a:r>
              <a:rPr lang="en-US" altLang="zh-CN" sz="2400" dirty="0">
                <a:solidFill>
                  <a:srgbClr val="000000"/>
                </a:solidFill>
                <a:latin typeface="宋体" panose="02010600030101010101" pitchFamily="2" charset="-122"/>
                <a:ea typeface="宋体" panose="02010600030101010101" pitchFamily="2" charset="-122"/>
              </a:rPr>
              <a:t>10</a:t>
            </a:r>
            <a:r>
              <a:rPr lang="zh-CN" altLang="en-US" sz="2400" dirty="0">
                <a:solidFill>
                  <a:srgbClr val="000000"/>
                </a:solidFill>
                <a:latin typeface="宋体" panose="02010600030101010101" pitchFamily="2" charset="-122"/>
                <a:ea typeface="宋体" panose="02010600030101010101" pitchFamily="2" charset="-122"/>
              </a:rPr>
              <a:t>：第六条指令执行完成，第三条指令继续执行。</a:t>
            </a:r>
            <a:r>
              <a:rPr lang="en-US" altLang="zh-CN" sz="2400" dirty="0">
                <a:solidFill>
                  <a:srgbClr val="000000"/>
                </a:solidFill>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24701793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92931"/>
                                        </p:tgtEl>
                                        <p:attrNameLst>
                                          <p:attrName>style.visibility</p:attrName>
                                        </p:attrNameLst>
                                      </p:cBhvr>
                                      <p:to>
                                        <p:strVal val="visible"/>
                                      </p:to>
                                    </p:set>
                                    <p:anim calcmode="lin" valueType="num">
                                      <p:cBhvr additive="base">
                                        <p:cTn id="7" dur="500" fill="hold"/>
                                        <p:tgtEl>
                                          <p:spTgt spid="892931"/>
                                        </p:tgtEl>
                                        <p:attrNameLst>
                                          <p:attrName>ppt_x</p:attrName>
                                        </p:attrNameLst>
                                      </p:cBhvr>
                                      <p:tavLst>
                                        <p:tav tm="0">
                                          <p:val>
                                            <p:strVal val="1+#ppt_w/2"/>
                                          </p:val>
                                        </p:tav>
                                        <p:tav tm="100000">
                                          <p:val>
                                            <p:strVal val="#ppt_x"/>
                                          </p:val>
                                        </p:tav>
                                      </p:tavLst>
                                    </p:anim>
                                    <p:anim calcmode="lin" valueType="num">
                                      <p:cBhvr additive="base">
                                        <p:cTn id="8" dur="500" fill="hold"/>
                                        <p:tgtEl>
                                          <p:spTgt spid="8929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2931"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5586" name="Object 2"/>
          <p:cNvGraphicFramePr>
            <a:graphicFrameLocks/>
          </p:cNvGraphicFramePr>
          <p:nvPr/>
        </p:nvGraphicFramePr>
        <p:xfrm>
          <a:off x="1703388" y="247769"/>
          <a:ext cx="8964612" cy="5761038"/>
        </p:xfrm>
        <a:graphic>
          <a:graphicData uri="http://schemas.openxmlformats.org/presentationml/2006/ole">
            <mc:AlternateContent xmlns:mc="http://schemas.openxmlformats.org/markup-compatibility/2006">
              <mc:Choice xmlns:v="urn:schemas-microsoft-com:vml" Requires="v">
                <p:oleObj name="Worksheet" r:id="rId2" imgW="9696901" imgH="6639166" progId="Excel.Sheet.8">
                  <p:embed/>
                </p:oleObj>
              </mc:Choice>
              <mc:Fallback>
                <p:oleObj name="Worksheet" r:id="rId2" imgW="9696901" imgH="6639166" progId="Excel.Sheet.8">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247769"/>
                        <a:ext cx="8964612" cy="57610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93955" name="Rectangle 3"/>
          <p:cNvSpPr>
            <a:spLocks noChangeArrowheads="1"/>
          </p:cNvSpPr>
          <p:nvPr/>
        </p:nvSpPr>
        <p:spPr bwMode="auto">
          <a:xfrm>
            <a:off x="1613694" y="5935114"/>
            <a:ext cx="9144000" cy="692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p>
            <a:pPr eaLnBrk="0" fontAlgn="base" hangingPunct="0">
              <a:lnSpc>
                <a:spcPct val="90000"/>
              </a:lnSpc>
              <a:spcBef>
                <a:spcPct val="30000"/>
              </a:spcBef>
              <a:spcAft>
                <a:spcPct val="0"/>
              </a:spcAft>
              <a:tabLst>
                <a:tab pos="914400" algn="l"/>
                <a:tab pos="1657350" algn="l"/>
                <a:tab pos="3028950" algn="l"/>
              </a:tabLst>
            </a:pPr>
            <a:r>
              <a:rPr lang="zh-CN" altLang="en-US" sz="2400" dirty="0">
                <a:solidFill>
                  <a:srgbClr val="000000"/>
                </a:solidFill>
                <a:latin typeface="宋体" panose="02010600030101010101" pitchFamily="2" charset="-122"/>
                <a:ea typeface="宋体" panose="02010600030101010101" pitchFamily="2" charset="-122"/>
              </a:rPr>
              <a:t>周期</a:t>
            </a:r>
            <a:r>
              <a:rPr lang="en-US" altLang="zh-CN" sz="2400" dirty="0">
                <a:solidFill>
                  <a:srgbClr val="000000"/>
                </a:solidFill>
                <a:latin typeface="宋体" panose="02010600030101010101" pitchFamily="2" charset="-122"/>
                <a:ea typeface="宋体" panose="02010600030101010101" pitchFamily="2" charset="-122"/>
              </a:rPr>
              <a:t>11</a:t>
            </a:r>
            <a:r>
              <a:rPr lang="zh-CN" altLang="en-US" sz="2400" dirty="0">
                <a:solidFill>
                  <a:srgbClr val="000000"/>
                </a:solidFill>
                <a:latin typeface="宋体" panose="02010600030101010101" pitchFamily="2" charset="-122"/>
                <a:ea typeface="宋体" panose="02010600030101010101" pitchFamily="2" charset="-122"/>
              </a:rPr>
              <a:t>：第六条指令写结果</a:t>
            </a:r>
            <a:r>
              <a:rPr lang="en-US" altLang="zh-CN" sz="2400" dirty="0">
                <a:solidFill>
                  <a:srgbClr val="00B050"/>
                </a:solidFill>
                <a:latin typeface="宋体" panose="02010600030101010101" pitchFamily="2" charset="-122"/>
                <a:ea typeface="宋体" panose="02010600030101010101" pitchFamily="2" charset="-122"/>
              </a:rPr>
              <a:t>M-M+M(A2)</a:t>
            </a:r>
            <a:r>
              <a:rPr lang="zh-CN" altLang="en-US" sz="2400" dirty="0">
                <a:solidFill>
                  <a:srgbClr val="000000"/>
                </a:solidFill>
                <a:latin typeface="宋体" panose="02010600030101010101" pitchFamily="2" charset="-122"/>
                <a:ea typeface="宋体" panose="02010600030101010101" pitchFamily="2" charset="-122"/>
              </a:rPr>
              <a:t>到寄存器</a:t>
            </a:r>
            <a:r>
              <a:rPr lang="en-US" altLang="zh-CN" sz="2400" dirty="0">
                <a:solidFill>
                  <a:srgbClr val="000000"/>
                </a:solidFill>
                <a:latin typeface="宋体" panose="02010600030101010101" pitchFamily="2" charset="-122"/>
                <a:ea typeface="宋体" panose="02010600030101010101" pitchFamily="2" charset="-122"/>
              </a:rPr>
              <a:t>F6</a:t>
            </a:r>
            <a:r>
              <a:rPr lang="zh-CN" altLang="en-US" sz="2400" dirty="0">
                <a:solidFill>
                  <a:srgbClr val="000000"/>
                </a:solidFill>
                <a:latin typeface="宋体" panose="02010600030101010101" pitchFamily="2" charset="-122"/>
                <a:ea typeface="宋体" panose="02010600030101010101" pitchFamily="2" charset="-122"/>
              </a:rPr>
              <a:t>中，清空保留站中原来存放第六条指令的位置。第三条指令继续执行。</a:t>
            </a:r>
            <a:r>
              <a:rPr lang="en-US" altLang="zh-CN" sz="2400" dirty="0">
                <a:solidFill>
                  <a:srgbClr val="000000"/>
                </a:solidFill>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1336517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93955"/>
                                        </p:tgtEl>
                                        <p:attrNameLst>
                                          <p:attrName>style.visibility</p:attrName>
                                        </p:attrNameLst>
                                      </p:cBhvr>
                                      <p:to>
                                        <p:strVal val="visible"/>
                                      </p:to>
                                    </p:set>
                                    <p:anim calcmode="lin" valueType="num">
                                      <p:cBhvr additive="base">
                                        <p:cTn id="7" dur="500" fill="hold"/>
                                        <p:tgtEl>
                                          <p:spTgt spid="893955"/>
                                        </p:tgtEl>
                                        <p:attrNameLst>
                                          <p:attrName>ppt_x</p:attrName>
                                        </p:attrNameLst>
                                      </p:cBhvr>
                                      <p:tavLst>
                                        <p:tav tm="0">
                                          <p:val>
                                            <p:strVal val="1+#ppt_w/2"/>
                                          </p:val>
                                        </p:tav>
                                        <p:tav tm="100000">
                                          <p:val>
                                            <p:strVal val="#ppt_x"/>
                                          </p:val>
                                        </p:tav>
                                      </p:tavLst>
                                    </p:anim>
                                    <p:anim calcmode="lin" valueType="num">
                                      <p:cBhvr additive="base">
                                        <p:cTn id="8" dur="500" fill="hold"/>
                                        <p:tgtEl>
                                          <p:spTgt spid="8939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3955"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6610" name="Object 2"/>
          <p:cNvGraphicFramePr>
            <a:graphicFrameLocks/>
          </p:cNvGraphicFramePr>
          <p:nvPr/>
        </p:nvGraphicFramePr>
        <p:xfrm>
          <a:off x="1703388" y="436563"/>
          <a:ext cx="8774113" cy="4995863"/>
        </p:xfrm>
        <a:graphic>
          <a:graphicData uri="http://schemas.openxmlformats.org/presentationml/2006/ole">
            <mc:AlternateContent xmlns:mc="http://schemas.openxmlformats.org/markup-compatibility/2006">
              <mc:Choice xmlns:v="urn:schemas-microsoft-com:vml" Requires="v">
                <p:oleObj name="Worksheet" r:id="rId2" imgW="9696901" imgH="6639166" progId="Excel.Sheet.8">
                  <p:embed/>
                </p:oleObj>
              </mc:Choice>
              <mc:Fallback>
                <p:oleObj name="Worksheet" r:id="rId2" imgW="9696901" imgH="6639166" progId="Excel.Sheet.8">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436563"/>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6611" name="Rectangle 3"/>
          <p:cNvSpPr>
            <a:spLocks noChangeArrowheads="1"/>
          </p:cNvSpPr>
          <p:nvPr/>
        </p:nvSpPr>
        <p:spPr bwMode="auto">
          <a:xfrm>
            <a:off x="2146300" y="93663"/>
            <a:ext cx="7162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nchor="ctr"/>
          <a:lstStyle/>
          <a:p>
            <a:pPr algn="ctr" fontAlgn="base">
              <a:spcBef>
                <a:spcPct val="0"/>
              </a:spcBef>
              <a:spcAft>
                <a:spcPct val="0"/>
              </a:spcAft>
            </a:pPr>
            <a:endParaRPr kumimoji="1" lang="zh-CN" altLang="zh-CN" sz="2000">
              <a:solidFill>
                <a:srgbClr val="4F56AD"/>
              </a:solidFill>
              <a:latin typeface="Tahoma"/>
              <a:ea typeface="宋体" charset="-122"/>
            </a:endParaRPr>
          </a:p>
        </p:txBody>
      </p:sp>
      <p:sp>
        <p:nvSpPr>
          <p:cNvPr id="196612" name="Rectangle 4"/>
          <p:cNvSpPr>
            <a:spLocks noGrp="1" noChangeArrowheads="1"/>
          </p:cNvSpPr>
          <p:nvPr>
            <p:ph type="title"/>
          </p:nvPr>
        </p:nvSpPr>
        <p:spPr>
          <a:xfrm>
            <a:off x="1976852" y="5775326"/>
            <a:ext cx="8774113" cy="368300"/>
          </a:xfrm>
        </p:spPr>
        <p:txBody>
          <a:bodyPr>
            <a:noAutofit/>
          </a:bodyPr>
          <a:lstStyle/>
          <a:p>
            <a:pPr eaLnBrk="1" hangingPunct="1"/>
            <a:r>
              <a:rPr lang="zh-CN" altLang="en-US" sz="2400" dirty="0">
                <a:latin typeface="宋体" panose="02010600030101010101" pitchFamily="2" charset="-122"/>
                <a:ea typeface="宋体" panose="02010600030101010101" pitchFamily="2" charset="-122"/>
              </a:rPr>
              <a:t>周期</a:t>
            </a:r>
            <a:r>
              <a:rPr lang="en-US" altLang="zh-CN" sz="2400" dirty="0">
                <a:latin typeface="宋体" panose="02010600030101010101" pitchFamily="2" charset="-122"/>
                <a:ea typeface="宋体" panose="02010600030101010101" pitchFamily="2" charset="-122"/>
              </a:rPr>
              <a:t>12~15</a:t>
            </a:r>
            <a:r>
              <a:rPr lang="zh-CN" altLang="en-US" sz="2400" dirty="0">
                <a:latin typeface="宋体" panose="02010600030101010101" pitchFamily="2" charset="-122"/>
                <a:ea typeface="宋体" panose="02010600030101010101" pitchFamily="2" charset="-122"/>
              </a:rPr>
              <a:t>：第三条指令继续执行，直到完成。</a:t>
            </a: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919061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7634" name="Object 2"/>
          <p:cNvGraphicFramePr>
            <a:graphicFrameLocks/>
          </p:cNvGraphicFramePr>
          <p:nvPr/>
        </p:nvGraphicFramePr>
        <p:xfrm>
          <a:off x="1377803" y="619215"/>
          <a:ext cx="8774113" cy="4995863"/>
        </p:xfrm>
        <a:graphic>
          <a:graphicData uri="http://schemas.openxmlformats.org/presentationml/2006/ole">
            <mc:AlternateContent xmlns:mc="http://schemas.openxmlformats.org/markup-compatibility/2006">
              <mc:Choice xmlns:v="urn:schemas-microsoft-com:vml" Requires="v">
                <p:oleObj name="Worksheet" r:id="rId2" imgW="9696901" imgH="6639166" progId="Excel.Sheet.8">
                  <p:embed/>
                </p:oleObj>
              </mc:Choice>
              <mc:Fallback>
                <p:oleObj name="Worksheet" r:id="rId2" imgW="9696901" imgH="6639166" progId="Excel.Sheet.8">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7803" y="619215"/>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82204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B777384-3570-41AD-CEDC-19A50F4F11B8}"/>
              </a:ext>
            </a:extLst>
          </p:cNvPr>
          <p:cNvSpPr>
            <a:spLocks noGrp="1"/>
          </p:cNvSpPr>
          <p:nvPr>
            <p:ph idx="1"/>
          </p:nvPr>
        </p:nvSpPr>
        <p:spPr>
          <a:xfrm>
            <a:off x="554433" y="562708"/>
            <a:ext cx="10799367" cy="5614255"/>
          </a:xfrm>
        </p:spPr>
        <p:txBody>
          <a:bodyPr>
            <a:normAutofit fontScale="85000" lnSpcReduction="20000"/>
          </a:bodyPr>
          <a:lstStyle/>
          <a:p>
            <a:pPr marL="457200" indent="-457200" eaLnBrk="1" hangingPunct="1">
              <a:lnSpc>
                <a:spcPct val="150000"/>
              </a:lnSpc>
              <a:buFont typeface="Wingdings" panose="05000000000000000000" pitchFamily="2" charset="2"/>
              <a:buNone/>
            </a:pPr>
            <a:r>
              <a:rPr lang="zh-CN" altLang="en-US" b="1" dirty="0">
                <a:latin typeface="宋体" panose="02010600030101010101" pitchFamily="2" charset="-122"/>
                <a:ea typeface="宋体" panose="02010600030101010101" pitchFamily="2" charset="-122"/>
              </a:rPr>
              <a:t>例如：</a:t>
            </a:r>
            <a:r>
              <a:rPr lang="zh-CN" altLang="en-US" b="1" dirty="0">
                <a:solidFill>
                  <a:schemeClr val="tx1"/>
                </a:solidFill>
                <a:latin typeface="宋体" panose="02010600030101010101" pitchFamily="2" charset="-122"/>
                <a:ea typeface="宋体" panose="02010600030101010101" pitchFamily="2" charset="-122"/>
              </a:rPr>
              <a:t>考虑下述代码：</a:t>
            </a:r>
            <a:r>
              <a:rPr lang="zh-CN" altLang="en-US" b="1" dirty="0">
                <a:solidFill>
                  <a:srgbClr val="000000"/>
                </a:solidFill>
                <a:latin typeface="宋体" panose="02010600030101010101" pitchFamily="2" charset="-122"/>
                <a:ea typeface="宋体" panose="02010600030101010101" pitchFamily="2" charset="-122"/>
              </a:rPr>
              <a:t> </a:t>
            </a:r>
          </a:p>
          <a:p>
            <a:pPr marL="457200" indent="-457200" eaLnBrk="1" hangingPunct="1">
              <a:lnSpc>
                <a:spcPct val="150000"/>
              </a:lnSpc>
              <a:buFont typeface="Wingdings" panose="05000000000000000000" pitchFamily="2" charset="2"/>
              <a:buNone/>
            </a:pPr>
            <a:r>
              <a:rPr lang="en-US" altLang="zh-CN" b="1" dirty="0">
                <a:solidFill>
                  <a:srgbClr val="000000"/>
                </a:solidFill>
                <a:latin typeface="Calibri" panose="020F0502020204030204" pitchFamily="34" charset="0"/>
                <a:ea typeface="宋体" panose="02010600030101010101" pitchFamily="2" charset="-122"/>
                <a:cs typeface="Calibri" panose="020F0502020204030204" pitchFamily="34" charset="0"/>
              </a:rPr>
              <a:t>		DIV.D		F2</a:t>
            </a:r>
            <a:r>
              <a:rPr lang="zh-CN" altLang="en-US" b="1" dirty="0">
                <a:solidFill>
                  <a:srgbClr val="000000"/>
                </a:solidFill>
                <a:latin typeface="Calibri" panose="020F0502020204030204" pitchFamily="34" charset="0"/>
                <a:ea typeface="宋体" panose="02010600030101010101" pitchFamily="2" charset="-122"/>
                <a:cs typeface="Calibri" panose="020F0502020204030204" pitchFamily="34" charset="0"/>
              </a:rPr>
              <a:t>，</a:t>
            </a:r>
            <a:r>
              <a:rPr lang="en-US" altLang="zh-CN" b="1" dirty="0">
                <a:solidFill>
                  <a:srgbClr val="FF33CC"/>
                </a:solidFill>
                <a:latin typeface="Calibri" panose="020F0502020204030204" pitchFamily="34" charset="0"/>
                <a:ea typeface="宋体" panose="02010600030101010101" pitchFamily="2" charset="-122"/>
                <a:cs typeface="Calibri" panose="020F0502020204030204" pitchFamily="34" charset="0"/>
              </a:rPr>
              <a:t>F6</a:t>
            </a:r>
            <a:r>
              <a:rPr lang="zh-CN" altLang="en-US" b="1" dirty="0">
                <a:solidFill>
                  <a:srgbClr val="000000"/>
                </a:solidFill>
                <a:latin typeface="Calibri" panose="020F0502020204030204" pitchFamily="34" charset="0"/>
                <a:ea typeface="宋体" panose="02010600030101010101" pitchFamily="2" charset="-122"/>
                <a:cs typeface="Calibri" panose="020F0502020204030204" pitchFamily="34" charset="0"/>
              </a:rPr>
              <a:t>，</a:t>
            </a:r>
            <a:r>
              <a:rPr lang="en-US" altLang="zh-CN" b="1" dirty="0">
                <a:solidFill>
                  <a:srgbClr val="000000"/>
                </a:solidFill>
                <a:latin typeface="Calibri" panose="020F0502020204030204" pitchFamily="34" charset="0"/>
                <a:ea typeface="宋体" panose="02010600030101010101" pitchFamily="2" charset="-122"/>
                <a:cs typeface="Calibri" panose="020F0502020204030204" pitchFamily="34" charset="0"/>
              </a:rPr>
              <a:t>F4</a:t>
            </a:r>
          </a:p>
          <a:p>
            <a:pPr marL="457200" indent="-457200" eaLnBrk="1" hangingPunct="1">
              <a:lnSpc>
                <a:spcPct val="150000"/>
              </a:lnSpc>
              <a:buFont typeface="Wingdings" panose="05000000000000000000" pitchFamily="2" charset="2"/>
              <a:buNone/>
            </a:pPr>
            <a:r>
              <a:rPr lang="en-US" altLang="zh-CN" b="1" dirty="0">
                <a:solidFill>
                  <a:srgbClr val="000000"/>
                </a:solidFill>
                <a:latin typeface="Calibri" panose="020F0502020204030204" pitchFamily="34" charset="0"/>
                <a:ea typeface="宋体" panose="02010600030101010101" pitchFamily="2" charset="-122"/>
                <a:cs typeface="Calibri" panose="020F0502020204030204" pitchFamily="34" charset="0"/>
              </a:rPr>
              <a:t>       	ADD.D		</a:t>
            </a:r>
            <a:r>
              <a:rPr lang="en-US" altLang="zh-CN" b="1" dirty="0">
                <a:solidFill>
                  <a:srgbClr val="FF33CC"/>
                </a:solidFill>
                <a:latin typeface="Calibri" panose="020F0502020204030204" pitchFamily="34" charset="0"/>
                <a:ea typeface="宋体" panose="02010600030101010101" pitchFamily="2" charset="-122"/>
                <a:cs typeface="Calibri" panose="020F0502020204030204" pitchFamily="34" charset="0"/>
              </a:rPr>
              <a:t>F6</a:t>
            </a:r>
            <a:r>
              <a:rPr lang="zh-CN" altLang="en-US" b="1" dirty="0">
                <a:solidFill>
                  <a:srgbClr val="FF33CC"/>
                </a:solidFill>
                <a:latin typeface="Calibri" panose="020F0502020204030204" pitchFamily="34" charset="0"/>
                <a:ea typeface="宋体" panose="02010600030101010101" pitchFamily="2" charset="-122"/>
                <a:cs typeface="Calibri" panose="020F0502020204030204" pitchFamily="34" charset="0"/>
              </a:rPr>
              <a:t>，</a:t>
            </a:r>
            <a:r>
              <a:rPr lang="en-US" altLang="zh-CN" b="1" dirty="0">
                <a:solidFill>
                  <a:srgbClr val="000000"/>
                </a:solidFill>
                <a:latin typeface="Calibri" panose="020F0502020204030204" pitchFamily="34" charset="0"/>
                <a:ea typeface="宋体" panose="02010600030101010101" pitchFamily="2" charset="-122"/>
                <a:cs typeface="Calibri" panose="020F0502020204030204" pitchFamily="34" charset="0"/>
              </a:rPr>
              <a:t>F0</a:t>
            </a:r>
            <a:r>
              <a:rPr lang="zh-CN" altLang="en-US" b="1" dirty="0">
                <a:solidFill>
                  <a:srgbClr val="000000"/>
                </a:solidFill>
                <a:latin typeface="Calibri" panose="020F0502020204030204" pitchFamily="34" charset="0"/>
                <a:ea typeface="宋体" panose="02010600030101010101" pitchFamily="2" charset="-122"/>
                <a:cs typeface="Calibri" panose="020F0502020204030204" pitchFamily="34" charset="0"/>
              </a:rPr>
              <a:t>，</a:t>
            </a:r>
            <a:r>
              <a:rPr lang="en-US" altLang="zh-CN" b="1" dirty="0">
                <a:solidFill>
                  <a:srgbClr val="000000"/>
                </a:solidFill>
                <a:latin typeface="Calibri" panose="020F0502020204030204" pitchFamily="34" charset="0"/>
                <a:ea typeface="宋体" panose="02010600030101010101" pitchFamily="2" charset="-122"/>
                <a:cs typeface="Calibri" panose="020F0502020204030204" pitchFamily="34" charset="0"/>
              </a:rPr>
              <a:t>F12</a:t>
            </a:r>
          </a:p>
          <a:p>
            <a:pPr marL="457200" indent="-457200" eaLnBrk="1" hangingPunct="1">
              <a:lnSpc>
                <a:spcPct val="150000"/>
              </a:lnSpc>
              <a:buFont typeface="Wingdings" panose="05000000000000000000" pitchFamily="2" charset="2"/>
              <a:buNone/>
            </a:pPr>
            <a:r>
              <a:rPr lang="en-US" altLang="zh-CN" b="1" dirty="0">
                <a:solidFill>
                  <a:srgbClr val="000000"/>
                </a:solidFill>
                <a:latin typeface="Calibri" panose="020F0502020204030204" pitchFamily="34" charset="0"/>
                <a:ea typeface="宋体" panose="02010600030101010101" pitchFamily="2" charset="-122"/>
                <a:cs typeface="Calibri" panose="020F0502020204030204" pitchFamily="34" charset="0"/>
              </a:rPr>
              <a:t>        	SUB.D		F8</a:t>
            </a:r>
            <a:r>
              <a:rPr lang="zh-CN" altLang="en-US" b="1" dirty="0">
                <a:solidFill>
                  <a:srgbClr val="000000"/>
                </a:solidFill>
                <a:latin typeface="Calibri" panose="020F0502020204030204" pitchFamily="34" charset="0"/>
                <a:ea typeface="宋体" panose="02010600030101010101" pitchFamily="2" charset="-122"/>
                <a:cs typeface="Calibri" panose="020F0502020204030204" pitchFamily="34" charset="0"/>
              </a:rPr>
              <a:t>，</a:t>
            </a:r>
            <a:r>
              <a:rPr lang="en-US" altLang="zh-CN" b="1" dirty="0">
                <a:solidFill>
                  <a:srgbClr val="FF33CC"/>
                </a:solidFill>
                <a:latin typeface="Calibri" panose="020F0502020204030204" pitchFamily="34" charset="0"/>
                <a:ea typeface="宋体" panose="02010600030101010101" pitchFamily="2" charset="-122"/>
                <a:cs typeface="Calibri" panose="020F0502020204030204" pitchFamily="34" charset="0"/>
              </a:rPr>
              <a:t>F6</a:t>
            </a:r>
            <a:r>
              <a:rPr lang="zh-CN" altLang="en-US" b="1" dirty="0">
                <a:solidFill>
                  <a:srgbClr val="000000"/>
                </a:solidFill>
                <a:latin typeface="Calibri" panose="020F0502020204030204" pitchFamily="34" charset="0"/>
                <a:ea typeface="宋体" panose="02010600030101010101" pitchFamily="2" charset="-122"/>
                <a:cs typeface="Calibri" panose="020F0502020204030204" pitchFamily="34" charset="0"/>
              </a:rPr>
              <a:t>，</a:t>
            </a:r>
            <a:r>
              <a:rPr lang="en-US" altLang="zh-CN" b="1" dirty="0">
                <a:solidFill>
                  <a:srgbClr val="000000"/>
                </a:solidFill>
                <a:latin typeface="Calibri" panose="020F0502020204030204" pitchFamily="34" charset="0"/>
                <a:ea typeface="宋体" panose="02010600030101010101" pitchFamily="2" charset="-122"/>
                <a:cs typeface="Calibri" panose="020F0502020204030204" pitchFamily="34" charset="0"/>
              </a:rPr>
              <a:t>F14</a:t>
            </a:r>
          </a:p>
          <a:p>
            <a:pPr marL="457200" indent="-457200" eaLnBrk="1" hangingPunct="1">
              <a:lnSpc>
                <a:spcPct val="150000"/>
              </a:lnSpc>
              <a:buFont typeface="Wingdings" panose="05000000000000000000" pitchFamily="2" charset="2"/>
              <a:buNone/>
            </a:pPr>
            <a:r>
              <a:rPr lang="en-US" altLang="zh-CN" b="1" dirty="0">
                <a:solidFill>
                  <a:srgbClr val="339933"/>
                </a:solidFill>
                <a:latin typeface="Calibri" panose="020F0502020204030204" pitchFamily="34" charset="0"/>
                <a:ea typeface="宋体" panose="02010600030101010101" pitchFamily="2" charset="-122"/>
                <a:cs typeface="Calibri" panose="020F0502020204030204" pitchFamily="34" charset="0"/>
              </a:rPr>
              <a:t>     		</a:t>
            </a:r>
            <a:r>
              <a:rPr lang="en-US" altLang="zh-CN" b="1" dirty="0">
                <a:solidFill>
                  <a:srgbClr val="9933FF"/>
                </a:solidFill>
                <a:latin typeface="Calibri" panose="020F0502020204030204" pitchFamily="34" charset="0"/>
                <a:ea typeface="宋体" panose="02010600030101010101" pitchFamily="2" charset="-122"/>
                <a:cs typeface="Calibri" panose="020F0502020204030204" pitchFamily="34" charset="0"/>
              </a:rPr>
              <a:t>DIV.D</a:t>
            </a:r>
            <a:r>
              <a:rPr lang="zh-CN" altLang="en-US" b="1" dirty="0">
                <a:solidFill>
                  <a:srgbClr val="000000"/>
                </a:solidFill>
                <a:latin typeface="Calibri" panose="020F0502020204030204" pitchFamily="34" charset="0"/>
                <a:ea typeface="宋体" panose="02010600030101010101" pitchFamily="2" charset="-122"/>
                <a:cs typeface="Calibri" panose="020F0502020204030204" pitchFamily="34" charset="0"/>
              </a:rPr>
              <a:t>和</a:t>
            </a:r>
            <a:r>
              <a:rPr lang="en-US" altLang="zh-CN" b="1" dirty="0">
                <a:solidFill>
                  <a:srgbClr val="9933FF"/>
                </a:solidFill>
                <a:latin typeface="Calibri" panose="020F0502020204030204" pitchFamily="34" charset="0"/>
                <a:ea typeface="宋体" panose="02010600030101010101" pitchFamily="2" charset="-122"/>
                <a:cs typeface="Calibri" panose="020F0502020204030204" pitchFamily="34" charset="0"/>
              </a:rPr>
              <a:t>ADD.D</a:t>
            </a:r>
            <a:r>
              <a:rPr lang="zh-CN" altLang="en-US" b="1" dirty="0">
                <a:solidFill>
                  <a:srgbClr val="000000"/>
                </a:solidFill>
                <a:latin typeface="Calibri" panose="020F0502020204030204" pitchFamily="34" charset="0"/>
                <a:ea typeface="宋体" panose="02010600030101010101" pitchFamily="2" charset="-122"/>
                <a:cs typeface="Calibri" panose="020F0502020204030204" pitchFamily="34" charset="0"/>
              </a:rPr>
              <a:t>存在反相关。</a:t>
            </a:r>
          </a:p>
          <a:p>
            <a:pPr marL="457200" indent="-457200" eaLnBrk="1" hangingPunct="1">
              <a:lnSpc>
                <a:spcPct val="150000"/>
              </a:lnSpc>
              <a:buFont typeface="Wingdings" panose="05000000000000000000" pitchFamily="2" charset="2"/>
              <a:buNone/>
            </a:pPr>
            <a:r>
              <a:rPr lang="zh-CN" altLang="en-US" b="1" dirty="0">
                <a:solidFill>
                  <a:srgbClr val="000000"/>
                </a:solidFill>
                <a:latin typeface="Calibri" panose="020F0502020204030204" pitchFamily="34" charset="0"/>
                <a:ea typeface="宋体" panose="02010600030101010101" pitchFamily="2" charset="-122"/>
                <a:cs typeface="Calibri" panose="020F0502020204030204" pitchFamily="34" charset="0"/>
              </a:rPr>
              <a:t>     进行寄存器换名（</a:t>
            </a:r>
            <a:r>
              <a:rPr lang="en-US" altLang="zh-CN" b="1" dirty="0">
                <a:solidFill>
                  <a:srgbClr val="9933FF"/>
                </a:solidFill>
                <a:latin typeface="Calibri" panose="020F0502020204030204" pitchFamily="34" charset="0"/>
                <a:ea typeface="宋体" panose="02010600030101010101" pitchFamily="2" charset="-122"/>
                <a:cs typeface="Calibri" panose="020F0502020204030204" pitchFamily="34" charset="0"/>
              </a:rPr>
              <a:t>F6</a:t>
            </a:r>
            <a:r>
              <a:rPr lang="zh-CN" altLang="en-US" b="1" dirty="0">
                <a:solidFill>
                  <a:srgbClr val="000000"/>
                </a:solidFill>
                <a:latin typeface="Calibri" panose="020F0502020204030204" pitchFamily="34" charset="0"/>
                <a:ea typeface="宋体" panose="02010600030101010101" pitchFamily="2" charset="-122"/>
                <a:cs typeface="Calibri" panose="020F0502020204030204" pitchFamily="34" charset="0"/>
              </a:rPr>
              <a:t>换成</a:t>
            </a:r>
            <a:r>
              <a:rPr lang="en-US" altLang="zh-CN" b="1" dirty="0">
                <a:solidFill>
                  <a:srgbClr val="9933FF"/>
                </a:solidFill>
                <a:latin typeface="Calibri" panose="020F0502020204030204" pitchFamily="34" charset="0"/>
                <a:ea typeface="宋体" panose="02010600030101010101" pitchFamily="2" charset="-122"/>
                <a:cs typeface="Calibri" panose="020F0502020204030204" pitchFamily="34" charset="0"/>
              </a:rPr>
              <a:t>S</a:t>
            </a:r>
            <a:r>
              <a:rPr lang="zh-CN" altLang="en-US" b="1" dirty="0">
                <a:solidFill>
                  <a:srgbClr val="000000"/>
                </a:solidFill>
                <a:latin typeface="Calibri" panose="020F0502020204030204" pitchFamily="34" charset="0"/>
                <a:ea typeface="宋体" panose="02010600030101010101" pitchFamily="2" charset="-122"/>
                <a:cs typeface="Calibri" panose="020F0502020204030204" pitchFamily="34" charset="0"/>
              </a:rPr>
              <a:t>）后，变成：</a:t>
            </a:r>
          </a:p>
          <a:p>
            <a:pPr marL="457200" indent="-457200" eaLnBrk="1" hangingPunct="1">
              <a:lnSpc>
                <a:spcPct val="150000"/>
              </a:lnSpc>
              <a:buFont typeface="Wingdings" panose="05000000000000000000" pitchFamily="2" charset="2"/>
              <a:buNone/>
            </a:pPr>
            <a:r>
              <a:rPr lang="zh-CN" altLang="en-US" b="1" dirty="0">
                <a:solidFill>
                  <a:srgbClr val="000000"/>
                </a:solidFill>
                <a:latin typeface="Calibri" panose="020F0502020204030204" pitchFamily="34" charset="0"/>
                <a:ea typeface="宋体" panose="02010600030101010101" pitchFamily="2" charset="-122"/>
                <a:cs typeface="Calibri" panose="020F0502020204030204" pitchFamily="34" charset="0"/>
              </a:rPr>
              <a:t>      </a:t>
            </a:r>
            <a:r>
              <a:rPr lang="en-US" altLang="zh-CN" b="1" dirty="0">
                <a:solidFill>
                  <a:srgbClr val="000000"/>
                </a:solidFill>
                <a:latin typeface="Calibri" panose="020F0502020204030204" pitchFamily="34" charset="0"/>
                <a:ea typeface="宋体" panose="02010600030101010101" pitchFamily="2" charset="-122"/>
                <a:cs typeface="Calibri" panose="020F0502020204030204" pitchFamily="34" charset="0"/>
              </a:rPr>
              <a:t>		DIV.D		F2</a:t>
            </a:r>
            <a:r>
              <a:rPr lang="zh-CN" altLang="en-US" b="1" dirty="0">
                <a:solidFill>
                  <a:srgbClr val="000000"/>
                </a:solidFill>
                <a:latin typeface="Calibri" panose="020F0502020204030204" pitchFamily="34" charset="0"/>
                <a:ea typeface="宋体" panose="02010600030101010101" pitchFamily="2" charset="-122"/>
                <a:cs typeface="Calibri" panose="020F0502020204030204" pitchFamily="34" charset="0"/>
              </a:rPr>
              <a:t>，</a:t>
            </a:r>
            <a:r>
              <a:rPr lang="en-US" altLang="zh-CN" b="1" dirty="0">
                <a:solidFill>
                  <a:srgbClr val="000000"/>
                </a:solidFill>
                <a:latin typeface="Calibri" panose="020F0502020204030204" pitchFamily="34" charset="0"/>
                <a:ea typeface="宋体" panose="02010600030101010101" pitchFamily="2" charset="-122"/>
                <a:cs typeface="Calibri" panose="020F0502020204030204" pitchFamily="34" charset="0"/>
              </a:rPr>
              <a:t>	</a:t>
            </a:r>
            <a:r>
              <a:rPr lang="en-US" altLang="zh-CN" b="1" dirty="0">
                <a:solidFill>
                  <a:srgbClr val="FF33CC"/>
                </a:solidFill>
                <a:latin typeface="Calibri" panose="020F0502020204030204" pitchFamily="34" charset="0"/>
                <a:ea typeface="宋体" panose="02010600030101010101" pitchFamily="2" charset="-122"/>
                <a:cs typeface="Calibri" panose="020F0502020204030204" pitchFamily="34" charset="0"/>
              </a:rPr>
              <a:t>F6</a:t>
            </a:r>
            <a:r>
              <a:rPr lang="zh-CN" altLang="en-US" b="1" dirty="0">
                <a:solidFill>
                  <a:srgbClr val="000000"/>
                </a:solidFill>
                <a:latin typeface="Calibri" panose="020F0502020204030204" pitchFamily="34" charset="0"/>
                <a:ea typeface="宋体" panose="02010600030101010101" pitchFamily="2" charset="-122"/>
                <a:cs typeface="Calibri" panose="020F0502020204030204" pitchFamily="34" charset="0"/>
              </a:rPr>
              <a:t>，</a:t>
            </a:r>
            <a:r>
              <a:rPr lang="en-US" altLang="zh-CN" b="1" dirty="0">
                <a:solidFill>
                  <a:srgbClr val="000000"/>
                </a:solidFill>
                <a:latin typeface="Calibri" panose="020F0502020204030204" pitchFamily="34" charset="0"/>
                <a:ea typeface="宋体" panose="02010600030101010101" pitchFamily="2" charset="-122"/>
                <a:cs typeface="Calibri" panose="020F0502020204030204" pitchFamily="34" charset="0"/>
              </a:rPr>
              <a:t>F4</a:t>
            </a:r>
          </a:p>
          <a:p>
            <a:pPr marL="457200" indent="-457200" eaLnBrk="1" hangingPunct="1">
              <a:lnSpc>
                <a:spcPct val="150000"/>
              </a:lnSpc>
              <a:buFont typeface="Wingdings" panose="05000000000000000000" pitchFamily="2" charset="2"/>
              <a:buNone/>
            </a:pPr>
            <a:r>
              <a:rPr lang="en-US" altLang="zh-CN" b="1" dirty="0">
                <a:solidFill>
                  <a:srgbClr val="000000"/>
                </a:solidFill>
                <a:latin typeface="Calibri" panose="020F0502020204030204" pitchFamily="34" charset="0"/>
                <a:ea typeface="宋体" panose="02010600030101010101" pitchFamily="2" charset="-122"/>
                <a:cs typeface="Calibri" panose="020F0502020204030204" pitchFamily="34" charset="0"/>
              </a:rPr>
              <a:t>       	ADD.D		</a:t>
            </a:r>
            <a:r>
              <a:rPr lang="en-US" altLang="zh-CN" b="1" dirty="0">
                <a:solidFill>
                  <a:srgbClr val="FF33CC"/>
                </a:solidFill>
                <a:latin typeface="Calibri" panose="020F0502020204030204" pitchFamily="34" charset="0"/>
                <a:ea typeface="宋体" panose="02010600030101010101" pitchFamily="2" charset="-122"/>
                <a:cs typeface="Calibri" panose="020F0502020204030204" pitchFamily="34" charset="0"/>
              </a:rPr>
              <a:t>S</a:t>
            </a:r>
            <a:r>
              <a:rPr lang="zh-CN" altLang="en-US" dirty="0">
                <a:solidFill>
                  <a:srgbClr val="000000"/>
                </a:solidFill>
                <a:latin typeface="Calibri" panose="020F0502020204030204" pitchFamily="34" charset="0"/>
                <a:ea typeface="宋体" panose="02010600030101010101" pitchFamily="2" charset="-122"/>
                <a:cs typeface="Calibri" panose="020F0502020204030204" pitchFamily="34" charset="0"/>
              </a:rPr>
              <a:t>，</a:t>
            </a:r>
            <a:r>
              <a:rPr lang="en-US" altLang="zh-CN" b="1" dirty="0">
                <a:solidFill>
                  <a:srgbClr val="000000"/>
                </a:solidFill>
                <a:latin typeface="Calibri" panose="020F0502020204030204" pitchFamily="34" charset="0"/>
                <a:ea typeface="宋体" panose="02010600030101010101" pitchFamily="2" charset="-122"/>
                <a:cs typeface="Calibri" panose="020F0502020204030204" pitchFamily="34" charset="0"/>
              </a:rPr>
              <a:t>F0</a:t>
            </a:r>
            <a:r>
              <a:rPr lang="zh-CN" altLang="en-US" b="1" dirty="0">
                <a:solidFill>
                  <a:srgbClr val="000000"/>
                </a:solidFill>
                <a:latin typeface="Calibri" panose="020F0502020204030204" pitchFamily="34" charset="0"/>
                <a:ea typeface="宋体" panose="02010600030101010101" pitchFamily="2" charset="-122"/>
                <a:cs typeface="Calibri" panose="020F0502020204030204" pitchFamily="34" charset="0"/>
              </a:rPr>
              <a:t>，</a:t>
            </a:r>
            <a:r>
              <a:rPr lang="en-US" altLang="zh-CN" b="1" dirty="0">
                <a:solidFill>
                  <a:srgbClr val="000000"/>
                </a:solidFill>
                <a:latin typeface="Calibri" panose="020F0502020204030204" pitchFamily="34" charset="0"/>
                <a:ea typeface="宋体" panose="02010600030101010101" pitchFamily="2" charset="-122"/>
                <a:cs typeface="Calibri" panose="020F0502020204030204" pitchFamily="34" charset="0"/>
              </a:rPr>
              <a:t>F12</a:t>
            </a:r>
          </a:p>
          <a:p>
            <a:pPr marL="457200" indent="-457200" eaLnBrk="1" hangingPunct="1">
              <a:lnSpc>
                <a:spcPct val="150000"/>
              </a:lnSpc>
              <a:buFont typeface="Wingdings" panose="05000000000000000000" pitchFamily="2" charset="2"/>
              <a:buNone/>
            </a:pPr>
            <a:r>
              <a:rPr lang="en-US" altLang="zh-CN" b="1" dirty="0">
                <a:solidFill>
                  <a:srgbClr val="000000"/>
                </a:solidFill>
                <a:latin typeface="Calibri" panose="020F0502020204030204" pitchFamily="34" charset="0"/>
                <a:ea typeface="宋体" panose="02010600030101010101" pitchFamily="2" charset="-122"/>
                <a:cs typeface="Calibri" panose="020F0502020204030204" pitchFamily="34" charset="0"/>
              </a:rPr>
              <a:t>       	SUB.D		F8</a:t>
            </a:r>
            <a:r>
              <a:rPr lang="zh-CN" altLang="en-US" b="1" dirty="0">
                <a:solidFill>
                  <a:srgbClr val="000000"/>
                </a:solidFill>
                <a:latin typeface="Calibri" panose="020F0502020204030204" pitchFamily="34" charset="0"/>
                <a:ea typeface="宋体" panose="02010600030101010101" pitchFamily="2" charset="-122"/>
                <a:cs typeface="Calibri" panose="020F0502020204030204" pitchFamily="34" charset="0"/>
              </a:rPr>
              <a:t>，</a:t>
            </a:r>
            <a:r>
              <a:rPr lang="en-US" altLang="zh-CN" b="1" dirty="0">
                <a:solidFill>
                  <a:srgbClr val="FF33CC"/>
                </a:solidFill>
                <a:latin typeface="Calibri" panose="020F0502020204030204" pitchFamily="34" charset="0"/>
                <a:ea typeface="宋体" panose="02010600030101010101" pitchFamily="2" charset="-122"/>
                <a:cs typeface="Calibri" panose="020F0502020204030204" pitchFamily="34" charset="0"/>
              </a:rPr>
              <a:t>S</a:t>
            </a:r>
            <a:r>
              <a:rPr lang="zh-CN" altLang="en-US" b="1" dirty="0">
                <a:solidFill>
                  <a:srgbClr val="000000"/>
                </a:solidFill>
                <a:latin typeface="Calibri" panose="020F0502020204030204" pitchFamily="34" charset="0"/>
                <a:ea typeface="宋体" panose="02010600030101010101" pitchFamily="2" charset="-122"/>
                <a:cs typeface="Calibri" panose="020F0502020204030204" pitchFamily="34" charset="0"/>
              </a:rPr>
              <a:t>，</a:t>
            </a:r>
            <a:r>
              <a:rPr lang="en-US" altLang="zh-CN" b="1" dirty="0">
                <a:solidFill>
                  <a:srgbClr val="000000"/>
                </a:solidFill>
                <a:latin typeface="Calibri" panose="020F0502020204030204" pitchFamily="34" charset="0"/>
                <a:ea typeface="宋体" panose="02010600030101010101" pitchFamily="2" charset="-122"/>
                <a:cs typeface="Calibri" panose="020F0502020204030204" pitchFamily="34" charset="0"/>
              </a:rPr>
              <a:t>F14 </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378930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8658" name="Object 2"/>
          <p:cNvGraphicFramePr>
            <a:graphicFrameLocks/>
          </p:cNvGraphicFramePr>
          <p:nvPr/>
        </p:nvGraphicFramePr>
        <p:xfrm>
          <a:off x="1335074" y="516666"/>
          <a:ext cx="8774113" cy="4995863"/>
        </p:xfrm>
        <a:graphic>
          <a:graphicData uri="http://schemas.openxmlformats.org/presentationml/2006/ole">
            <mc:AlternateContent xmlns:mc="http://schemas.openxmlformats.org/markup-compatibility/2006">
              <mc:Choice xmlns:v="urn:schemas-microsoft-com:vml" Requires="v">
                <p:oleObj name="Worksheet" r:id="rId2" imgW="9696901" imgH="6639166" progId="Excel.Sheet.8">
                  <p:embed/>
                </p:oleObj>
              </mc:Choice>
              <mc:Fallback>
                <p:oleObj name="Worksheet" r:id="rId2" imgW="9696901" imgH="6639166" progId="Excel.Sheet.8">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074" y="516666"/>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370714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9682" name="Object 2"/>
          <p:cNvGraphicFramePr>
            <a:graphicFrameLocks/>
          </p:cNvGraphicFramePr>
          <p:nvPr/>
        </p:nvGraphicFramePr>
        <p:xfrm>
          <a:off x="1497444" y="533757"/>
          <a:ext cx="8774113" cy="4995863"/>
        </p:xfrm>
        <a:graphic>
          <a:graphicData uri="http://schemas.openxmlformats.org/presentationml/2006/ole">
            <mc:AlternateContent xmlns:mc="http://schemas.openxmlformats.org/markup-compatibility/2006">
              <mc:Choice xmlns:v="urn:schemas-microsoft-com:vml" Requires="v">
                <p:oleObj name="Worksheet" r:id="rId2" imgW="9696901" imgH="6639166" progId="Excel.Sheet.8">
                  <p:embed/>
                </p:oleObj>
              </mc:Choice>
              <mc:Fallback>
                <p:oleObj name="Worksheet" r:id="rId2" imgW="9696901" imgH="6639166" progId="Excel.Sheet.8">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444" y="533757"/>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071149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0706" name="Object 2"/>
          <p:cNvGraphicFramePr>
            <a:graphicFrameLocks/>
          </p:cNvGraphicFramePr>
          <p:nvPr/>
        </p:nvGraphicFramePr>
        <p:xfrm>
          <a:off x="1736726" y="952501"/>
          <a:ext cx="8774113" cy="4995863"/>
        </p:xfrm>
        <a:graphic>
          <a:graphicData uri="http://schemas.openxmlformats.org/presentationml/2006/ole">
            <mc:AlternateContent xmlns:mc="http://schemas.openxmlformats.org/markup-compatibility/2006">
              <mc:Choice xmlns:v="urn:schemas-microsoft-com:vml" Requires="v">
                <p:oleObj name="Worksheet" r:id="rId2" imgW="9696901" imgH="6639166" progId="Excel.Sheet.8">
                  <p:embed/>
                </p:oleObj>
              </mc:Choice>
              <mc:Fallback>
                <p:oleObj name="Worksheet" r:id="rId2" imgW="9696901" imgH="6639166" progId="Excel.Sheet.8">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726" y="952501"/>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0707" name="Rectangle 3"/>
          <p:cNvSpPr>
            <a:spLocks noGrp="1" noChangeArrowheads="1"/>
          </p:cNvSpPr>
          <p:nvPr>
            <p:ph type="title"/>
          </p:nvPr>
        </p:nvSpPr>
        <p:spPr>
          <a:xfrm>
            <a:off x="1659732" y="5780667"/>
            <a:ext cx="8928100" cy="606425"/>
          </a:xfrm>
        </p:spPr>
        <p:txBody>
          <a:bodyPr>
            <a:noAutofit/>
          </a:bodyPr>
          <a:lstStyle/>
          <a:p>
            <a:pPr eaLnBrk="1" hangingPunct="1"/>
            <a:r>
              <a:rPr lang="zh-CN" altLang="en-US" sz="2400" dirty="0">
                <a:latin typeface="宋体" panose="02010600030101010101" pitchFamily="2" charset="-122"/>
                <a:ea typeface="宋体" panose="02010600030101010101" pitchFamily="2" charset="-122"/>
              </a:rPr>
              <a:t>周期</a:t>
            </a:r>
            <a:r>
              <a:rPr lang="en-US" altLang="zh-CN" sz="2400" dirty="0">
                <a:latin typeface="宋体" panose="02010600030101010101" pitchFamily="2" charset="-122"/>
                <a:ea typeface="宋体" panose="02010600030101010101" pitchFamily="2" charset="-122"/>
              </a:rPr>
              <a:t>16</a:t>
            </a:r>
            <a:r>
              <a:rPr lang="zh-CN" altLang="en-US" sz="2400" dirty="0">
                <a:latin typeface="宋体" panose="02010600030101010101" pitchFamily="2" charset="-122"/>
                <a:ea typeface="宋体" panose="02010600030101010101" pitchFamily="2" charset="-122"/>
              </a:rPr>
              <a:t>：第三条指令写结果</a:t>
            </a:r>
            <a:r>
              <a:rPr lang="en-US" altLang="zh-CN" sz="2400" dirty="0">
                <a:latin typeface="宋体" panose="02010600030101010101" pitchFamily="2" charset="-122"/>
                <a:ea typeface="宋体" panose="02010600030101010101" pitchFamily="2" charset="-122"/>
              </a:rPr>
              <a:t>M*F4</a:t>
            </a:r>
            <a:r>
              <a:rPr lang="zh-CN" altLang="en-US" sz="2400" dirty="0">
                <a:latin typeface="宋体" panose="02010600030101010101" pitchFamily="2" charset="-122"/>
                <a:ea typeface="宋体" panose="02010600030101010101" pitchFamily="2" charset="-122"/>
              </a:rPr>
              <a:t>到寄存器</a:t>
            </a:r>
            <a:r>
              <a:rPr lang="en-US" altLang="zh-CN" sz="2400" dirty="0">
                <a:latin typeface="宋体" panose="02010600030101010101" pitchFamily="2" charset="-122"/>
                <a:ea typeface="宋体" panose="02010600030101010101" pitchFamily="2" charset="-122"/>
              </a:rPr>
              <a:t>F0</a:t>
            </a:r>
            <a:r>
              <a:rPr lang="zh-CN" altLang="en-US" sz="2400" dirty="0">
                <a:latin typeface="宋体" panose="02010600030101010101" pitchFamily="2" charset="-122"/>
                <a:ea typeface="宋体" panose="02010600030101010101" pitchFamily="2" charset="-122"/>
              </a:rPr>
              <a:t>，保留站中原来存放第三条指令的位置清空。</a:t>
            </a:r>
            <a:endParaRPr lang="en-US" altLang="zh-CN" sz="2400" dirty="0">
              <a:latin typeface="宋体" panose="02010600030101010101" pitchFamily="2" charset="-122"/>
              <a:ea typeface="宋体" panose="02010600030101010101" pitchFamily="2" charset="-122"/>
            </a:endParaRPr>
          </a:p>
        </p:txBody>
      </p:sp>
      <p:pic>
        <p:nvPicPr>
          <p:cNvPr id="20070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9875" y="115889"/>
            <a:ext cx="6408738"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直接箭头连接符 5"/>
          <p:cNvCxnSpPr/>
          <p:nvPr/>
        </p:nvCxnSpPr>
        <p:spPr bwMode="auto">
          <a:xfrm>
            <a:off x="4800600" y="1557338"/>
            <a:ext cx="0" cy="1295400"/>
          </a:xfrm>
          <a:prstGeom prst="straightConnector1">
            <a:avLst/>
          </a:prstGeom>
          <a:ln>
            <a:solidFill>
              <a:srgbClr val="E24C05"/>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10" name="直接箭头连接符 9"/>
          <p:cNvCxnSpPr/>
          <p:nvPr/>
        </p:nvCxnSpPr>
        <p:spPr bwMode="auto">
          <a:xfrm>
            <a:off x="6456363" y="1557338"/>
            <a:ext cx="0" cy="1295400"/>
          </a:xfrm>
          <a:prstGeom prst="straightConnector1">
            <a:avLst/>
          </a:prstGeom>
          <a:ln>
            <a:solidFill>
              <a:srgbClr val="E24C05"/>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12" name="直接箭头连接符 11"/>
          <p:cNvCxnSpPr/>
          <p:nvPr/>
        </p:nvCxnSpPr>
        <p:spPr bwMode="auto">
          <a:xfrm flipV="1">
            <a:off x="4800600" y="620714"/>
            <a:ext cx="0" cy="936625"/>
          </a:xfrm>
          <a:prstGeom prst="straightConnector1">
            <a:avLst/>
          </a:prstGeom>
          <a:ln>
            <a:solidFill>
              <a:srgbClr val="339933"/>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4" name="直接箭头连接符 13"/>
          <p:cNvCxnSpPr/>
          <p:nvPr/>
        </p:nvCxnSpPr>
        <p:spPr bwMode="auto">
          <a:xfrm flipV="1">
            <a:off x="6456364" y="620714"/>
            <a:ext cx="719137" cy="936625"/>
          </a:xfrm>
          <a:prstGeom prst="straightConnector1">
            <a:avLst/>
          </a:prstGeom>
          <a:ln>
            <a:solidFill>
              <a:srgbClr val="339933"/>
            </a:solidFill>
            <a:headEnd type="arrow"/>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901581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descr="Rectangle: Click to edit Master text styles&#10;Second level&#10;Third level&#10;Fourth level&#10;Fifth level"/>
          <p:cNvSpPr>
            <a:spLocks noGrp="1"/>
          </p:cNvSpPr>
          <p:nvPr>
            <p:ph idx="1"/>
          </p:nvPr>
        </p:nvSpPr>
        <p:spPr>
          <a:xfrm>
            <a:off x="984573" y="608257"/>
            <a:ext cx="9090917" cy="4953000"/>
          </a:xfrm>
        </p:spPr>
        <p:txBody>
          <a:bodyPr>
            <a:normAutofit/>
          </a:bodyPr>
          <a:lstStyle/>
          <a:p>
            <a:pPr marL="0" indent="0">
              <a:buNone/>
              <a:defRPr/>
            </a:pPr>
            <a:r>
              <a:rPr lang="zh-CN" altLang="en-US" sz="2400" dirty="0">
                <a:solidFill>
                  <a:srgbClr val="000000"/>
                </a:solidFill>
                <a:latin typeface="宋体" panose="02010600030101010101" pitchFamily="2" charset="-122"/>
                <a:ea typeface="宋体" panose="02010600030101010101" pitchFamily="2" charset="-122"/>
              </a:rPr>
              <a:t>周期</a:t>
            </a:r>
            <a:r>
              <a:rPr lang="en-US" altLang="zh-CN" sz="2400" dirty="0">
                <a:solidFill>
                  <a:srgbClr val="000000"/>
                </a:solidFill>
                <a:latin typeface="宋体" panose="02010600030101010101" pitchFamily="2" charset="-122"/>
                <a:ea typeface="宋体" panose="02010600030101010101" pitchFamily="2" charset="-122"/>
              </a:rPr>
              <a:t>17~56</a:t>
            </a:r>
            <a:r>
              <a:rPr lang="zh-CN" altLang="en-US" sz="2400" dirty="0">
                <a:solidFill>
                  <a:srgbClr val="000000"/>
                </a:solidFill>
                <a:latin typeface="宋体" panose="02010600030101010101" pitchFamily="2" charset="-122"/>
                <a:ea typeface="宋体" panose="02010600030101010101" pitchFamily="2" charset="-122"/>
              </a:rPr>
              <a:t>：第五条指令开始执行，直到结束；</a:t>
            </a:r>
          </a:p>
          <a:p>
            <a:pPr marL="0" indent="0">
              <a:buNone/>
              <a:defRPr/>
            </a:pPr>
            <a:r>
              <a:rPr lang="zh-CN" altLang="en-US" sz="2400" dirty="0">
                <a:solidFill>
                  <a:srgbClr val="000000"/>
                </a:solidFill>
                <a:latin typeface="宋体" panose="02010600030101010101" pitchFamily="2" charset="-122"/>
                <a:ea typeface="宋体" panose="02010600030101010101" pitchFamily="2" charset="-122"/>
              </a:rPr>
              <a:t>周期</a:t>
            </a:r>
            <a:r>
              <a:rPr lang="en-US" altLang="zh-CN" sz="2400" dirty="0">
                <a:solidFill>
                  <a:srgbClr val="000000"/>
                </a:solidFill>
                <a:latin typeface="宋体" panose="02010600030101010101" pitchFamily="2" charset="-122"/>
                <a:ea typeface="宋体" panose="02010600030101010101" pitchFamily="2" charset="-122"/>
              </a:rPr>
              <a:t>57</a:t>
            </a:r>
            <a:r>
              <a:rPr lang="zh-CN" altLang="en-US" sz="2400" dirty="0">
                <a:solidFill>
                  <a:srgbClr val="000000"/>
                </a:solidFill>
                <a:latin typeface="宋体" panose="02010600030101010101" pitchFamily="2" charset="-122"/>
                <a:ea typeface="宋体" panose="02010600030101010101" pitchFamily="2" charset="-122"/>
              </a:rPr>
              <a:t>：第五条指令执行结束后写结果</a:t>
            </a:r>
            <a:r>
              <a:rPr lang="en-US" altLang="zh-CN" sz="2400" dirty="0">
                <a:solidFill>
                  <a:srgbClr val="000000"/>
                </a:solidFill>
                <a:latin typeface="宋体" panose="02010600030101010101" pitchFamily="2" charset="-122"/>
                <a:ea typeface="宋体" panose="02010600030101010101" pitchFamily="2" charset="-122"/>
              </a:rPr>
              <a:t>M6</a:t>
            </a:r>
            <a:r>
              <a:rPr lang="zh-CN" altLang="en-US" sz="2400" dirty="0">
                <a:solidFill>
                  <a:srgbClr val="000000"/>
                </a:solidFill>
                <a:latin typeface="宋体" panose="02010600030101010101" pitchFamily="2" charset="-122"/>
                <a:ea typeface="宋体" panose="02010600030101010101" pitchFamily="2" charset="-122"/>
              </a:rPr>
              <a:t>到</a:t>
            </a:r>
            <a:r>
              <a:rPr lang="en-US" altLang="zh-CN" sz="2400" dirty="0">
                <a:solidFill>
                  <a:srgbClr val="000000"/>
                </a:solidFill>
                <a:latin typeface="宋体" panose="02010600030101010101" pitchFamily="2" charset="-122"/>
                <a:ea typeface="宋体" panose="02010600030101010101" pitchFamily="2" charset="-122"/>
              </a:rPr>
              <a:t>F10,</a:t>
            </a:r>
            <a:r>
              <a:rPr lang="zh-CN" altLang="en-US" sz="2400" dirty="0">
                <a:solidFill>
                  <a:srgbClr val="000000"/>
                </a:solidFill>
                <a:latin typeface="宋体" panose="02010600030101010101" pitchFamily="2" charset="-122"/>
                <a:ea typeface="宋体" panose="02010600030101010101" pitchFamily="2" charset="-122"/>
              </a:rPr>
              <a:t>保留站中原来存放第五条指令的位置清空。</a:t>
            </a:r>
          </a:p>
          <a:p>
            <a:pPr>
              <a:defRPr/>
            </a:pP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675793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descr="Rectangle: Click to edit Master text styles&#10;Second level&#10;Third level&#10;Fourth level&#10;Fifth level"/>
          <p:cNvSpPr>
            <a:spLocks noChangeArrowheads="1"/>
          </p:cNvSpPr>
          <p:nvPr/>
        </p:nvSpPr>
        <p:spPr bwMode="auto">
          <a:xfrm>
            <a:off x="671601" y="411957"/>
            <a:ext cx="11116298" cy="584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Tahoma" panose="020B0604030504040204" pitchFamily="34" charset="0"/>
                <a:ea typeface="黑体" panose="02010609060101010101" pitchFamily="49" charset="-122"/>
              </a:defRPr>
            </a:lvl1pPr>
            <a:lvl2pPr>
              <a:defRPr sz="2400">
                <a:solidFill>
                  <a:schemeClr val="tx1"/>
                </a:solidFill>
                <a:latin typeface="Tahoma" panose="020B0604030504040204" pitchFamily="34" charset="0"/>
                <a:ea typeface="黑体" panose="02010609060101010101" pitchFamily="49" charset="-122"/>
              </a:defRPr>
            </a:lvl2pPr>
            <a:lvl3pPr>
              <a:defRPr sz="2400">
                <a:solidFill>
                  <a:schemeClr val="tx1"/>
                </a:solidFill>
                <a:latin typeface="Tahoma" panose="020B0604030504040204" pitchFamily="34" charset="0"/>
                <a:ea typeface="黑体" panose="02010609060101010101" pitchFamily="49" charset="-122"/>
              </a:defRPr>
            </a:lvl3pPr>
            <a:lvl4pPr>
              <a:defRPr sz="2400">
                <a:solidFill>
                  <a:schemeClr val="tx1"/>
                </a:solidFill>
                <a:latin typeface="Tahoma" panose="020B0604030504040204" pitchFamily="34" charset="0"/>
                <a:ea typeface="黑体" panose="02010609060101010101" pitchFamily="49" charset="-122"/>
              </a:defRPr>
            </a:lvl4pPr>
            <a:lvl5pPr>
              <a:defRPr sz="2400">
                <a:solidFill>
                  <a:schemeClr val="tx1"/>
                </a:solidFill>
                <a:latin typeface="Tahoma" panose="020B0604030504040204" pitchFamily="34" charset="0"/>
                <a:ea typeface="黑体" panose="02010609060101010101" pitchFamily="49" charset="-122"/>
              </a:defRPr>
            </a:lvl5pPr>
            <a:lvl6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6pPr>
            <a:lvl7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7pPr>
            <a:lvl8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8pPr>
            <a:lvl9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9pPr>
          </a:lstStyle>
          <a:p>
            <a:pPr marL="0" indent="0">
              <a:lnSpc>
                <a:spcPct val="150000"/>
              </a:lnSpc>
              <a:spcBef>
                <a:spcPct val="20000"/>
              </a:spcBef>
              <a:buClr>
                <a:schemeClr val="tx1"/>
              </a:buClr>
            </a:pPr>
            <a:r>
              <a:rPr lang="zh-CN" altLang="en-US" sz="2000" b="1" dirty="0">
                <a:solidFill>
                  <a:srgbClr val="E24C05"/>
                </a:solidFill>
                <a:latin typeface="宋体" panose="02010600030101010101" pitchFamily="2" charset="-122"/>
                <a:ea typeface="宋体" panose="02010600030101010101" pitchFamily="2" charset="-122"/>
              </a:rPr>
              <a:t>例 </a:t>
            </a:r>
            <a:r>
              <a:rPr lang="zh-CN" altLang="en-US" sz="2000" b="1" dirty="0">
                <a:latin typeface="宋体" panose="02010600030101010101" pitchFamily="2" charset="-122"/>
                <a:ea typeface="宋体" panose="02010600030101010101" pitchFamily="2" charset="-122"/>
              </a:rPr>
              <a:t>单流出处理器采用基于</a:t>
            </a:r>
            <a:r>
              <a:rPr lang="en-US" altLang="zh-CN" sz="2000" b="1" dirty="0">
                <a:latin typeface="宋体" panose="02010600030101010101" pitchFamily="2" charset="-122"/>
                <a:ea typeface="宋体" panose="02010600030101010101" pitchFamily="2" charset="-122"/>
              </a:rPr>
              <a:t>Tomasulo</a:t>
            </a:r>
            <a:r>
              <a:rPr lang="zh-CN" altLang="en-US" sz="2000" b="1" dirty="0">
                <a:latin typeface="宋体" panose="02010600030101010101" pitchFamily="2" charset="-122"/>
                <a:ea typeface="宋体" panose="02010600030101010101" pitchFamily="2" charset="-122"/>
              </a:rPr>
              <a:t>算法进行指令调度。有一个</a:t>
            </a:r>
            <a:r>
              <a:rPr lang="en-US" altLang="zh-CN" sz="2000" b="1" dirty="0">
                <a:latin typeface="宋体" panose="02010600030101010101" pitchFamily="2" charset="-122"/>
                <a:ea typeface="宋体" panose="02010600030101010101" pitchFamily="2" charset="-122"/>
              </a:rPr>
              <a:t>LSU</a:t>
            </a:r>
            <a:r>
              <a:rPr lang="zh-CN" altLang="en-US" sz="2000" b="1" dirty="0">
                <a:latin typeface="宋体" panose="02010600030101010101" pitchFamily="2" charset="-122"/>
                <a:ea typeface="宋体" panose="02010600030101010101" pitchFamily="2" charset="-122"/>
              </a:rPr>
              <a:t>部件，</a:t>
            </a:r>
            <a:r>
              <a:rPr lang="en-US" altLang="zh-CN"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个</a:t>
            </a:r>
            <a:r>
              <a:rPr lang="en-US" altLang="zh-CN" sz="2000" b="1" dirty="0">
                <a:latin typeface="宋体" panose="02010600030101010101" pitchFamily="2" charset="-122"/>
                <a:ea typeface="宋体" panose="02010600030101010101" pitchFamily="2" charset="-122"/>
              </a:rPr>
              <a:t>LS</a:t>
            </a:r>
            <a:r>
              <a:rPr lang="zh-CN" altLang="en-US" sz="2000" b="1" dirty="0">
                <a:latin typeface="宋体" panose="02010600030101010101" pitchFamily="2" charset="-122"/>
                <a:ea typeface="宋体" panose="02010600030101010101" pitchFamily="2" charset="-122"/>
              </a:rPr>
              <a:t>缓冲器（私有时间戳实现</a:t>
            </a:r>
            <a:r>
              <a:rPr lang="en-US" altLang="zh-CN" sz="2000" b="1" dirty="0">
                <a:latin typeface="宋体" panose="02010600030101010101" pitchFamily="2" charset="-122"/>
                <a:ea typeface="宋体" panose="02010600030101010101" pitchFamily="2" charset="-122"/>
              </a:rPr>
              <a:t>FIFO</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个</a:t>
            </a:r>
            <a:r>
              <a:rPr lang="en-US" altLang="zh-CN" sz="2000" b="1" dirty="0">
                <a:latin typeface="宋体" panose="02010600030101010101" pitchFamily="2" charset="-122"/>
                <a:ea typeface="宋体" panose="02010600030101010101" pitchFamily="2" charset="-122"/>
              </a:rPr>
              <a:t>ALU</a:t>
            </a:r>
            <a:r>
              <a:rPr lang="zh-CN" altLang="en-US" sz="2000" b="1" dirty="0">
                <a:latin typeface="宋体" panose="02010600030101010101" pitchFamily="2" charset="-122"/>
                <a:ea typeface="宋体" panose="02010600030101010101" pitchFamily="2" charset="-122"/>
              </a:rPr>
              <a:t>部件（一个加</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减法运算，一个乘</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除法运算），</a:t>
            </a:r>
            <a:r>
              <a:rPr lang="en-US" altLang="zh-CN"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个</a:t>
            </a:r>
            <a:r>
              <a:rPr lang="en-US" altLang="zh-CN" sz="2000" b="1" dirty="0">
                <a:latin typeface="宋体" panose="02010600030101010101" pitchFamily="2" charset="-122"/>
                <a:ea typeface="宋体" panose="02010600030101010101" pitchFamily="2" charset="-122"/>
              </a:rPr>
              <a:t>ALU</a:t>
            </a:r>
            <a:r>
              <a:rPr lang="zh-CN" altLang="en-US" sz="2000" b="1" dirty="0">
                <a:latin typeface="宋体" panose="02010600030101010101" pitchFamily="2" charset="-122"/>
                <a:ea typeface="宋体" panose="02010600030101010101" pitchFamily="2" charset="-122"/>
              </a:rPr>
              <a:t>保留站。指令序列执行前，指令均未流出，所有缓冲器</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保留站均空闲。</a:t>
            </a:r>
          </a:p>
          <a:p>
            <a:pPr>
              <a:lnSpc>
                <a:spcPct val="150000"/>
              </a:lnSpc>
              <a:spcBef>
                <a:spcPct val="20000"/>
              </a:spcBef>
              <a:buClr>
                <a:schemeClr val="tx1"/>
              </a:buClr>
            </a:pP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）各个硬件操作流水段及指令通过的时钟周期如下表</a:t>
            </a:r>
            <a:endParaRPr lang="en-US" altLang="zh-CN" sz="2000" b="1" dirty="0">
              <a:latin typeface="宋体" panose="02010600030101010101" pitchFamily="2" charset="-122"/>
              <a:ea typeface="宋体" panose="02010600030101010101" pitchFamily="2" charset="-122"/>
            </a:endParaRPr>
          </a:p>
          <a:p>
            <a:pPr>
              <a:lnSpc>
                <a:spcPct val="150000"/>
              </a:lnSpc>
              <a:spcBef>
                <a:spcPct val="20000"/>
              </a:spcBef>
              <a:buClr>
                <a:schemeClr val="tx1"/>
              </a:buClr>
            </a:pPr>
            <a:endParaRPr lang="en-US" altLang="zh-CN" sz="2000" b="1" dirty="0">
              <a:latin typeface="宋体" panose="02010600030101010101" pitchFamily="2" charset="-122"/>
              <a:ea typeface="宋体" panose="02010600030101010101" pitchFamily="2" charset="-122"/>
            </a:endParaRPr>
          </a:p>
          <a:p>
            <a:pPr>
              <a:lnSpc>
                <a:spcPct val="150000"/>
              </a:lnSpc>
              <a:spcBef>
                <a:spcPct val="20000"/>
              </a:spcBef>
              <a:buClr>
                <a:schemeClr val="tx1"/>
              </a:buClr>
            </a:pPr>
            <a:endParaRPr lang="en-US" altLang="zh-CN" sz="2000" dirty="0"/>
          </a:p>
          <a:p>
            <a:pPr>
              <a:lnSpc>
                <a:spcPct val="150000"/>
              </a:lnSpc>
              <a:spcBef>
                <a:spcPct val="20000"/>
              </a:spcBef>
              <a:buClr>
                <a:schemeClr val="tx1"/>
              </a:buClr>
            </a:pPr>
            <a:r>
              <a:rPr lang="zh-CN" altLang="zh-CN" sz="2000" dirty="0"/>
              <a:t>（</a:t>
            </a:r>
            <a:r>
              <a:rPr lang="en-US" altLang="zh-CN" sz="2000" dirty="0"/>
              <a:t>2</a:t>
            </a:r>
            <a:r>
              <a:rPr lang="zh-CN" altLang="zh-CN" sz="2000" dirty="0"/>
              <a:t>）待执行指令序列如下：</a:t>
            </a:r>
          </a:p>
          <a:p>
            <a:pPr>
              <a:lnSpc>
                <a:spcPct val="150000"/>
              </a:lnSpc>
              <a:spcBef>
                <a:spcPct val="20000"/>
              </a:spcBef>
              <a:buClr>
                <a:schemeClr val="tx1"/>
              </a:buClr>
            </a:pPr>
            <a:r>
              <a:rPr lang="zh-CN" altLang="en-US" sz="2000" b="1" dirty="0">
                <a:latin typeface="宋体" panose="02010600030101010101" pitchFamily="2" charset="-122"/>
                <a:ea typeface="宋体" panose="02010600030101010101" pitchFamily="2" charset="-122"/>
              </a:rPr>
              <a:t>问：</a:t>
            </a:r>
          </a:p>
          <a:p>
            <a:pPr>
              <a:lnSpc>
                <a:spcPct val="150000"/>
              </a:lnSpc>
              <a:spcBef>
                <a:spcPct val="20000"/>
              </a:spcBef>
              <a:buClr>
                <a:schemeClr val="tx1"/>
              </a:buClr>
            </a:pP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）请给出指令执行状态时钟周期表</a:t>
            </a:r>
          </a:p>
          <a:p>
            <a:pPr>
              <a:lnSpc>
                <a:spcPct val="150000"/>
              </a:lnSpc>
              <a:spcBef>
                <a:spcPct val="20000"/>
              </a:spcBef>
              <a:buClr>
                <a:schemeClr val="tx1"/>
              </a:buClr>
            </a:pP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）请给出第</a:t>
            </a:r>
            <a:r>
              <a:rPr lang="en-US" altLang="zh-CN" sz="2000" b="1" dirty="0">
                <a:latin typeface="宋体" panose="02010600030101010101" pitchFamily="2" charset="-122"/>
                <a:ea typeface="宋体" panose="02010600030101010101" pitchFamily="2" charset="-122"/>
              </a:rPr>
              <a:t>14</a:t>
            </a:r>
            <a:r>
              <a:rPr lang="zh-CN" altLang="en-US" sz="2000" b="1" dirty="0">
                <a:latin typeface="宋体" panose="02010600030101010101" pitchFamily="2" charset="-122"/>
                <a:ea typeface="宋体" panose="02010600030101010101" pitchFamily="2" charset="-122"/>
              </a:rPr>
              <a:t>周期末尾各个状态表内容</a:t>
            </a:r>
          </a:p>
          <a:p>
            <a:pPr>
              <a:lnSpc>
                <a:spcPct val="150000"/>
              </a:lnSpc>
              <a:spcBef>
                <a:spcPct val="20000"/>
              </a:spcBef>
              <a:buClr>
                <a:schemeClr val="tx1"/>
              </a:buClr>
            </a:pPr>
            <a:endParaRPr lang="zh-CN" altLang="en-US" sz="2000" b="1" dirty="0">
              <a:solidFill>
                <a:srgbClr val="E24C05"/>
              </a:solidFill>
              <a:latin typeface="宋体" panose="02010600030101010101" pitchFamily="2" charset="-122"/>
              <a:ea typeface="宋体" panose="02010600030101010101" pitchFamily="2"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245557024"/>
              </p:ext>
            </p:extLst>
          </p:nvPr>
        </p:nvGraphicFramePr>
        <p:xfrm>
          <a:off x="1455962" y="2470433"/>
          <a:ext cx="7561261" cy="852486"/>
        </p:xfrm>
        <a:graphic>
          <a:graphicData uri="http://schemas.openxmlformats.org/drawingml/2006/table">
            <a:tbl>
              <a:tblPr firstRow="1" firstCol="1" lastRow="1" lastCol="1" bandRow="1" bandCol="1"/>
              <a:tblGrid>
                <a:gridCol w="670757">
                  <a:extLst>
                    <a:ext uri="{9D8B030D-6E8A-4147-A177-3AD203B41FA5}">
                      <a16:colId xmlns:a16="http://schemas.microsoft.com/office/drawing/2014/main" val="20000"/>
                    </a:ext>
                  </a:extLst>
                </a:gridCol>
                <a:gridCol w="1158581">
                  <a:extLst>
                    <a:ext uri="{9D8B030D-6E8A-4147-A177-3AD203B41FA5}">
                      <a16:colId xmlns:a16="http://schemas.microsoft.com/office/drawing/2014/main" val="20001"/>
                    </a:ext>
                  </a:extLst>
                </a:gridCol>
                <a:gridCol w="1158581">
                  <a:extLst>
                    <a:ext uri="{9D8B030D-6E8A-4147-A177-3AD203B41FA5}">
                      <a16:colId xmlns:a16="http://schemas.microsoft.com/office/drawing/2014/main" val="20002"/>
                    </a:ext>
                  </a:extLst>
                </a:gridCol>
                <a:gridCol w="914668">
                  <a:extLst>
                    <a:ext uri="{9D8B030D-6E8A-4147-A177-3AD203B41FA5}">
                      <a16:colId xmlns:a16="http://schemas.microsoft.com/office/drawing/2014/main" val="20003"/>
                    </a:ext>
                  </a:extLst>
                </a:gridCol>
                <a:gridCol w="914669">
                  <a:extLst>
                    <a:ext uri="{9D8B030D-6E8A-4147-A177-3AD203B41FA5}">
                      <a16:colId xmlns:a16="http://schemas.microsoft.com/office/drawing/2014/main" val="20004"/>
                    </a:ext>
                  </a:extLst>
                </a:gridCol>
                <a:gridCol w="914668">
                  <a:extLst>
                    <a:ext uri="{9D8B030D-6E8A-4147-A177-3AD203B41FA5}">
                      <a16:colId xmlns:a16="http://schemas.microsoft.com/office/drawing/2014/main" val="20005"/>
                    </a:ext>
                  </a:extLst>
                </a:gridCol>
                <a:gridCol w="914669">
                  <a:extLst>
                    <a:ext uri="{9D8B030D-6E8A-4147-A177-3AD203B41FA5}">
                      <a16:colId xmlns:a16="http://schemas.microsoft.com/office/drawing/2014/main" val="20006"/>
                    </a:ext>
                  </a:extLst>
                </a:gridCol>
                <a:gridCol w="914668">
                  <a:extLst>
                    <a:ext uri="{9D8B030D-6E8A-4147-A177-3AD203B41FA5}">
                      <a16:colId xmlns:a16="http://schemas.microsoft.com/office/drawing/2014/main" val="20007"/>
                    </a:ext>
                  </a:extLst>
                </a:gridCol>
              </a:tblGrid>
              <a:tr h="284162">
                <a:tc rowSpan="2">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Issue</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WtCDB</a:t>
                      </a:r>
                    </a:p>
                  </a:txBody>
                  <a:tcPr marL="68584" marR="68584" marT="95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Mem</a:t>
                      </a:r>
                    </a:p>
                  </a:txBody>
                  <a:tcPr marL="68584" marR="68584" marT="95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Execute</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84162">
                <a:tc vMerge="1">
                  <a:txBody>
                    <a:bodyPr/>
                    <a:lstStyle/>
                    <a:p>
                      <a:endParaRPr lang="zh-CN"/>
                    </a:p>
                  </a:txBody>
                  <a:tcPr/>
                </a:tc>
                <a:tc vMerge="1">
                  <a:txBody>
                    <a:bodyPr/>
                    <a:lstStyle/>
                    <a:p>
                      <a:endParaRPr lang="zh-CN"/>
                    </a:p>
                  </a:txBody>
                  <a:tcPr/>
                </a:tc>
                <a:tc vMerge="1">
                  <a:txBody>
                    <a:bodyPr/>
                    <a:lstStyle/>
                    <a:p>
                      <a:endParaRPr lang="zh-CN"/>
                    </a:p>
                  </a:txBody>
                  <a:tcPr>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LD</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SUB</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ADD</a:t>
                      </a:r>
                      <a:endParaRPr lang="en-US"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MUL</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4162">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3</a:t>
                      </a:r>
                    </a:p>
                  </a:txBody>
                  <a:tcPr marL="68584" marR="68584" marT="95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10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482291133"/>
              </p:ext>
            </p:extLst>
          </p:nvPr>
        </p:nvGraphicFramePr>
        <p:xfrm>
          <a:off x="6113270" y="3663699"/>
          <a:ext cx="3870325" cy="2336859"/>
        </p:xfrm>
        <a:graphic>
          <a:graphicData uri="http://schemas.openxmlformats.org/drawingml/2006/table">
            <a:tbl>
              <a:tblPr firstRow="1" firstCol="1" lastRow="1" lastCol="1" bandRow="1" bandCol="1"/>
              <a:tblGrid>
                <a:gridCol w="1637396">
                  <a:extLst>
                    <a:ext uri="{9D8B030D-6E8A-4147-A177-3AD203B41FA5}">
                      <a16:colId xmlns:a16="http://schemas.microsoft.com/office/drawing/2014/main" val="20000"/>
                    </a:ext>
                  </a:extLst>
                </a:gridCol>
                <a:gridCol w="2232929">
                  <a:extLst>
                    <a:ext uri="{9D8B030D-6E8A-4147-A177-3AD203B41FA5}">
                      <a16:colId xmlns:a16="http://schemas.microsoft.com/office/drawing/2014/main" val="20001"/>
                    </a:ext>
                  </a:extLst>
                </a:gridCol>
              </a:tblGrid>
              <a:tr h="253296">
                <a:tc>
                  <a:txBody>
                    <a:bodyPr/>
                    <a:lstStyle/>
                    <a:p>
                      <a:pPr algn="ctr">
                        <a:spcAft>
                          <a:spcPts val="0"/>
                        </a:spcAft>
                      </a:pPr>
                      <a:r>
                        <a:rPr lang="zh-CN"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指令</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8" marR="68578" marT="9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对应变量</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8" marR="68578" marT="9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6138">
                <a:tc>
                  <a:txBody>
                    <a:bodyPr/>
                    <a:lstStyle/>
                    <a:p>
                      <a:pPr algn="ctr">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LD  R2, (R1)</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8" marR="68578" marT="9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Rt=R2, Rs=R1, Imm=0</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8" marR="68578" marT="9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71042">
                <a:tc>
                  <a:txBody>
                    <a:bodyPr/>
                    <a:lstStyle/>
                    <a:p>
                      <a:pPr algn="ctr">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MUL  R2, R2, #2</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8" marR="68578" marT="9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Rd=R2, Rs=R2, Rt= #2</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8" marR="68578" marT="9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5503">
                <a:tc>
                  <a:txBody>
                    <a:bodyPr/>
                    <a:lstStyle/>
                    <a:p>
                      <a:pPr algn="ctr">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  R2, (R1)</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8" marR="68578" marT="9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Rt=R2, Rs=R1, Imm=0</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8" marR="68578" marT="9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08829">
                <a:tc>
                  <a:txBody>
                    <a:bodyPr/>
                    <a:lstStyle/>
                    <a:p>
                      <a:pPr algn="ctr">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SUB  R1, R1, #4</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8" marR="68578" marT="9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Rd=R1, Rs=R1, Rt= #4</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8" marR="68578" marT="9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91991">
                <a:tc>
                  <a:txBody>
                    <a:bodyPr/>
                    <a:lstStyle/>
                    <a:p>
                      <a:pPr algn="ctr">
                        <a:spcAft>
                          <a:spcPts val="0"/>
                        </a:spcAft>
                      </a:pPr>
                      <a:r>
                        <a:rPr 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ADD  R5, R3, R4</a:t>
                      </a:r>
                      <a:endParaRPr lang="zh-CN" alt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8" marR="68578" marT="9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Rd</a:t>
                      </a:r>
                      <a:r>
                        <a:rPr 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=R5, </a:t>
                      </a:r>
                      <a:r>
                        <a:rPr lang="en-US" sz="16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Rs</a:t>
                      </a:r>
                      <a:r>
                        <a:rPr 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=R3, Rt=R4</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8" marR="68578" marT="9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834599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21780848"/>
              </p:ext>
            </p:extLst>
          </p:nvPr>
        </p:nvGraphicFramePr>
        <p:xfrm>
          <a:off x="1263845" y="563785"/>
          <a:ext cx="9140827" cy="2438471"/>
        </p:xfrm>
        <a:graphic>
          <a:graphicData uri="http://schemas.openxmlformats.org/drawingml/2006/table">
            <a:tbl>
              <a:tblPr firstRow="1" firstCol="1" lastRow="1" lastCol="1" bandRow="1" bandCol="1"/>
              <a:tblGrid>
                <a:gridCol w="1839088">
                  <a:extLst>
                    <a:ext uri="{9D8B030D-6E8A-4147-A177-3AD203B41FA5}">
                      <a16:colId xmlns:a16="http://schemas.microsoft.com/office/drawing/2014/main" val="20000"/>
                    </a:ext>
                  </a:extLst>
                </a:gridCol>
                <a:gridCol w="772849">
                  <a:extLst>
                    <a:ext uri="{9D8B030D-6E8A-4147-A177-3AD203B41FA5}">
                      <a16:colId xmlns:a16="http://schemas.microsoft.com/office/drawing/2014/main" val="20001"/>
                    </a:ext>
                  </a:extLst>
                </a:gridCol>
                <a:gridCol w="1305651">
                  <a:extLst>
                    <a:ext uri="{9D8B030D-6E8A-4147-A177-3AD203B41FA5}">
                      <a16:colId xmlns:a16="http://schemas.microsoft.com/office/drawing/2014/main" val="20002"/>
                    </a:ext>
                  </a:extLst>
                </a:gridCol>
                <a:gridCol w="1305651">
                  <a:extLst>
                    <a:ext uri="{9D8B030D-6E8A-4147-A177-3AD203B41FA5}">
                      <a16:colId xmlns:a16="http://schemas.microsoft.com/office/drawing/2014/main" val="20003"/>
                    </a:ext>
                  </a:extLst>
                </a:gridCol>
                <a:gridCol w="1305651">
                  <a:extLst>
                    <a:ext uri="{9D8B030D-6E8A-4147-A177-3AD203B41FA5}">
                      <a16:colId xmlns:a16="http://schemas.microsoft.com/office/drawing/2014/main" val="20004"/>
                    </a:ext>
                  </a:extLst>
                </a:gridCol>
                <a:gridCol w="1306286">
                  <a:extLst>
                    <a:ext uri="{9D8B030D-6E8A-4147-A177-3AD203B41FA5}">
                      <a16:colId xmlns:a16="http://schemas.microsoft.com/office/drawing/2014/main" val="20005"/>
                    </a:ext>
                  </a:extLst>
                </a:gridCol>
                <a:gridCol w="1305651">
                  <a:extLst>
                    <a:ext uri="{9D8B030D-6E8A-4147-A177-3AD203B41FA5}">
                      <a16:colId xmlns:a16="http://schemas.microsoft.com/office/drawing/2014/main" val="20006"/>
                    </a:ext>
                  </a:extLst>
                </a:gridCol>
              </a:tblGrid>
              <a:tr h="283772">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指令</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IS</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EX</a:t>
                      </a:r>
                      <a:endParaRPr lang="en-US" alt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None/>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MEM</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WtCDB</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备注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14</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末</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2490">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LD   R2, (R1)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2</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3-5</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6</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已完成</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33896">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MUL  R2, R2, #2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7-16</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17</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数据相关</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已执行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62490">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ST   R2, (R1)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18-20</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数据相关</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已执行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33261">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SUB    R1, R1, #4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5-8</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9</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R1</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已换名</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已写结果</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62490">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sym typeface="+mn-ea"/>
                        </a:rPr>
                        <a:t>ADD  R5, R3, R4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11-14</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15</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保留站冲突</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已执行</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717939998"/>
              </p:ext>
            </p:extLst>
          </p:nvPr>
        </p:nvGraphicFramePr>
        <p:xfrm>
          <a:off x="1582931" y="3100610"/>
          <a:ext cx="8280399" cy="1752599"/>
        </p:xfrm>
        <a:graphic>
          <a:graphicData uri="http://schemas.openxmlformats.org/drawingml/2006/table">
            <a:tbl>
              <a:tblPr firstRow="1" firstCol="1" lastRow="1" lastCol="1" bandRow="1" bandCol="1"/>
              <a:tblGrid>
                <a:gridCol w="792038">
                  <a:extLst>
                    <a:ext uri="{9D8B030D-6E8A-4147-A177-3AD203B41FA5}">
                      <a16:colId xmlns:a16="http://schemas.microsoft.com/office/drawing/2014/main" val="20000"/>
                    </a:ext>
                  </a:extLst>
                </a:gridCol>
                <a:gridCol w="792038">
                  <a:extLst>
                    <a:ext uri="{9D8B030D-6E8A-4147-A177-3AD203B41FA5}">
                      <a16:colId xmlns:a16="http://schemas.microsoft.com/office/drawing/2014/main" val="20001"/>
                    </a:ext>
                  </a:extLst>
                </a:gridCol>
                <a:gridCol w="1512073">
                  <a:extLst>
                    <a:ext uri="{9D8B030D-6E8A-4147-A177-3AD203B41FA5}">
                      <a16:colId xmlns:a16="http://schemas.microsoft.com/office/drawing/2014/main" val="20002"/>
                    </a:ext>
                  </a:extLst>
                </a:gridCol>
                <a:gridCol w="1044050">
                  <a:extLst>
                    <a:ext uri="{9D8B030D-6E8A-4147-A177-3AD203B41FA5}">
                      <a16:colId xmlns:a16="http://schemas.microsoft.com/office/drawing/2014/main" val="20003"/>
                    </a:ext>
                  </a:extLst>
                </a:gridCol>
                <a:gridCol w="1035050">
                  <a:extLst>
                    <a:ext uri="{9D8B030D-6E8A-4147-A177-3AD203B41FA5}">
                      <a16:colId xmlns:a16="http://schemas.microsoft.com/office/drawing/2014/main" val="20004"/>
                    </a:ext>
                  </a:extLst>
                </a:gridCol>
                <a:gridCol w="1035050">
                  <a:extLst>
                    <a:ext uri="{9D8B030D-6E8A-4147-A177-3AD203B41FA5}">
                      <a16:colId xmlns:a16="http://schemas.microsoft.com/office/drawing/2014/main" val="20005"/>
                    </a:ext>
                  </a:extLst>
                </a:gridCol>
                <a:gridCol w="1035050">
                  <a:extLst>
                    <a:ext uri="{9D8B030D-6E8A-4147-A177-3AD203B41FA5}">
                      <a16:colId xmlns:a16="http://schemas.microsoft.com/office/drawing/2014/main" val="20006"/>
                    </a:ext>
                  </a:extLst>
                </a:gridCol>
                <a:gridCol w="1035050">
                  <a:extLst>
                    <a:ext uri="{9D8B030D-6E8A-4147-A177-3AD203B41FA5}">
                      <a16:colId xmlns:a16="http://schemas.microsoft.com/office/drawing/2014/main" val="20007"/>
                    </a:ext>
                  </a:extLst>
                </a:gridCol>
              </a:tblGrid>
              <a:tr h="367159">
                <a:tc>
                  <a:txBody>
                    <a:bodyPr/>
                    <a:lstStyle/>
                    <a:p>
                      <a:pPr algn="just">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Label</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Busy</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Op</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Vj(rs)</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Vk(rt)</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Qj(rs)</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Qk(rt)</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A(Imm)</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3963">
                <a:tc>
                  <a:txBody>
                    <a:bodyPr/>
                    <a:lstStyle/>
                    <a:p>
                      <a:pPr algn="just">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Load1</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7159">
                <a:tc>
                  <a:txBody>
                    <a:bodyPr/>
                    <a:lstStyle/>
                    <a:p>
                      <a:pPr algn="just">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Load2</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800" kern="0">
                          <a:effectLst/>
                          <a:latin typeface="Times New Roman" panose="02020603050405020304" pitchFamily="18" charset="0"/>
                          <a:ea typeface="宋体" panose="02010600030101010101" pitchFamily="2" charset="-122"/>
                          <a:cs typeface="Times New Roman" panose="02020603050405020304" pitchFamily="18" charset="0"/>
                          <a:sym typeface="+mn-ea"/>
                        </a:rPr>
                        <a:t>Reg[R1]</a:t>
                      </a:r>
                      <a:endPar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ALU1</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Reg[R1]</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67159">
                <a:tc>
                  <a:txBody>
                    <a:bodyPr/>
                    <a:lstStyle/>
                    <a:p>
                      <a:pPr algn="just">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ALU1</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MUL</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Reg[R2]</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7159">
                <a:tc>
                  <a:txBody>
                    <a:bodyPr/>
                    <a:lstStyle/>
                    <a:p>
                      <a:pPr algn="just">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ALU2</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SUB-&gt;ADD</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Reg[R3]</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800" kern="0">
                          <a:effectLst/>
                          <a:latin typeface="Times New Roman" panose="02020603050405020304" pitchFamily="18" charset="0"/>
                          <a:ea typeface="宋体" panose="02010600030101010101" pitchFamily="2" charset="-122"/>
                          <a:cs typeface="Times New Roman" panose="02020603050405020304" pitchFamily="18" charset="0"/>
                          <a:sym typeface="+mn-ea"/>
                        </a:rPr>
                        <a:t>Reg[R4]</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701204023"/>
              </p:ext>
            </p:extLst>
          </p:nvPr>
        </p:nvGraphicFramePr>
        <p:xfrm>
          <a:off x="2735457" y="5140549"/>
          <a:ext cx="6264275" cy="815975"/>
        </p:xfrm>
        <a:graphic>
          <a:graphicData uri="http://schemas.openxmlformats.org/drawingml/2006/table">
            <a:tbl>
              <a:tblPr/>
              <a:tblGrid>
                <a:gridCol w="1044046">
                  <a:extLst>
                    <a:ext uri="{9D8B030D-6E8A-4147-A177-3AD203B41FA5}">
                      <a16:colId xmlns:a16="http://schemas.microsoft.com/office/drawing/2014/main" val="20000"/>
                    </a:ext>
                  </a:extLst>
                </a:gridCol>
                <a:gridCol w="1044046">
                  <a:extLst>
                    <a:ext uri="{9D8B030D-6E8A-4147-A177-3AD203B41FA5}">
                      <a16:colId xmlns:a16="http://schemas.microsoft.com/office/drawing/2014/main" val="20001"/>
                    </a:ext>
                  </a:extLst>
                </a:gridCol>
                <a:gridCol w="1044046">
                  <a:extLst>
                    <a:ext uri="{9D8B030D-6E8A-4147-A177-3AD203B41FA5}">
                      <a16:colId xmlns:a16="http://schemas.microsoft.com/office/drawing/2014/main" val="20002"/>
                    </a:ext>
                  </a:extLst>
                </a:gridCol>
                <a:gridCol w="1044045">
                  <a:extLst>
                    <a:ext uri="{9D8B030D-6E8A-4147-A177-3AD203B41FA5}">
                      <a16:colId xmlns:a16="http://schemas.microsoft.com/office/drawing/2014/main" val="20003"/>
                    </a:ext>
                  </a:extLst>
                </a:gridCol>
                <a:gridCol w="1044046">
                  <a:extLst>
                    <a:ext uri="{9D8B030D-6E8A-4147-A177-3AD203B41FA5}">
                      <a16:colId xmlns:a16="http://schemas.microsoft.com/office/drawing/2014/main" val="20004"/>
                    </a:ext>
                  </a:extLst>
                </a:gridCol>
                <a:gridCol w="1044046">
                  <a:extLst>
                    <a:ext uri="{9D8B030D-6E8A-4147-A177-3AD203B41FA5}">
                      <a16:colId xmlns:a16="http://schemas.microsoft.com/office/drawing/2014/main" val="20005"/>
                    </a:ext>
                  </a:extLst>
                </a:gridCol>
              </a:tblGrid>
              <a:tr h="365834">
                <a:tc>
                  <a:txBody>
                    <a:bodyPr/>
                    <a:lstStyle/>
                    <a:p>
                      <a:endParaRPr lang="zh-CN" sz="1800" kern="100">
                        <a:effectLst/>
                        <a:latin typeface="Calibri" panose="020F0502020204030204" pitchFamily="34" charset="0"/>
                        <a:cs typeface="Times New Roman" panose="02020603050405020304" pitchFamily="18" charset="0"/>
                      </a:endParaRPr>
                    </a:p>
                  </a:txBody>
                  <a:tcPr marL="91434" marR="91434" marT="45729" marB="4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34" marR="91434" marT="45729" marB="4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34" marR="91434" marT="45729" marB="4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34" marR="91434" marT="45729" marB="4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34" marR="91434" marT="45729" marB="4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buNone/>
                      </a:pPr>
                      <a:r>
                        <a:rPr lang="en-US" altLang="zh-CN" sz="1800" kern="100">
                          <a:effectLst/>
                          <a:latin typeface="Calibri" panose="020F0502020204030204" pitchFamily="34" charset="0"/>
                          <a:ea typeface="宋体" panose="02010600030101010101" pitchFamily="2" charset="-122"/>
                          <a:cs typeface="Times New Roman" panose="02020603050405020304" pitchFamily="18" charset="0"/>
                        </a:rPr>
                        <a:t>R5</a:t>
                      </a:r>
                    </a:p>
                  </a:txBody>
                  <a:tcPr marL="91434" marR="91434" marT="45729" marB="4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50141">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Qi</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34" marR="91434" marT="45729" marB="4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34" marR="91434" marT="45729" marB="4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ALU1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34" marR="91434" marT="45729" marB="4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34" marR="91434" marT="45729" marB="4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1434" marR="91434" marT="45729" marB="4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buNone/>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sym typeface="+mn-ea"/>
                        </a:rPr>
                        <a:t>ALU2</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1434" marR="91434" marT="45729" marB="4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001709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descr="Rectangle: Click to edit Master text styles&#10;Second level&#10;Third level&#10;Fourth level&#10;Fifth level"/>
          <p:cNvSpPr>
            <a:spLocks noChangeArrowheads="1"/>
          </p:cNvSpPr>
          <p:nvPr/>
        </p:nvSpPr>
        <p:spPr bwMode="auto">
          <a:xfrm>
            <a:off x="1127363" y="1245269"/>
            <a:ext cx="8388350" cy="14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Tahoma" panose="020B0604030504040204" pitchFamily="34" charset="0"/>
                <a:ea typeface="黑体" panose="02010609060101010101" pitchFamily="49" charset="-122"/>
              </a:defRPr>
            </a:lvl1pPr>
            <a:lvl2pPr>
              <a:defRPr sz="2400">
                <a:solidFill>
                  <a:schemeClr val="tx1"/>
                </a:solidFill>
                <a:latin typeface="Tahoma" panose="020B0604030504040204" pitchFamily="34" charset="0"/>
                <a:ea typeface="黑体" panose="02010609060101010101" pitchFamily="49" charset="-122"/>
              </a:defRPr>
            </a:lvl2pPr>
            <a:lvl3pPr>
              <a:defRPr sz="2400">
                <a:solidFill>
                  <a:schemeClr val="tx1"/>
                </a:solidFill>
                <a:latin typeface="Tahoma" panose="020B0604030504040204" pitchFamily="34" charset="0"/>
                <a:ea typeface="黑体" panose="02010609060101010101" pitchFamily="49" charset="-122"/>
              </a:defRPr>
            </a:lvl3pPr>
            <a:lvl4pPr>
              <a:defRPr sz="2400">
                <a:solidFill>
                  <a:schemeClr val="tx1"/>
                </a:solidFill>
                <a:latin typeface="Tahoma" panose="020B0604030504040204" pitchFamily="34" charset="0"/>
                <a:ea typeface="黑体" panose="02010609060101010101" pitchFamily="49" charset="-122"/>
              </a:defRPr>
            </a:lvl4pPr>
            <a:lvl5pPr>
              <a:defRPr sz="2400">
                <a:solidFill>
                  <a:schemeClr val="tx1"/>
                </a:solidFill>
                <a:latin typeface="Tahoma" panose="020B0604030504040204" pitchFamily="34" charset="0"/>
                <a:ea typeface="黑体" panose="02010609060101010101" pitchFamily="49" charset="-122"/>
              </a:defRPr>
            </a:lvl5pPr>
            <a:lvl6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6pPr>
            <a:lvl7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7pPr>
            <a:lvl8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8pPr>
            <a:lvl9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9pPr>
          </a:lstStyle>
          <a:p>
            <a:pPr>
              <a:lnSpc>
                <a:spcPct val="150000"/>
              </a:lnSpc>
              <a:spcBef>
                <a:spcPct val="20000"/>
              </a:spcBef>
              <a:buClr>
                <a:schemeClr val="tx1"/>
              </a:buClr>
            </a:pPr>
            <a:r>
              <a:rPr lang="en-US" altLang="zh-CN" sz="2000" b="1" dirty="0">
                <a:solidFill>
                  <a:srgbClr val="E24C05"/>
                </a:solidFill>
                <a:latin typeface="宋体" panose="02010600030101010101" pitchFamily="2" charset="-122"/>
                <a:ea typeface="宋体" panose="02010600030101010101" pitchFamily="2" charset="-122"/>
              </a:rPr>
              <a:t>	</a:t>
            </a:r>
            <a:r>
              <a:rPr lang="zh-CN" altLang="en-US" sz="2000" b="1" dirty="0">
                <a:solidFill>
                  <a:srgbClr val="E24C05"/>
                </a:solidFill>
                <a:latin typeface="宋体" panose="02010600030101010101" pitchFamily="2" charset="-122"/>
                <a:ea typeface="宋体" panose="02010600030101010101" pitchFamily="2" charset="-122"/>
              </a:rPr>
              <a:t>练习： </a:t>
            </a:r>
            <a:r>
              <a:rPr lang="zh-CN" altLang="en-US" sz="2000" b="1" dirty="0">
                <a:latin typeface="宋体" panose="02010600030101010101" pitchFamily="2" charset="-122"/>
                <a:ea typeface="宋体" panose="02010600030101010101" pitchFamily="2" charset="-122"/>
              </a:rPr>
              <a:t>上述例题的</a:t>
            </a:r>
            <a:r>
              <a:rPr lang="en-US" altLang="zh-CN" sz="2000" b="1" dirty="0">
                <a:latin typeface="宋体" panose="02010600030101010101" pitchFamily="2" charset="-122"/>
                <a:ea typeface="宋体" panose="02010600030101010101" pitchFamily="2" charset="-122"/>
              </a:rPr>
              <a:t>MEM</a:t>
            </a:r>
            <a:r>
              <a:rPr lang="zh-CN" altLang="en-US" sz="2000" b="1" dirty="0">
                <a:latin typeface="宋体" panose="02010600030101010101" pitchFamily="2" charset="-122"/>
                <a:ea typeface="宋体" panose="02010600030101010101" pitchFamily="2" charset="-122"/>
              </a:rPr>
              <a:t>段由</a:t>
            </a:r>
            <a:r>
              <a:rPr lang="en-US" altLang="zh-CN" sz="2000" b="1" dirty="0">
                <a:latin typeface="宋体" panose="02010600030101010101" pitchFamily="2" charset="-122"/>
                <a:ea typeface="宋体" panose="02010600030101010101" pitchFamily="2" charset="-122"/>
              </a:rPr>
              <a:t>3</a:t>
            </a:r>
            <a:r>
              <a:rPr lang="zh-CN" altLang="en-US" sz="2000" b="1" dirty="0">
                <a:latin typeface="宋体" panose="02010600030101010101" pitchFamily="2" charset="-122"/>
                <a:ea typeface="宋体" panose="02010600030101010101" pitchFamily="2" charset="-122"/>
              </a:rPr>
              <a:t>个</a:t>
            </a:r>
            <a:r>
              <a:rPr lang="en-US" altLang="zh-CN" sz="2000" b="1" dirty="0">
                <a:latin typeface="宋体" panose="02010600030101010101" pitchFamily="2" charset="-122"/>
                <a:ea typeface="宋体" panose="02010600030101010101" pitchFamily="2" charset="-122"/>
              </a:rPr>
              <a:t>cycles</a:t>
            </a:r>
            <a:r>
              <a:rPr lang="zh-CN" altLang="en-US" sz="2000" b="1" dirty="0">
                <a:latin typeface="宋体" panose="02010600030101010101" pitchFamily="2" charset="-122"/>
                <a:ea typeface="宋体" panose="02010600030101010101" pitchFamily="2" charset="-122"/>
              </a:rPr>
              <a:t>变成</a:t>
            </a:r>
            <a:r>
              <a:rPr lang="en-US" altLang="zh-CN" sz="2000" b="1" dirty="0">
                <a:latin typeface="宋体" panose="02010600030101010101" pitchFamily="2" charset="-122"/>
                <a:ea typeface="宋体" panose="02010600030101010101" pitchFamily="2" charset="-122"/>
              </a:rPr>
              <a:t>5</a:t>
            </a:r>
            <a:r>
              <a:rPr lang="zh-CN" altLang="en-US" sz="2000" b="1" dirty="0">
                <a:latin typeface="宋体" panose="02010600030101010101" pitchFamily="2" charset="-122"/>
                <a:ea typeface="宋体" panose="02010600030101010101" pitchFamily="2" charset="-122"/>
              </a:rPr>
              <a:t>个</a:t>
            </a:r>
            <a:r>
              <a:rPr lang="en-US" altLang="zh-CN" sz="2000" b="1" dirty="0">
                <a:latin typeface="宋体" panose="02010600030101010101" pitchFamily="2" charset="-122"/>
                <a:ea typeface="宋体" panose="02010600030101010101" pitchFamily="2" charset="-122"/>
              </a:rPr>
              <a:t>cycles</a:t>
            </a:r>
            <a:r>
              <a:rPr lang="zh-CN" altLang="en-US" sz="2000" b="1" dirty="0">
                <a:latin typeface="宋体" panose="02010600030101010101" pitchFamily="2" charset="-122"/>
                <a:ea typeface="宋体" panose="02010600030101010101" pitchFamily="2" charset="-122"/>
              </a:rPr>
              <a:t>，重新作答。要求：非手写答案零分。</a:t>
            </a:r>
          </a:p>
          <a:p>
            <a:pPr>
              <a:lnSpc>
                <a:spcPct val="150000"/>
              </a:lnSpc>
              <a:spcBef>
                <a:spcPct val="20000"/>
              </a:spcBef>
              <a:buClr>
                <a:schemeClr val="tx1"/>
              </a:buClr>
            </a:pPr>
            <a:endParaRPr lang="zh-CN" altLang="en-US" sz="2000" b="1" dirty="0">
              <a:solidFill>
                <a:srgbClr val="E24C05"/>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67614169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1756" y="156948"/>
            <a:ext cx="9998853" cy="6286580"/>
          </a:xfrm>
        </p:spPr>
        <p:txBody>
          <a:bodyPr>
            <a:normAutofit/>
          </a:bodyPr>
          <a:lstStyle/>
          <a:p>
            <a:pPr marL="0" indent="0">
              <a:lnSpc>
                <a:spcPts val="3000"/>
              </a:lnSpc>
              <a:spcBef>
                <a:spcPts val="600"/>
              </a:spcBef>
              <a:buNone/>
            </a:pPr>
            <a:r>
              <a:rPr lang="en-US" altLang="zh-CN" sz="2400" dirty="0">
                <a:latin typeface="宋体" panose="02010600030101010101" pitchFamily="2" charset="-122"/>
                <a:ea typeface="宋体" panose="02010600030101010101" pitchFamily="2" charset="-122"/>
              </a:rPr>
              <a:t>9.Tomasulo</a:t>
            </a:r>
            <a:r>
              <a:rPr lang="zh-CN" altLang="en-US" sz="2400" dirty="0">
                <a:latin typeface="宋体" panose="02010600030101010101" pitchFamily="2" charset="-122"/>
                <a:ea typeface="宋体" panose="02010600030101010101" pitchFamily="2" charset="-122"/>
              </a:rPr>
              <a:t>的要点总结</a:t>
            </a:r>
            <a:endParaRPr lang="en-US" altLang="zh-CN" sz="2400" dirty="0">
              <a:latin typeface="宋体" panose="02010600030101010101" pitchFamily="2" charset="-122"/>
              <a:ea typeface="宋体" panose="02010600030101010101" pitchFamily="2" charset="-122"/>
            </a:endParaRPr>
          </a:p>
          <a:p>
            <a:pPr marL="896938" indent="-452438">
              <a:lnSpc>
                <a:spcPts val="3000"/>
              </a:lnSpc>
              <a:spcBef>
                <a:spcPts val="600"/>
              </a:spcBef>
              <a:buNone/>
            </a:pPr>
            <a:r>
              <a:rPr lang="en-US" altLang="zh-CN" sz="2400" dirty="0">
                <a:solidFill>
                  <a:srgbClr val="181E33"/>
                </a:solidFill>
                <a:latin typeface="宋体" panose="02010600030101010101" pitchFamily="2" charset="-122"/>
                <a:ea typeface="宋体" panose="02010600030101010101" pitchFamily="2" charset="-122"/>
              </a:rPr>
              <a:t>① </a:t>
            </a:r>
            <a:r>
              <a:rPr lang="zh-CN" altLang="en-US" sz="2400" dirty="0">
                <a:solidFill>
                  <a:srgbClr val="181E33"/>
                </a:solidFill>
                <a:latin typeface="宋体" panose="02010600030101010101" pitchFamily="2" charset="-122"/>
                <a:ea typeface="宋体" panose="02010600030101010101" pitchFamily="2" charset="-122"/>
              </a:rPr>
              <a:t>指令按照程序原有的顺序进入指令队列，并按照原有的顺序流出指令队列，但是并不一定按照原有的顺序执行。</a:t>
            </a:r>
          </a:p>
          <a:p>
            <a:pPr marL="896938" indent="-452438">
              <a:lnSpc>
                <a:spcPts val="3000"/>
              </a:lnSpc>
              <a:spcBef>
                <a:spcPts val="600"/>
              </a:spcBef>
              <a:buNone/>
            </a:pPr>
            <a:r>
              <a:rPr lang="en-US" altLang="zh-CN" sz="2400" dirty="0">
                <a:solidFill>
                  <a:srgbClr val="181E33"/>
                </a:solidFill>
                <a:latin typeface="宋体" panose="02010600030101010101" pitchFamily="2" charset="-122"/>
                <a:ea typeface="宋体" panose="02010600030101010101" pitchFamily="2" charset="-122"/>
              </a:rPr>
              <a:t>② </a:t>
            </a:r>
            <a:r>
              <a:rPr lang="zh-CN" altLang="en-US" sz="2400" dirty="0">
                <a:solidFill>
                  <a:srgbClr val="181E33"/>
                </a:solidFill>
                <a:latin typeface="宋体" panose="02010600030101010101" pitchFamily="2" charset="-122"/>
                <a:ea typeface="宋体" panose="02010600030101010101" pitchFamily="2" charset="-122"/>
              </a:rPr>
              <a:t>操作数未就绪的指令在保留站中等待，操作数就绪的指令可以先被执行。</a:t>
            </a:r>
          </a:p>
          <a:p>
            <a:pPr marL="896938" indent="-452438">
              <a:lnSpc>
                <a:spcPts val="3000"/>
              </a:lnSpc>
              <a:spcBef>
                <a:spcPts val="600"/>
              </a:spcBef>
              <a:buNone/>
            </a:pPr>
            <a:r>
              <a:rPr lang="en-US" altLang="zh-CN" sz="2400" dirty="0">
                <a:solidFill>
                  <a:srgbClr val="181E33"/>
                </a:solidFill>
                <a:latin typeface="宋体" panose="02010600030101010101" pitchFamily="2" charset="-122"/>
                <a:ea typeface="宋体" panose="02010600030101010101" pitchFamily="2" charset="-122"/>
              </a:rPr>
              <a:t>③ </a:t>
            </a:r>
            <a:r>
              <a:rPr lang="zh-CN" altLang="en-US" sz="2400" dirty="0">
                <a:solidFill>
                  <a:srgbClr val="181E33"/>
                </a:solidFill>
                <a:latin typeface="宋体" panose="02010600030101010101" pitchFamily="2" charset="-122"/>
                <a:ea typeface="宋体" panose="02010600030101010101" pitchFamily="2" charset="-122"/>
              </a:rPr>
              <a:t>通过寄存器换名技术消除了名相关，从而解决了读后写和写后写冲突。换了什么名呢？把流出到保留站中的指令的操作数寄存器换成了操作数，或者产生该操作数的保留站号。</a:t>
            </a:r>
          </a:p>
          <a:p>
            <a:pPr marL="896938" indent="-452438">
              <a:lnSpc>
                <a:spcPts val="3000"/>
              </a:lnSpc>
              <a:spcBef>
                <a:spcPts val="600"/>
              </a:spcBef>
              <a:buNone/>
            </a:pPr>
            <a:r>
              <a:rPr lang="en-US" altLang="zh-CN" sz="2400" dirty="0">
                <a:solidFill>
                  <a:srgbClr val="181E33"/>
                </a:solidFill>
                <a:latin typeface="宋体" panose="02010600030101010101" pitchFamily="2" charset="-122"/>
                <a:ea typeface="宋体" panose="02010600030101010101" pitchFamily="2" charset="-122"/>
              </a:rPr>
              <a:t>④ </a:t>
            </a:r>
            <a:r>
              <a:rPr lang="zh-CN" altLang="en-US" sz="2400" dirty="0">
                <a:solidFill>
                  <a:srgbClr val="181E33"/>
                </a:solidFill>
                <a:latin typeface="宋体" panose="02010600030101010101" pitchFamily="2" charset="-122"/>
                <a:ea typeface="宋体" panose="02010600030101010101" pitchFamily="2" charset="-122"/>
              </a:rPr>
              <a:t>指令能够流出、执行和写结果这三步的进入条件请看详细的算法，但是还有一个隐含条件，即没有结构冲突。</a:t>
            </a:r>
          </a:p>
          <a:p>
            <a:pPr marL="896938" indent="-452438">
              <a:lnSpc>
                <a:spcPts val="3000"/>
              </a:lnSpc>
              <a:spcBef>
                <a:spcPts val="600"/>
              </a:spcBef>
              <a:buNone/>
            </a:pPr>
            <a:r>
              <a:rPr lang="en-US" altLang="zh-CN" sz="2400" dirty="0">
                <a:solidFill>
                  <a:srgbClr val="181E33"/>
                </a:solidFill>
                <a:latin typeface="宋体" panose="02010600030101010101" pitchFamily="2" charset="-122"/>
                <a:ea typeface="宋体" panose="02010600030101010101" pitchFamily="2" charset="-122"/>
              </a:rPr>
              <a:t>⑤ </a:t>
            </a:r>
            <a:r>
              <a:rPr lang="en-US" altLang="zh-CN" sz="2400" dirty="0" err="1">
                <a:solidFill>
                  <a:srgbClr val="181E33"/>
                </a:solidFill>
                <a:latin typeface="宋体" panose="02010600030101010101" pitchFamily="2" charset="-122"/>
                <a:ea typeface="宋体" panose="02010600030101010101" pitchFamily="2" charset="-122"/>
              </a:rPr>
              <a:t>Tomasulo</a:t>
            </a:r>
            <a:r>
              <a:rPr lang="zh-CN" altLang="en-US" sz="2400" dirty="0">
                <a:solidFill>
                  <a:srgbClr val="181E33"/>
                </a:solidFill>
                <a:latin typeface="宋体" panose="02010600030101010101" pitchFamily="2" charset="-122"/>
                <a:ea typeface="宋体" panose="02010600030101010101" pitchFamily="2" charset="-122"/>
              </a:rPr>
              <a:t>算法只能处理结构冲突和数据冲突，不能处理异常和控制冲突。</a:t>
            </a:r>
          </a:p>
          <a:p>
            <a:pPr marL="896938" indent="-452438">
              <a:lnSpc>
                <a:spcPts val="3000"/>
              </a:lnSpc>
              <a:spcBef>
                <a:spcPts val="600"/>
              </a:spcBef>
              <a:buNone/>
            </a:pPr>
            <a:r>
              <a:rPr lang="en-US" altLang="zh-CN" sz="2400" dirty="0">
                <a:solidFill>
                  <a:srgbClr val="181E33"/>
                </a:solidFill>
                <a:latin typeface="宋体" panose="02010600030101010101" pitchFamily="2" charset="-122"/>
                <a:ea typeface="宋体" panose="02010600030101010101" pitchFamily="2" charset="-122"/>
              </a:rPr>
              <a:t>⑥ </a:t>
            </a:r>
            <a:r>
              <a:rPr lang="zh-CN" altLang="en-US" sz="2400" dirty="0">
                <a:solidFill>
                  <a:srgbClr val="181E33"/>
                </a:solidFill>
                <a:latin typeface="宋体" panose="02010600030101010101" pitchFamily="2" charset="-122"/>
                <a:ea typeface="宋体" panose="02010600030101010101" pitchFamily="2" charset="-122"/>
              </a:rPr>
              <a:t>在算法中，有两个地方容易忽视，需要格外注意：一个是从</a:t>
            </a:r>
            <a:r>
              <a:rPr lang="en-US" altLang="zh-CN" sz="2400" dirty="0">
                <a:solidFill>
                  <a:srgbClr val="181E33"/>
                </a:solidFill>
                <a:latin typeface="宋体" panose="02010600030101010101" pitchFamily="2" charset="-122"/>
                <a:ea typeface="宋体" panose="02010600030101010101" pitchFamily="2" charset="-122"/>
              </a:rPr>
              <a:t>Load/store</a:t>
            </a:r>
            <a:r>
              <a:rPr lang="zh-CN" altLang="en-US" sz="2400" dirty="0">
                <a:solidFill>
                  <a:srgbClr val="181E33"/>
                </a:solidFill>
                <a:latin typeface="宋体" panose="02010600030101010101" pitchFamily="2" charset="-122"/>
                <a:ea typeface="宋体" panose="02010600030101010101" pitchFamily="2" charset="-122"/>
              </a:rPr>
              <a:t>指令要按照</a:t>
            </a:r>
            <a:r>
              <a:rPr lang="en-US" altLang="zh-CN" sz="2400" dirty="0">
                <a:solidFill>
                  <a:srgbClr val="181E33"/>
                </a:solidFill>
                <a:latin typeface="宋体" panose="02010600030101010101" pitchFamily="2" charset="-122"/>
                <a:ea typeface="宋体" panose="02010600030101010101" pitchFamily="2" charset="-122"/>
              </a:rPr>
              <a:t>FIFO</a:t>
            </a:r>
            <a:r>
              <a:rPr lang="zh-CN" altLang="en-US" sz="2400" dirty="0">
                <a:solidFill>
                  <a:srgbClr val="181E33"/>
                </a:solidFill>
                <a:latin typeface="宋体" panose="02010600030101010101" pitchFamily="2" charset="-122"/>
                <a:ea typeface="宋体" panose="02010600030101010101" pitchFamily="2" charset="-122"/>
              </a:rPr>
              <a:t>次序访存；另一个是，</a:t>
            </a:r>
            <a:r>
              <a:rPr lang="en-US" altLang="zh-CN" sz="2400" dirty="0">
                <a:solidFill>
                  <a:srgbClr val="181E33"/>
                </a:solidFill>
                <a:latin typeface="宋体" panose="02010600030101010101" pitchFamily="2" charset="-122"/>
                <a:ea typeface="宋体" panose="02010600030101010101" pitchFamily="2" charset="-122"/>
              </a:rPr>
              <a:t>store</a:t>
            </a:r>
            <a:r>
              <a:rPr lang="zh-CN" altLang="en-US" sz="2400" dirty="0">
                <a:solidFill>
                  <a:srgbClr val="181E33"/>
                </a:solidFill>
                <a:latin typeface="宋体" panose="02010600030101010101" pitchFamily="2" charset="-122"/>
                <a:ea typeface="宋体" panose="02010600030101010101" pitchFamily="2" charset="-122"/>
              </a:rPr>
              <a:t>指令执行阶段和写结果阶段进入的条件。</a:t>
            </a:r>
            <a:endParaRPr lang="zh-CN" altLang="en-US" sz="20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071403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 y="0"/>
            <a:ext cx="7699762" cy="8887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宋体" panose="02010600030101010101" pitchFamily="2" charset="-122"/>
                <a:ea typeface="宋体" panose="02010600030101010101" pitchFamily="2" charset="-122"/>
              </a:rPr>
              <a:t>3.4 </a:t>
            </a:r>
            <a:r>
              <a:rPr lang="zh-CN" altLang="en-US" sz="3600" dirty="0">
                <a:latin typeface="宋体" panose="02010600030101010101" pitchFamily="2" charset="-122"/>
                <a:ea typeface="宋体" panose="02010600030101010101" pitchFamily="2" charset="-122"/>
              </a:rPr>
              <a:t>动态调度解决控制冒险</a:t>
            </a:r>
          </a:p>
        </p:txBody>
      </p:sp>
      <p:pic>
        <p:nvPicPr>
          <p:cNvPr id="61442" name="Picture 2" descr="https://p.ananas.chaoxing.com/star3/origin/01a77e28758d0a65f5ebfb9372e7bb6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376" y="1316260"/>
            <a:ext cx="6057221" cy="3161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045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None/>
            </a:pPr>
            <a:fld id="{994158CD-4866-42DC-B96A-1A300C13B8E6}" type="slidenum">
              <a:rPr kumimoji="0" lang="en-US" altLang="zh-CN" sz="1400">
                <a:solidFill>
                  <a:srgbClr val="FFFFFF"/>
                </a:solidFill>
                <a:latin typeface="Tahoma" panose="020B0604030504040204" pitchFamily="34" charset="0"/>
              </a:rPr>
              <a:pPr fontAlgn="base">
                <a:spcBef>
                  <a:spcPct val="0"/>
                </a:spcBef>
                <a:spcAft>
                  <a:spcPct val="0"/>
                </a:spcAft>
                <a:buClrTx/>
                <a:buSzTx/>
                <a:buNone/>
              </a:pPr>
              <a:t>129</a:t>
            </a:fld>
            <a:endParaRPr kumimoji="0" lang="en-US" altLang="zh-CN" sz="1400">
              <a:solidFill>
                <a:srgbClr val="FFFFFF"/>
              </a:solidFill>
              <a:latin typeface="Tahoma" panose="020B0604030504040204" pitchFamily="34" charset="0"/>
            </a:endParaRPr>
          </a:p>
        </p:txBody>
      </p:sp>
      <p:sp>
        <p:nvSpPr>
          <p:cNvPr id="250883" name="Rectangle 2"/>
          <p:cNvSpPr>
            <a:spLocks noChangeArrowheads="1"/>
          </p:cNvSpPr>
          <p:nvPr/>
        </p:nvSpPr>
        <p:spPr bwMode="auto">
          <a:xfrm>
            <a:off x="85919" y="0"/>
            <a:ext cx="3892412" cy="8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tIns="165048" bIns="165048" anchor="ct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None/>
            </a:pPr>
            <a:r>
              <a:rPr lang="zh-CN" altLang="en-US" dirty="0">
                <a:solidFill>
                  <a:srgbClr val="080808"/>
                </a:solidFill>
                <a:latin typeface="宋体" panose="02010600030101010101" pitchFamily="2" charset="-122"/>
              </a:rPr>
              <a:t>什么是动态分支预测</a:t>
            </a:r>
          </a:p>
        </p:txBody>
      </p:sp>
      <p:sp>
        <p:nvSpPr>
          <p:cNvPr id="250884" name="Rectangle 3"/>
          <p:cNvSpPr>
            <a:spLocks noChangeArrowheads="1"/>
          </p:cNvSpPr>
          <p:nvPr/>
        </p:nvSpPr>
        <p:spPr bwMode="auto">
          <a:xfrm>
            <a:off x="1080657" y="2488567"/>
            <a:ext cx="884100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fontAlgn="base">
              <a:lnSpc>
                <a:spcPct val="120000"/>
              </a:lnSpc>
              <a:spcBef>
                <a:spcPct val="0"/>
              </a:spcBef>
              <a:spcAft>
                <a:spcPct val="0"/>
              </a:spcAft>
              <a:buClrTx/>
              <a:buSzTx/>
              <a:buNone/>
            </a:pPr>
            <a:r>
              <a:rPr lang="zh-CN" altLang="en-US" sz="2000" dirty="0">
                <a:solidFill>
                  <a:srgbClr val="080808"/>
                </a:solidFill>
                <a:latin typeface="宋体" panose="02010600030101010101" pitchFamily="2" charset="-122"/>
              </a:rPr>
              <a:t>优点：</a:t>
            </a:r>
          </a:p>
          <a:p>
            <a:pPr marL="896938" lvl="2" indent="-273050" fontAlgn="base">
              <a:lnSpc>
                <a:spcPct val="120000"/>
              </a:lnSpc>
              <a:spcBef>
                <a:spcPct val="0"/>
              </a:spcBef>
              <a:spcAft>
                <a:spcPct val="0"/>
              </a:spcAft>
              <a:buClrTx/>
              <a:buSzTx/>
              <a:buFont typeface="Wingdings" panose="05000000000000000000" pitchFamily="2" charset="2"/>
              <a:buChar char="Ø"/>
            </a:pPr>
            <a:r>
              <a:rPr lang="zh-CN" altLang="en-US" sz="2000" dirty="0">
                <a:solidFill>
                  <a:srgbClr val="080808"/>
                </a:solidFill>
                <a:latin typeface="宋体" panose="02010600030101010101" pitchFamily="2" charset="-122"/>
              </a:rPr>
              <a:t>根据程序的执行过程动态地改变转移的预测方向，因此有更好的准确度和适应性。</a:t>
            </a:r>
            <a:endParaRPr lang="en-US" altLang="zh-CN" sz="2000" dirty="0">
              <a:solidFill>
                <a:srgbClr val="080808"/>
              </a:solidFill>
              <a:latin typeface="宋体" panose="02010600030101010101" pitchFamily="2" charset="-122"/>
            </a:endParaRPr>
          </a:p>
          <a:p>
            <a:pPr marL="896938" lvl="2" indent="-273050" fontAlgn="base">
              <a:lnSpc>
                <a:spcPct val="120000"/>
              </a:lnSpc>
              <a:spcBef>
                <a:spcPct val="0"/>
              </a:spcBef>
              <a:spcAft>
                <a:spcPct val="0"/>
              </a:spcAft>
              <a:buClrTx/>
              <a:buSzTx/>
              <a:buFont typeface="Wingdings" panose="05000000000000000000" pitchFamily="2" charset="2"/>
              <a:buChar char="Ø"/>
            </a:pPr>
            <a:r>
              <a:rPr lang="zh-CN" altLang="en-US" sz="2000" dirty="0">
                <a:solidFill>
                  <a:srgbClr val="080808"/>
                </a:solidFill>
                <a:latin typeface="宋体" panose="02010600030101010101" pitchFamily="2" charset="-122"/>
              </a:rPr>
              <a:t>程序每次执行时，可能预测的分支方向与前次相同或不同。</a:t>
            </a:r>
          </a:p>
        </p:txBody>
      </p:sp>
      <p:sp>
        <p:nvSpPr>
          <p:cNvPr id="250888" name="Text Box 12"/>
          <p:cNvSpPr txBox="1">
            <a:spLocks noChangeArrowheads="1"/>
          </p:cNvSpPr>
          <p:nvPr/>
        </p:nvSpPr>
        <p:spPr bwMode="auto">
          <a:xfrm>
            <a:off x="1080658" y="6077247"/>
            <a:ext cx="91450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50000"/>
              </a:spcBef>
              <a:spcAft>
                <a:spcPct val="0"/>
              </a:spcAft>
              <a:buClrTx/>
              <a:buSzTx/>
              <a:buNone/>
            </a:pPr>
            <a:r>
              <a:rPr lang="zh-CN" altLang="en-US" sz="2400" dirty="0">
                <a:ea typeface="黑体" panose="02010609060101010101" pitchFamily="49" charset="-122"/>
              </a:rPr>
              <a:t>以上预测机制的</a:t>
            </a:r>
            <a:r>
              <a:rPr lang="zh-CN" altLang="en-US" sz="2400" dirty="0">
                <a:solidFill>
                  <a:srgbClr val="0070C0"/>
                </a:solidFill>
                <a:ea typeface="黑体" panose="02010609060101010101" pitchFamily="49" charset="-122"/>
              </a:rPr>
              <a:t>性能随着复杂性与硬件的增加而有效地提高。</a:t>
            </a:r>
          </a:p>
        </p:txBody>
      </p:sp>
      <p:sp>
        <p:nvSpPr>
          <p:cNvPr id="2" name="矩形 1"/>
          <p:cNvSpPr/>
          <p:nvPr/>
        </p:nvSpPr>
        <p:spPr>
          <a:xfrm>
            <a:off x="1080658" y="4228485"/>
            <a:ext cx="4801314" cy="2492990"/>
          </a:xfrm>
          <a:prstGeom prst="rect">
            <a:avLst/>
          </a:prstGeom>
        </p:spPr>
        <p:txBody>
          <a:bodyPr wrap="none">
            <a:spAutoFit/>
          </a:bodyPr>
          <a:lstStyle/>
          <a:p>
            <a:pPr fontAlgn="base">
              <a:lnSpc>
                <a:spcPts val="3000"/>
              </a:lnSpc>
              <a:spcBef>
                <a:spcPct val="0"/>
              </a:spcBef>
              <a:spcAft>
                <a:spcPct val="0"/>
              </a:spcAft>
              <a:buClrTx/>
              <a:buSzTx/>
              <a:buNone/>
            </a:pPr>
            <a:r>
              <a:rPr lang="zh-CN" altLang="en-US" sz="2000" dirty="0">
                <a:solidFill>
                  <a:srgbClr val="080808"/>
                </a:solidFill>
                <a:latin typeface="宋体" panose="02010600030101010101" pitchFamily="2" charset="-122"/>
                <a:ea typeface="宋体" panose="02010600030101010101" pitchFamily="2" charset="-122"/>
              </a:rPr>
              <a:t>从简单到复杂的动态转移预测技术如下：</a:t>
            </a:r>
            <a:endParaRPr lang="en-US" altLang="zh-CN" sz="2000" dirty="0">
              <a:solidFill>
                <a:srgbClr val="080808"/>
              </a:solidFill>
              <a:latin typeface="宋体" panose="02010600030101010101" pitchFamily="2" charset="-122"/>
              <a:ea typeface="宋体" panose="02010600030101010101" pitchFamily="2" charset="-122"/>
            </a:endParaRPr>
          </a:p>
          <a:p>
            <a:pPr marL="342900" indent="195263" fontAlgn="base">
              <a:lnSpc>
                <a:spcPts val="3000"/>
              </a:lnSpc>
              <a:spcBef>
                <a:spcPct val="0"/>
              </a:spcBef>
              <a:spcAft>
                <a:spcPct val="0"/>
              </a:spcAft>
              <a:buFont typeface="Arial" panose="020B0604020202020204" pitchFamily="34" charset="0"/>
              <a:buChar char="•"/>
            </a:pPr>
            <a:r>
              <a:rPr kumimoji="1" lang="zh-CN" altLang="en-US" sz="2000" dirty="0">
                <a:solidFill>
                  <a:srgbClr val="080808"/>
                </a:solidFill>
                <a:latin typeface="宋体" panose="02010600030101010101" pitchFamily="2" charset="-122"/>
                <a:ea typeface="宋体" panose="02010600030101010101" pitchFamily="2" charset="-122"/>
              </a:rPr>
              <a:t>分支预测缓存器（</a:t>
            </a:r>
            <a:r>
              <a:rPr kumimoji="1" lang="en-US" altLang="zh-CN" sz="2000" dirty="0">
                <a:solidFill>
                  <a:srgbClr val="080808"/>
                </a:solidFill>
                <a:latin typeface="宋体" panose="02010600030101010101" pitchFamily="2" charset="-122"/>
                <a:ea typeface="宋体" panose="02010600030101010101" pitchFamily="2" charset="-122"/>
              </a:rPr>
              <a:t>BHT</a:t>
            </a:r>
            <a:r>
              <a:rPr kumimoji="1" lang="zh-CN" altLang="en-US" sz="2000" dirty="0">
                <a:solidFill>
                  <a:srgbClr val="080808"/>
                </a:solidFill>
                <a:latin typeface="宋体" panose="02010600030101010101" pitchFamily="2" charset="-122"/>
                <a:ea typeface="宋体" panose="02010600030101010101" pitchFamily="2" charset="-122"/>
              </a:rPr>
              <a:t>）</a:t>
            </a:r>
            <a:endParaRPr kumimoji="1" lang="en-US" altLang="zh-CN" sz="2000" dirty="0">
              <a:solidFill>
                <a:srgbClr val="080808"/>
              </a:solidFill>
              <a:latin typeface="宋体" panose="02010600030101010101" pitchFamily="2" charset="-122"/>
              <a:ea typeface="宋体" panose="02010600030101010101" pitchFamily="2" charset="-122"/>
            </a:endParaRPr>
          </a:p>
          <a:p>
            <a:pPr marL="342900" indent="195263" fontAlgn="base">
              <a:lnSpc>
                <a:spcPts val="3000"/>
              </a:lnSpc>
              <a:spcBef>
                <a:spcPct val="0"/>
              </a:spcBef>
              <a:spcAft>
                <a:spcPct val="0"/>
              </a:spcAft>
              <a:buFont typeface="Arial" panose="020B0604020202020204" pitchFamily="34" charset="0"/>
              <a:buChar char="•"/>
            </a:pPr>
            <a:r>
              <a:rPr kumimoji="1" lang="zh-CN" altLang="en-US" sz="2000" dirty="0">
                <a:solidFill>
                  <a:srgbClr val="080808"/>
                </a:solidFill>
                <a:latin typeface="宋体" panose="02010600030101010101" pitchFamily="2" charset="-122"/>
                <a:ea typeface="宋体" panose="02010600030101010101" pitchFamily="2" charset="-122"/>
              </a:rPr>
              <a:t>分支目标缓冲器（</a:t>
            </a:r>
            <a:r>
              <a:rPr kumimoji="1" lang="en-US" altLang="zh-CN" sz="2000" dirty="0">
                <a:solidFill>
                  <a:srgbClr val="080808"/>
                </a:solidFill>
                <a:latin typeface="宋体" panose="02010600030101010101" pitchFamily="2" charset="-122"/>
                <a:ea typeface="宋体" panose="02010600030101010101" pitchFamily="2" charset="-122"/>
              </a:rPr>
              <a:t>BTB</a:t>
            </a:r>
            <a:r>
              <a:rPr kumimoji="1" lang="zh-CN" altLang="en-US" sz="2000" dirty="0">
                <a:solidFill>
                  <a:srgbClr val="080808"/>
                </a:solidFill>
                <a:latin typeface="宋体" panose="02010600030101010101" pitchFamily="2" charset="-122"/>
                <a:ea typeface="宋体" panose="02010600030101010101" pitchFamily="2" charset="-122"/>
              </a:rPr>
              <a:t>）</a:t>
            </a:r>
            <a:endParaRPr kumimoji="1" lang="en-US" altLang="zh-CN" sz="2000" dirty="0">
              <a:solidFill>
                <a:srgbClr val="080808"/>
              </a:solidFill>
              <a:latin typeface="宋体" panose="02010600030101010101" pitchFamily="2" charset="-122"/>
              <a:ea typeface="宋体" panose="02010600030101010101" pitchFamily="2" charset="-122"/>
            </a:endParaRPr>
          </a:p>
          <a:p>
            <a:pPr marL="342900" indent="195263" fontAlgn="base">
              <a:lnSpc>
                <a:spcPts val="3000"/>
              </a:lnSpc>
              <a:spcBef>
                <a:spcPct val="0"/>
              </a:spcBef>
              <a:spcAft>
                <a:spcPct val="0"/>
              </a:spcAft>
              <a:buFont typeface="Arial" panose="020B0604020202020204" pitchFamily="34" charset="0"/>
              <a:buChar char="•"/>
            </a:pPr>
            <a:r>
              <a:rPr kumimoji="1" lang="zh-CN" altLang="en-US" sz="2000" dirty="0">
                <a:solidFill>
                  <a:srgbClr val="080808"/>
                </a:solidFill>
                <a:latin typeface="宋体" panose="02010600030101010101" pitchFamily="2" charset="-122"/>
                <a:ea typeface="宋体" panose="02010600030101010101" pitchFamily="2" charset="-122"/>
              </a:rPr>
              <a:t>基于硬件的前瞻执行</a:t>
            </a:r>
            <a:r>
              <a:rPr kumimoji="1" lang="en-US" altLang="zh-CN" sz="2000" dirty="0">
                <a:solidFill>
                  <a:srgbClr val="080808"/>
                </a:solidFill>
                <a:latin typeface="宋体" panose="02010600030101010101" pitchFamily="2" charset="-122"/>
                <a:ea typeface="宋体" panose="02010600030101010101" pitchFamily="2" charset="-122"/>
              </a:rPr>
              <a:t>(ROB)</a:t>
            </a:r>
            <a:endParaRPr kumimoji="1" lang="zh-CN" altLang="en-US" sz="2000" dirty="0">
              <a:solidFill>
                <a:srgbClr val="080808"/>
              </a:solidFill>
              <a:latin typeface="宋体" panose="02010600030101010101" pitchFamily="2" charset="-122"/>
              <a:ea typeface="宋体" panose="02010600030101010101" pitchFamily="2" charset="-122"/>
            </a:endParaRPr>
          </a:p>
          <a:p>
            <a:pPr fontAlgn="base">
              <a:spcBef>
                <a:spcPct val="0"/>
              </a:spcBef>
              <a:spcAft>
                <a:spcPct val="0"/>
              </a:spcAft>
            </a:pPr>
            <a:endParaRPr kumimoji="1" lang="zh-CN" altLang="en-US" sz="2000" dirty="0">
              <a:solidFill>
                <a:srgbClr val="080808"/>
              </a:solidFill>
              <a:latin typeface="宋体" panose="02010600030101010101" pitchFamily="2" charset="-122"/>
              <a:ea typeface="宋体" panose="02010600030101010101" pitchFamily="2" charset="-122"/>
            </a:endParaRPr>
          </a:p>
          <a:p>
            <a:pPr fontAlgn="base">
              <a:spcBef>
                <a:spcPct val="0"/>
              </a:spcBef>
              <a:spcAft>
                <a:spcPct val="0"/>
              </a:spcAft>
            </a:pPr>
            <a:r>
              <a:rPr lang="zh-CN" altLang="en-US" dirty="0">
                <a:solidFill>
                  <a:srgbClr val="0070C0"/>
                </a:solidFill>
                <a:ea typeface="黑体" panose="02010609060101010101" pitchFamily="49" charset="-122"/>
              </a:rPr>
              <a:t> </a:t>
            </a:r>
          </a:p>
          <a:p>
            <a:pPr fontAlgn="base">
              <a:spcBef>
                <a:spcPct val="0"/>
              </a:spcBef>
              <a:spcAft>
                <a:spcPct val="0"/>
              </a:spcAft>
              <a:buClrTx/>
              <a:buSzTx/>
              <a:buNone/>
            </a:pPr>
            <a:endParaRPr lang="zh-CN" altLang="en-US" dirty="0">
              <a:solidFill>
                <a:srgbClr val="080808"/>
              </a:solidFill>
              <a:latin typeface="宋体" panose="02010600030101010101" pitchFamily="2" charset="-122"/>
            </a:endParaRPr>
          </a:p>
        </p:txBody>
      </p:sp>
      <p:sp>
        <p:nvSpPr>
          <p:cNvPr id="3" name="矩形 2"/>
          <p:cNvSpPr/>
          <p:nvPr/>
        </p:nvSpPr>
        <p:spPr>
          <a:xfrm>
            <a:off x="1080658" y="877955"/>
            <a:ext cx="9001239" cy="1520609"/>
          </a:xfrm>
          <a:prstGeom prst="rect">
            <a:avLst/>
          </a:prstGeom>
        </p:spPr>
        <p:txBody>
          <a:bodyPr wrap="square">
            <a:spAutoFit/>
          </a:bodyPr>
          <a:lstStyle/>
          <a:p>
            <a:pPr fontAlgn="base">
              <a:lnSpc>
                <a:spcPct val="120000"/>
              </a:lnSpc>
              <a:spcBef>
                <a:spcPct val="0"/>
              </a:spcBef>
              <a:spcAft>
                <a:spcPct val="0"/>
              </a:spcAft>
              <a:buClrTx/>
              <a:buSzTx/>
              <a:buNone/>
            </a:pPr>
            <a:r>
              <a:rPr lang="zh-CN" altLang="en-US" sz="2000" dirty="0">
                <a:solidFill>
                  <a:srgbClr val="080808"/>
                </a:solidFill>
                <a:latin typeface="宋体" panose="02010600030101010101" pitchFamily="2" charset="-122"/>
                <a:ea typeface="宋体" panose="02010600030101010101" pitchFamily="2" charset="-122"/>
              </a:rPr>
              <a:t>动态分支预测技术：</a:t>
            </a:r>
            <a:endParaRPr lang="en-US" altLang="zh-CN" sz="2000" dirty="0">
              <a:solidFill>
                <a:srgbClr val="080808"/>
              </a:solidFill>
              <a:latin typeface="宋体" panose="02010600030101010101" pitchFamily="2" charset="-122"/>
              <a:ea typeface="宋体" panose="02010600030101010101" pitchFamily="2" charset="-122"/>
            </a:endParaRPr>
          </a:p>
          <a:p>
            <a:pPr fontAlgn="base">
              <a:lnSpc>
                <a:spcPct val="120000"/>
              </a:lnSpc>
              <a:spcBef>
                <a:spcPct val="0"/>
              </a:spcBef>
              <a:spcAft>
                <a:spcPct val="0"/>
              </a:spcAft>
              <a:buClrTx/>
              <a:buSzTx/>
              <a:buNone/>
            </a:pPr>
            <a:r>
              <a:rPr lang="en-US" altLang="zh-CN" sz="2000" dirty="0">
                <a:solidFill>
                  <a:srgbClr val="080808"/>
                </a:solidFill>
                <a:latin typeface="宋体" panose="02010600030101010101" pitchFamily="2" charset="-122"/>
                <a:ea typeface="宋体" panose="02010600030101010101" pitchFamily="2" charset="-122"/>
              </a:rPr>
              <a:t>    </a:t>
            </a:r>
            <a:r>
              <a:rPr lang="zh-CN" altLang="en-US" sz="2000" dirty="0">
                <a:solidFill>
                  <a:srgbClr val="080808"/>
                </a:solidFill>
                <a:latin typeface="宋体" panose="02010600030101010101" pitchFamily="2" charset="-122"/>
                <a:ea typeface="宋体" panose="02010600030101010101" pitchFamily="2" charset="-122"/>
              </a:rPr>
              <a:t>通过硬件技术，在程序执行时根据每一条转移指令过去的转移历史记录来预测下一次转移的方向。通过提前预测分支方向，减少或消除控制相关导致的流水线停顿。</a:t>
            </a:r>
            <a:endParaRPr lang="en-US" altLang="zh-CN" sz="2000" dirty="0">
              <a:solidFill>
                <a:srgbClr val="080808"/>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694942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D6D5624-0811-7CC4-7CE6-373C3704389F}"/>
              </a:ext>
            </a:extLst>
          </p:cNvPr>
          <p:cNvSpPr>
            <a:spLocks noGrp="1"/>
          </p:cNvSpPr>
          <p:nvPr>
            <p:ph idx="1"/>
          </p:nvPr>
        </p:nvSpPr>
        <p:spPr>
          <a:xfrm>
            <a:off x="500644" y="719935"/>
            <a:ext cx="10853156" cy="5457028"/>
          </a:xfrm>
        </p:spPr>
        <p:txBody>
          <a:bodyPr/>
          <a:lstStyle/>
          <a:p>
            <a:pPr marL="457200" indent="-457200" eaLnBrk="1" hangingPunct="1">
              <a:lnSpc>
                <a:spcPct val="150000"/>
              </a:lnSpc>
              <a:buFont typeface="Wingdings" panose="05000000000000000000" pitchFamily="2" charset="2"/>
              <a:buNone/>
            </a:pPr>
            <a:r>
              <a:rPr lang="zh-CN" altLang="en-US" dirty="0"/>
              <a:t>（</a:t>
            </a:r>
            <a:r>
              <a:rPr lang="en-US" altLang="zh-CN" dirty="0"/>
              <a:t>3</a:t>
            </a:r>
            <a:r>
              <a:rPr lang="zh-CN" altLang="en-US" dirty="0"/>
              <a:t>）控制相关 </a:t>
            </a:r>
          </a:p>
          <a:p>
            <a:pPr marL="1085850" lvl="1" indent="-457200" eaLnBrk="1" hangingPunct="1">
              <a:lnSpc>
                <a:spcPct val="150000"/>
              </a:lnSpc>
            </a:pPr>
            <a:r>
              <a:rPr lang="zh-CN" altLang="en-US" dirty="0">
                <a:solidFill>
                  <a:srgbClr val="FF0000"/>
                </a:solidFill>
              </a:rPr>
              <a:t>控制相关</a:t>
            </a:r>
            <a:r>
              <a:rPr lang="zh-CN" altLang="en-US" dirty="0"/>
              <a:t>是指由分支指令引起的相关。</a:t>
            </a:r>
          </a:p>
          <a:p>
            <a:pPr marL="1360800" lvl="2" eaLnBrk="1" hangingPunct="1">
              <a:lnSpc>
                <a:spcPct val="150000"/>
              </a:lnSpc>
            </a:pPr>
            <a:r>
              <a:rPr lang="zh-CN" altLang="en-US" dirty="0"/>
              <a:t>为了保证程序应有的执行顺序，必须严格按控制相关确定的顺序执行。</a:t>
            </a:r>
          </a:p>
          <a:p>
            <a:pPr marL="1085850" lvl="1" indent="-457200" eaLnBrk="1" hangingPunct="1">
              <a:lnSpc>
                <a:spcPct val="150000"/>
              </a:lnSpc>
            </a:pPr>
            <a:r>
              <a:rPr lang="zh-CN" altLang="en-US" dirty="0"/>
              <a:t>典型的程序结构是</a:t>
            </a:r>
            <a:r>
              <a:rPr lang="zh-CN" altLang="en-US" dirty="0">
                <a:solidFill>
                  <a:srgbClr val="9933FF"/>
                </a:solidFill>
                <a:latin typeface="Times New Roman" panose="02020603050405020304" pitchFamily="18" charset="0"/>
              </a:rPr>
              <a:t>“</a:t>
            </a:r>
            <a:r>
              <a:rPr lang="en-US" altLang="zh-CN" dirty="0">
                <a:solidFill>
                  <a:srgbClr val="9933FF"/>
                </a:solidFill>
                <a:latin typeface="黑体" panose="02010609060101010101" pitchFamily="49" charset="-122"/>
              </a:rPr>
              <a:t>if-then</a:t>
            </a:r>
            <a:r>
              <a:rPr lang="en-US" altLang="zh-CN" dirty="0">
                <a:solidFill>
                  <a:srgbClr val="9933FF"/>
                </a:solidFill>
                <a:latin typeface="Times New Roman" panose="02020603050405020304" pitchFamily="18" charset="0"/>
              </a:rPr>
              <a:t>”</a:t>
            </a:r>
            <a:r>
              <a:rPr lang="zh-CN" altLang="en-US" dirty="0">
                <a:latin typeface="黑体" panose="02010609060101010101" pitchFamily="49" charset="-122"/>
              </a:rPr>
              <a:t>结构</a:t>
            </a:r>
            <a:r>
              <a:rPr lang="zh-CN" altLang="en-US" dirty="0"/>
              <a:t>。</a:t>
            </a:r>
          </a:p>
          <a:p>
            <a:pPr marL="1085850" lvl="1" indent="-457200" eaLnBrk="1" hangingPunct="1">
              <a:lnSpc>
                <a:spcPct val="150000"/>
              </a:lnSpc>
            </a:pPr>
            <a:r>
              <a:rPr lang="zh-CN" altLang="en-US" dirty="0"/>
              <a:t>请看一个示例：</a:t>
            </a:r>
          </a:p>
          <a:p>
            <a:endParaRPr lang="zh-CN" altLang="en-US" dirty="0"/>
          </a:p>
        </p:txBody>
      </p:sp>
      <p:sp>
        <p:nvSpPr>
          <p:cNvPr id="4" name="Text Box 4">
            <a:extLst>
              <a:ext uri="{FF2B5EF4-FFF2-40B4-BE49-F238E27FC236}">
                <a16:creationId xmlns:a16="http://schemas.microsoft.com/office/drawing/2014/main" id="{924E256D-2B47-FE26-CB93-66787EBF0269}"/>
              </a:ext>
            </a:extLst>
          </p:cNvPr>
          <p:cNvSpPr txBox="1">
            <a:spLocks noChangeArrowheads="1"/>
          </p:cNvSpPr>
          <p:nvPr/>
        </p:nvSpPr>
        <p:spPr bwMode="auto">
          <a:xfrm>
            <a:off x="4088498" y="3561445"/>
            <a:ext cx="2881312"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umimoji="1" sz="2400" kern="1200">
                <a:solidFill>
                  <a:schemeClr val="tx1"/>
                </a:solidFill>
                <a:latin typeface="Tahoma" panose="020B0604030504040204" pitchFamily="34" charset="0"/>
                <a:ea typeface="黑体" panose="02010609060101010101" pitchFamily="49" charset="-122"/>
                <a:cs typeface="+mn-cs"/>
              </a:defRPr>
            </a:lvl1pPr>
            <a:lvl2pPr marL="457200" algn="l" rtl="0" fontAlgn="base">
              <a:spcBef>
                <a:spcPct val="0"/>
              </a:spcBef>
              <a:spcAft>
                <a:spcPct val="0"/>
              </a:spcAft>
              <a:defRPr kumimoji="1" sz="2400" kern="1200">
                <a:solidFill>
                  <a:schemeClr val="tx1"/>
                </a:solidFill>
                <a:latin typeface="Tahoma" panose="020B0604030504040204" pitchFamily="34" charset="0"/>
                <a:ea typeface="黑体" panose="02010609060101010101" pitchFamily="49" charset="-122"/>
                <a:cs typeface="+mn-cs"/>
              </a:defRPr>
            </a:lvl2pPr>
            <a:lvl3pPr marL="914400" algn="l" rtl="0" fontAlgn="base">
              <a:spcBef>
                <a:spcPct val="0"/>
              </a:spcBef>
              <a:spcAft>
                <a:spcPct val="0"/>
              </a:spcAft>
              <a:defRPr kumimoji="1" sz="2400" kern="1200">
                <a:solidFill>
                  <a:schemeClr val="tx1"/>
                </a:solidFill>
                <a:latin typeface="Tahoma" panose="020B0604030504040204" pitchFamily="34" charset="0"/>
                <a:ea typeface="黑体" panose="02010609060101010101" pitchFamily="49" charset="-122"/>
                <a:cs typeface="+mn-cs"/>
              </a:defRPr>
            </a:lvl3pPr>
            <a:lvl4pPr marL="1371600" algn="l" rtl="0" fontAlgn="base">
              <a:spcBef>
                <a:spcPct val="0"/>
              </a:spcBef>
              <a:spcAft>
                <a:spcPct val="0"/>
              </a:spcAft>
              <a:defRPr kumimoji="1" sz="2400" kern="1200">
                <a:solidFill>
                  <a:schemeClr val="tx1"/>
                </a:solidFill>
                <a:latin typeface="Tahoma" panose="020B0604030504040204" pitchFamily="34" charset="0"/>
                <a:ea typeface="黑体" panose="02010609060101010101" pitchFamily="49" charset="-122"/>
                <a:cs typeface="+mn-cs"/>
              </a:defRPr>
            </a:lvl4pPr>
            <a:lvl5pPr marL="1828800" algn="l" rtl="0" fontAlgn="base">
              <a:spcBef>
                <a:spcPct val="0"/>
              </a:spcBef>
              <a:spcAft>
                <a:spcPct val="0"/>
              </a:spcAft>
              <a:defRPr kumimoji="1" sz="2400"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黑体" panose="02010609060101010101" pitchFamily="49" charset="-122"/>
                <a:cs typeface="+mn-cs"/>
              </a:defRPr>
            </a:lvl9pPr>
          </a:lstStyle>
          <a:p>
            <a:pPr eaLnBrk="1" hangingPunct="1">
              <a:lnSpc>
                <a:spcPct val="100000"/>
              </a:lnSpc>
              <a:spcBef>
                <a:spcPct val="0"/>
              </a:spcBef>
              <a:buClrTx/>
              <a:buFontTx/>
              <a:buNone/>
            </a:pPr>
            <a:r>
              <a:rPr lang="en-US" altLang="zh-CN" b="1" dirty="0">
                <a:solidFill>
                  <a:srgbClr val="008000"/>
                </a:solidFill>
                <a:latin typeface="宋体" panose="02010600030101010101" pitchFamily="2" charset="-122"/>
                <a:ea typeface="宋体" panose="02010600030101010101" pitchFamily="2" charset="-122"/>
              </a:rPr>
              <a:t>if p1 {</a:t>
            </a:r>
          </a:p>
          <a:p>
            <a:pPr eaLnBrk="1" hangingPunct="1">
              <a:lnSpc>
                <a:spcPct val="100000"/>
              </a:lnSpc>
              <a:spcBef>
                <a:spcPct val="0"/>
              </a:spcBef>
              <a:buClrTx/>
              <a:buFontTx/>
              <a:buNone/>
            </a:pPr>
            <a:r>
              <a:rPr lang="en-US" altLang="zh-CN" b="1" dirty="0">
                <a:solidFill>
                  <a:srgbClr val="008000"/>
                </a:solidFill>
                <a:latin typeface="宋体" panose="02010600030101010101" pitchFamily="2" charset="-122"/>
                <a:ea typeface="宋体" panose="02010600030101010101" pitchFamily="2" charset="-122"/>
              </a:rPr>
              <a:t>	   S1</a:t>
            </a:r>
            <a:r>
              <a:rPr lang="zh-CN" altLang="en-US" b="1" dirty="0">
                <a:solidFill>
                  <a:srgbClr val="008000"/>
                </a:solidFill>
                <a:latin typeface="宋体" panose="02010600030101010101" pitchFamily="2" charset="-122"/>
                <a:ea typeface="宋体" panose="02010600030101010101" pitchFamily="2" charset="-122"/>
              </a:rPr>
              <a:t>；</a:t>
            </a:r>
          </a:p>
          <a:p>
            <a:pPr eaLnBrk="1" hangingPunct="1">
              <a:lnSpc>
                <a:spcPct val="100000"/>
              </a:lnSpc>
              <a:spcBef>
                <a:spcPct val="0"/>
              </a:spcBef>
              <a:buClrTx/>
              <a:buFontTx/>
              <a:buNone/>
            </a:pPr>
            <a:r>
              <a:rPr lang="zh-CN" altLang="en-US" b="1" dirty="0">
                <a:solidFill>
                  <a:srgbClr val="008000"/>
                </a:solidFill>
                <a:latin typeface="宋体" panose="02010600030101010101" pitchFamily="2" charset="-122"/>
                <a:ea typeface="宋体" panose="02010600030101010101" pitchFamily="2" charset="-122"/>
              </a:rPr>
              <a:t>      </a:t>
            </a:r>
            <a:r>
              <a:rPr lang="en-US" altLang="zh-CN" b="1" dirty="0">
                <a:solidFill>
                  <a:srgbClr val="008000"/>
                </a:solidFill>
                <a:latin typeface="宋体" panose="02010600030101010101" pitchFamily="2" charset="-122"/>
                <a:ea typeface="宋体" panose="02010600030101010101" pitchFamily="2" charset="-122"/>
              </a:rPr>
              <a:t>}</a:t>
            </a:r>
            <a:r>
              <a:rPr lang="zh-CN" altLang="en-US" b="1" dirty="0">
                <a:solidFill>
                  <a:srgbClr val="008000"/>
                </a:solidFill>
                <a:latin typeface="宋体" panose="02010600030101010101" pitchFamily="2" charset="-122"/>
                <a:ea typeface="宋体" panose="02010600030101010101" pitchFamily="2" charset="-122"/>
              </a:rPr>
              <a:t>；</a:t>
            </a:r>
          </a:p>
          <a:p>
            <a:pPr eaLnBrk="1" hangingPunct="1">
              <a:lnSpc>
                <a:spcPct val="100000"/>
              </a:lnSpc>
              <a:spcBef>
                <a:spcPct val="0"/>
              </a:spcBef>
              <a:buClrTx/>
              <a:buFontTx/>
              <a:buNone/>
            </a:pPr>
            <a:r>
              <a:rPr lang="en-US" altLang="zh-CN" b="1" dirty="0">
                <a:solidFill>
                  <a:srgbClr val="008000"/>
                </a:solidFill>
                <a:latin typeface="宋体" panose="02010600030101010101" pitchFamily="2" charset="-122"/>
                <a:ea typeface="宋体" panose="02010600030101010101" pitchFamily="2" charset="-122"/>
              </a:rPr>
              <a:t>S</a:t>
            </a:r>
            <a:r>
              <a:rPr lang="zh-CN" altLang="en-US" b="1" dirty="0">
                <a:solidFill>
                  <a:srgbClr val="008000"/>
                </a:solidFill>
                <a:latin typeface="宋体" panose="02010600030101010101" pitchFamily="2" charset="-122"/>
                <a:ea typeface="宋体" panose="02010600030101010101" pitchFamily="2" charset="-122"/>
              </a:rPr>
              <a:t>；</a:t>
            </a:r>
          </a:p>
          <a:p>
            <a:pPr eaLnBrk="1" hangingPunct="1">
              <a:lnSpc>
                <a:spcPct val="100000"/>
              </a:lnSpc>
              <a:spcBef>
                <a:spcPct val="0"/>
              </a:spcBef>
              <a:buClrTx/>
              <a:buFontTx/>
              <a:buNone/>
            </a:pPr>
            <a:r>
              <a:rPr lang="en-US" altLang="zh-CN" b="1" dirty="0">
                <a:solidFill>
                  <a:srgbClr val="008000"/>
                </a:solidFill>
                <a:latin typeface="宋体" panose="02010600030101010101" pitchFamily="2" charset="-122"/>
                <a:ea typeface="宋体" panose="02010600030101010101" pitchFamily="2" charset="-122"/>
              </a:rPr>
              <a:t>if p2 {</a:t>
            </a:r>
          </a:p>
          <a:p>
            <a:pPr eaLnBrk="1" hangingPunct="1">
              <a:lnSpc>
                <a:spcPct val="100000"/>
              </a:lnSpc>
              <a:spcBef>
                <a:spcPct val="0"/>
              </a:spcBef>
              <a:buClrTx/>
              <a:buFontTx/>
              <a:buNone/>
            </a:pPr>
            <a:r>
              <a:rPr lang="en-US" altLang="zh-CN" b="1" dirty="0">
                <a:solidFill>
                  <a:srgbClr val="008000"/>
                </a:solidFill>
                <a:latin typeface="宋体" panose="02010600030101010101" pitchFamily="2" charset="-122"/>
                <a:ea typeface="宋体" panose="02010600030101010101" pitchFamily="2" charset="-122"/>
              </a:rPr>
              <a:t>	   S2</a:t>
            </a:r>
            <a:r>
              <a:rPr lang="zh-CN" altLang="en-US" b="1" dirty="0">
                <a:solidFill>
                  <a:srgbClr val="008000"/>
                </a:solidFill>
                <a:latin typeface="宋体" panose="02010600030101010101" pitchFamily="2" charset="-122"/>
                <a:ea typeface="宋体" panose="02010600030101010101" pitchFamily="2" charset="-122"/>
              </a:rPr>
              <a:t>；</a:t>
            </a:r>
          </a:p>
          <a:p>
            <a:pPr eaLnBrk="1" hangingPunct="1">
              <a:lnSpc>
                <a:spcPct val="100000"/>
              </a:lnSpc>
              <a:spcBef>
                <a:spcPct val="0"/>
              </a:spcBef>
              <a:buClrTx/>
              <a:buFontTx/>
              <a:buNone/>
            </a:pPr>
            <a:r>
              <a:rPr lang="zh-CN" altLang="en-US" b="1" dirty="0">
                <a:solidFill>
                  <a:srgbClr val="008000"/>
                </a:solidFill>
                <a:latin typeface="宋体" panose="02010600030101010101" pitchFamily="2" charset="-122"/>
                <a:ea typeface="宋体" panose="02010600030101010101" pitchFamily="2" charset="-122"/>
              </a:rPr>
              <a:t>      </a:t>
            </a:r>
            <a:r>
              <a:rPr lang="en-US" altLang="zh-CN" b="1" dirty="0">
                <a:solidFill>
                  <a:srgbClr val="008000"/>
                </a:solidFill>
                <a:latin typeface="宋体" panose="02010600030101010101" pitchFamily="2" charset="-122"/>
                <a:ea typeface="宋体" panose="02010600030101010101" pitchFamily="2" charset="-122"/>
              </a:rPr>
              <a:t>}</a:t>
            </a:r>
            <a:r>
              <a:rPr lang="zh-CN" altLang="en-US" b="1" dirty="0">
                <a:solidFill>
                  <a:srgbClr val="008000"/>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185691032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descr="Rectangle: Click to edit Master text styles&#10;Second level&#10;Third level&#10;Fourth level&#10;Fifth level"/>
          <p:cNvSpPr>
            <a:spLocks noGrp="1"/>
          </p:cNvSpPr>
          <p:nvPr>
            <p:ph idx="1"/>
          </p:nvPr>
        </p:nvSpPr>
        <p:spPr>
          <a:xfrm>
            <a:off x="1143658" y="512527"/>
            <a:ext cx="8658368" cy="4953000"/>
          </a:xfrm>
        </p:spPr>
        <p:txBody>
          <a:bodyPr/>
          <a:lstStyle/>
          <a:p>
            <a:pPr marL="0" indent="0">
              <a:buNone/>
              <a:defRPr/>
            </a:pPr>
            <a:r>
              <a:rPr lang="zh-CN" altLang="en-US" sz="2400" dirty="0">
                <a:latin typeface="宋体" panose="02010600030101010101" pitchFamily="2" charset="-122"/>
                <a:ea typeface="宋体" panose="02010600030101010101" pitchFamily="2" charset="-122"/>
              </a:rPr>
              <a:t>要点： </a:t>
            </a:r>
            <a:endParaRPr lang="en-US" altLang="zh-CN" sz="2400" dirty="0">
              <a:latin typeface="宋体" panose="02010600030101010101" pitchFamily="2" charset="-122"/>
              <a:ea typeface="宋体" panose="02010600030101010101" pitchFamily="2" charset="-122"/>
            </a:endParaRPr>
          </a:p>
          <a:p>
            <a:pPr marL="358775" indent="265113">
              <a:defRPr/>
            </a:pPr>
            <a:r>
              <a:rPr lang="zh-CN" altLang="en-US" sz="2400" dirty="0">
                <a:latin typeface="宋体" panose="02010600030101010101" pitchFamily="2" charset="-122"/>
                <a:ea typeface="宋体" panose="02010600030101010101" pitchFamily="2" charset="-122"/>
              </a:rPr>
              <a:t>动态分支预测技术和静态分支预测技术的区别 </a:t>
            </a:r>
            <a:endParaRPr lang="en-US" altLang="zh-CN" sz="2400" dirty="0">
              <a:latin typeface="宋体" panose="02010600030101010101" pitchFamily="2" charset="-122"/>
              <a:ea typeface="宋体" panose="02010600030101010101" pitchFamily="2" charset="-122"/>
            </a:endParaRPr>
          </a:p>
          <a:p>
            <a:pPr marL="358775" indent="265113">
              <a:defRPr/>
            </a:pPr>
            <a:r>
              <a:rPr lang="zh-CN" altLang="en-US" sz="2400" dirty="0">
                <a:latin typeface="宋体" panose="02010600030101010101" pitchFamily="2" charset="-122"/>
                <a:ea typeface="宋体" panose="02010600030101010101" pitchFamily="2" charset="-122"/>
              </a:rPr>
              <a:t>什么叫“分支指令过去的表现”？ </a:t>
            </a:r>
            <a:endParaRPr lang="en-US" altLang="zh-CN" sz="2400" dirty="0">
              <a:latin typeface="宋体" panose="02010600030101010101" pitchFamily="2" charset="-122"/>
              <a:ea typeface="宋体" panose="02010600030101010101" pitchFamily="2" charset="-122"/>
            </a:endParaRPr>
          </a:p>
          <a:p>
            <a:pPr marL="358775" indent="265113">
              <a:defRPr/>
            </a:pPr>
            <a:r>
              <a:rPr lang="zh-CN" altLang="en-US" sz="2400" dirty="0">
                <a:latin typeface="宋体" panose="02010600030101010101" pitchFamily="2" charset="-122"/>
                <a:ea typeface="宋体" panose="02010600030101010101" pitchFamily="2" charset="-122"/>
              </a:rPr>
              <a:t>如何衡量分支预测的有效性？ </a:t>
            </a:r>
            <a:endParaRPr lang="en-US" altLang="zh-CN" sz="2400" dirty="0">
              <a:latin typeface="宋体" panose="02010600030101010101" pitchFamily="2" charset="-122"/>
              <a:ea typeface="宋体" panose="02010600030101010101" pitchFamily="2" charset="-122"/>
            </a:endParaRPr>
          </a:p>
          <a:p>
            <a:pPr marL="358775" indent="265113">
              <a:defRPr/>
            </a:pPr>
            <a:r>
              <a:rPr lang="zh-CN" altLang="en-US" sz="2400" dirty="0">
                <a:latin typeface="宋体" panose="02010600030101010101" pitchFamily="2" charset="-122"/>
                <a:ea typeface="宋体" panose="02010600030101010101" pitchFamily="2" charset="-122"/>
              </a:rPr>
              <a:t>分支预测要解决的问题是什么？</a:t>
            </a:r>
            <a:endParaRPr lang="en-US" altLang="zh-CN" sz="2400" dirty="0">
              <a:latin typeface="宋体" panose="02010600030101010101" pitchFamily="2" charset="-122"/>
              <a:ea typeface="宋体" panose="02010600030101010101" pitchFamily="2" charset="-122"/>
            </a:endParaRPr>
          </a:p>
          <a:p>
            <a:pPr marL="358775" indent="265113">
              <a:defRPr/>
            </a:pPr>
            <a:r>
              <a:rPr lang="zh-CN" altLang="en-US" sz="2400" dirty="0">
                <a:latin typeface="宋体" panose="02010600030101010101" pitchFamily="2" charset="-122"/>
                <a:ea typeface="宋体" panose="02010600030101010101" pitchFamily="2" charset="-122"/>
              </a:rPr>
              <a:t>需要解决的关键问题？</a:t>
            </a:r>
          </a:p>
          <a:p>
            <a:pPr>
              <a:defRPr/>
            </a:pPr>
            <a:endParaRPr lang="zh-CN" altLang="en-US" dirty="0">
              <a:solidFill>
                <a:schemeClr val="tx1"/>
              </a:solidFill>
            </a:endParaRPr>
          </a:p>
        </p:txBody>
      </p:sp>
    </p:spTree>
    <p:extLst>
      <p:ext uri="{BB962C8B-B14F-4D97-AF65-F5344CB8AC3E}">
        <p14:creationId xmlns:p14="http://schemas.microsoft.com/office/powerpoint/2010/main" val="17645553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1" name="内容占位符 2" descr="Rectangle: Click to edit Master text styles&#10;Second level&#10;Third level&#10;Fourth level&#10;Fifth level"/>
          <p:cNvSpPr>
            <a:spLocks noGrp="1"/>
          </p:cNvSpPr>
          <p:nvPr>
            <p:ph idx="1"/>
          </p:nvPr>
        </p:nvSpPr>
        <p:spPr>
          <a:xfrm>
            <a:off x="575965" y="351114"/>
            <a:ext cx="10473746" cy="1665693"/>
          </a:xfrm>
        </p:spPr>
        <p:txBody>
          <a:bodyPr/>
          <a:lstStyle/>
          <a:p>
            <a:pPr marL="0" indent="0">
              <a:lnSpc>
                <a:spcPts val="3000"/>
              </a:lnSpc>
              <a:spcBef>
                <a:spcPts val="0"/>
              </a:spcBef>
              <a:buNone/>
            </a:pPr>
            <a:r>
              <a:rPr lang="en-US" altLang="zh-CN" sz="2000" dirty="0">
                <a:solidFill>
                  <a:srgbClr val="FF0000"/>
                </a:solidFill>
                <a:latin typeface="宋体" panose="02010600030101010101" pitchFamily="2" charset="-122"/>
                <a:ea typeface="宋体" panose="02010600030101010101" pitchFamily="2" charset="-122"/>
              </a:rPr>
              <a:t>1. </a:t>
            </a:r>
            <a:r>
              <a:rPr lang="zh-CN" altLang="en-US" sz="2000" dirty="0">
                <a:solidFill>
                  <a:srgbClr val="FF0000"/>
                </a:solidFill>
                <a:latin typeface="宋体" panose="02010600030101010101" pitchFamily="2" charset="-122"/>
                <a:ea typeface="宋体" panose="02010600030101010101" pitchFamily="2" charset="-122"/>
              </a:rPr>
              <a:t>动态分支预测技术和静态分支预测技术的区别</a:t>
            </a:r>
            <a:endParaRPr lang="en-US" altLang="zh-CN" sz="2000" dirty="0">
              <a:solidFill>
                <a:srgbClr val="FF0000"/>
              </a:solidFill>
              <a:latin typeface="宋体" panose="02010600030101010101" pitchFamily="2" charset="-122"/>
              <a:ea typeface="宋体" panose="02010600030101010101" pitchFamily="2" charset="-122"/>
            </a:endParaRPr>
          </a:p>
          <a:p>
            <a:pPr marL="0" indent="444500">
              <a:lnSpc>
                <a:spcPts val="3000"/>
              </a:lnSpc>
              <a:spcBef>
                <a:spcPts val="0"/>
              </a:spcBef>
              <a:buNone/>
            </a:pPr>
            <a:r>
              <a:rPr lang="zh-CN" altLang="en-US" sz="2000" dirty="0">
                <a:solidFill>
                  <a:srgbClr val="FF0000"/>
                </a:solidFill>
                <a:latin typeface="宋体" panose="02010600030101010101" pitchFamily="2" charset="-122"/>
                <a:ea typeface="宋体" panose="02010600030101010101" pitchFamily="2" charset="-122"/>
              </a:rPr>
              <a:t>静态分支预测技术</a:t>
            </a:r>
            <a:r>
              <a:rPr lang="zh-CN" altLang="en-US" sz="2000" dirty="0">
                <a:solidFill>
                  <a:schemeClr val="tx1"/>
                </a:solidFill>
                <a:latin typeface="宋体" panose="02010600030101010101" pitchFamily="2" charset="-122"/>
                <a:ea typeface="宋体" panose="02010600030101010101" pitchFamily="2" charset="-122"/>
              </a:rPr>
              <a:t>所进行的操作事先预定好的 ，与分支的实际执行情况无关；</a:t>
            </a:r>
            <a:endParaRPr lang="en-US" altLang="zh-CN" sz="2000" dirty="0">
              <a:solidFill>
                <a:schemeClr val="tx1"/>
              </a:solidFill>
              <a:latin typeface="宋体" panose="02010600030101010101" pitchFamily="2" charset="-122"/>
              <a:ea typeface="宋体" panose="02010600030101010101" pitchFamily="2" charset="-122"/>
            </a:endParaRPr>
          </a:p>
          <a:p>
            <a:pPr marL="0" indent="444500">
              <a:lnSpc>
                <a:spcPts val="3000"/>
              </a:lnSpc>
              <a:spcBef>
                <a:spcPts val="0"/>
              </a:spcBef>
              <a:buNone/>
            </a:pPr>
            <a:r>
              <a:rPr lang="zh-CN" altLang="en-US" sz="2000" dirty="0">
                <a:solidFill>
                  <a:srgbClr val="FF0000"/>
                </a:solidFill>
                <a:latin typeface="宋体" panose="02010600030101010101" pitchFamily="2" charset="-122"/>
                <a:ea typeface="宋体" panose="02010600030101010101" pitchFamily="2" charset="-122"/>
              </a:rPr>
              <a:t>动态分支预测技术</a:t>
            </a:r>
            <a:r>
              <a:rPr lang="zh-CN" altLang="en-US" sz="2000" dirty="0">
                <a:solidFill>
                  <a:schemeClr val="tx1"/>
                </a:solidFill>
                <a:latin typeface="宋体" panose="02010600030101010101" pitchFamily="2" charset="-122"/>
                <a:ea typeface="宋体" panose="02010600030101010101" pitchFamily="2" charset="-122"/>
              </a:rPr>
              <a:t>的方法在程序运行时根据分支执行过去的表现预测其将来的行为（如果分支行为发生了变化，预测结果也跟着改变，此外有更好的预测准确度和适应性）。</a:t>
            </a:r>
            <a:endParaRPr lang="en-US" altLang="zh-CN" sz="2000" dirty="0">
              <a:solidFill>
                <a:schemeClr val="tx1"/>
              </a:solidFill>
              <a:latin typeface="宋体" panose="02010600030101010101" pitchFamily="2" charset="-122"/>
              <a:ea typeface="宋体" panose="02010600030101010101" pitchFamily="2" charset="-122"/>
            </a:endParaRPr>
          </a:p>
        </p:txBody>
      </p:sp>
      <p:pic>
        <p:nvPicPr>
          <p:cNvPr id="252932"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1291" y="3677682"/>
            <a:ext cx="5244740" cy="2347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575965" y="1661746"/>
            <a:ext cx="10268647" cy="1631216"/>
          </a:xfrm>
          <a:prstGeom prst="rect">
            <a:avLst/>
          </a:prstGeom>
        </p:spPr>
        <p:txBody>
          <a:bodyPr wrap="square">
            <a:spAutoFit/>
          </a:bodyPr>
          <a:lstStyle/>
          <a:p>
            <a:pPr indent="444500">
              <a:lnSpc>
                <a:spcPts val="3000"/>
              </a:lnSpc>
            </a:pPr>
            <a:endParaRPr lang="en-US" altLang="zh-CN" dirty="0">
              <a:latin typeface="宋体" panose="02010600030101010101" pitchFamily="2" charset="-122"/>
              <a:ea typeface="宋体" panose="02010600030101010101" pitchFamily="2" charset="-122"/>
            </a:endParaRPr>
          </a:p>
          <a:p>
            <a:pPr>
              <a:lnSpc>
                <a:spcPts val="3000"/>
              </a:lnSpc>
            </a:pPr>
            <a:r>
              <a:rPr lang="en-US" altLang="zh-CN" sz="2000" dirty="0">
                <a:solidFill>
                  <a:srgbClr val="FF0000"/>
                </a:solidFill>
                <a:latin typeface="宋体" panose="02010600030101010101" pitchFamily="2" charset="-122"/>
                <a:ea typeface="宋体" panose="02010600030101010101" pitchFamily="2" charset="-122"/>
              </a:rPr>
              <a:t>2. </a:t>
            </a:r>
            <a:r>
              <a:rPr lang="zh-CN" altLang="en-US" sz="2000" dirty="0">
                <a:solidFill>
                  <a:srgbClr val="FF0000"/>
                </a:solidFill>
                <a:latin typeface="宋体" panose="02010600030101010101" pitchFamily="2" charset="-122"/>
                <a:ea typeface="宋体" panose="02010600030101010101" pitchFamily="2" charset="-122"/>
              </a:rPr>
              <a:t>什么是“分支指令过去的表现”？ </a:t>
            </a:r>
            <a:endParaRPr lang="en-US" altLang="zh-CN" sz="2000" dirty="0">
              <a:solidFill>
                <a:srgbClr val="FF0000"/>
              </a:solidFill>
              <a:latin typeface="宋体" panose="02010600030101010101" pitchFamily="2" charset="-122"/>
              <a:ea typeface="宋体" panose="02010600030101010101" pitchFamily="2" charset="-122"/>
            </a:endParaRPr>
          </a:p>
          <a:p>
            <a:pPr indent="444500">
              <a:lnSpc>
                <a:spcPts val="3000"/>
              </a:lnSpc>
            </a:pPr>
            <a:r>
              <a:rPr lang="zh-CN" altLang="en-US" sz="2000" dirty="0">
                <a:solidFill>
                  <a:srgbClr val="FF0000"/>
                </a:solidFill>
                <a:latin typeface="宋体" panose="02010600030101010101" pitchFamily="2" charset="-122"/>
                <a:ea typeface="宋体" panose="02010600030101010101" pitchFamily="2" charset="-122"/>
              </a:rPr>
              <a:t>就是记录分支的历史信息，</a:t>
            </a:r>
            <a:r>
              <a:rPr lang="zh-CN" altLang="en-US" sz="2000" dirty="0">
                <a:latin typeface="宋体" panose="02010600030101010101" pitchFamily="2" charset="-122"/>
                <a:ea typeface="宋体" panose="02010600030101010101" pitchFamily="2" charset="-122"/>
              </a:rPr>
              <a:t>在预测错误时，要作废已经预取和分析的指令，恢复现场，为了恢复现场，需要在执行预测的目标指令之前将现场保存起来。</a:t>
            </a:r>
          </a:p>
        </p:txBody>
      </p:sp>
    </p:spTree>
    <p:extLst>
      <p:ext uri="{BB962C8B-B14F-4D97-AF65-F5344CB8AC3E}">
        <p14:creationId xmlns:p14="http://schemas.microsoft.com/office/powerpoint/2010/main" val="14791663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3" descr="Rectangle: Click to edit Master text styles&#10;Second level&#10;Third level&#10;Fourth level&#10;Fifth level"/>
          <p:cNvSpPr>
            <a:spLocks noGrp="1" noChangeArrowheads="1"/>
          </p:cNvSpPr>
          <p:nvPr>
            <p:ph idx="1"/>
          </p:nvPr>
        </p:nvSpPr>
        <p:spPr>
          <a:xfrm>
            <a:off x="624556" y="167739"/>
            <a:ext cx="10515600" cy="6536436"/>
          </a:xfrm>
        </p:spPr>
        <p:txBody>
          <a:bodyPr>
            <a:normAutofit/>
          </a:bodyPr>
          <a:lstStyle/>
          <a:p>
            <a:pPr eaLnBrk="1" hangingPunct="1">
              <a:lnSpc>
                <a:spcPts val="3000"/>
              </a:lnSpc>
              <a:spcBef>
                <a:spcPts val="0"/>
              </a:spcBef>
              <a:buFont typeface="Wingdings" panose="05000000000000000000" pitchFamily="2" charset="2"/>
              <a:buNone/>
            </a:pP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分支预测的有效性取决于：</a:t>
            </a:r>
          </a:p>
          <a:p>
            <a:pPr lvl="1" eaLnBrk="1" hangingPunct="1">
              <a:lnSpc>
                <a:spcPts val="3000"/>
              </a:lnSpc>
              <a:spcBef>
                <a:spcPts val="0"/>
              </a:spcBef>
            </a:pPr>
            <a:r>
              <a:rPr lang="zh-CN" altLang="en-US" dirty="0">
                <a:latin typeface="宋体" panose="02010600030101010101" pitchFamily="2" charset="-122"/>
                <a:ea typeface="宋体" panose="02010600030101010101" pitchFamily="2" charset="-122"/>
              </a:rPr>
              <a:t>预测的准确性</a:t>
            </a:r>
          </a:p>
          <a:p>
            <a:pPr lvl="1" eaLnBrk="1" hangingPunct="1">
              <a:lnSpc>
                <a:spcPts val="3000"/>
              </a:lnSpc>
              <a:spcBef>
                <a:spcPts val="0"/>
              </a:spcBef>
            </a:pPr>
            <a:r>
              <a:rPr lang="zh-CN" altLang="en-US" dirty="0">
                <a:latin typeface="宋体" panose="02010600030101010101" pitchFamily="2" charset="-122"/>
                <a:ea typeface="宋体" panose="02010600030101010101" pitchFamily="2" charset="-122"/>
              </a:rPr>
              <a:t>预测正确和不正确两种情况下的分支开销</a:t>
            </a:r>
          </a:p>
          <a:p>
            <a:pPr lvl="2" eaLnBrk="1" hangingPunct="1">
              <a:lnSpc>
                <a:spcPts val="3000"/>
              </a:lnSpc>
              <a:spcBef>
                <a:spcPts val="0"/>
              </a:spcBef>
              <a:buFont typeface="Wingdings" panose="05000000000000000000" pitchFamily="2" charset="2"/>
              <a:buNone/>
            </a:pPr>
            <a:r>
              <a:rPr lang="zh-CN" altLang="en-US" sz="2400" dirty="0">
                <a:latin typeface="宋体" panose="02010600030101010101" pitchFamily="2" charset="-122"/>
                <a:ea typeface="宋体" panose="02010600030101010101" pitchFamily="2" charset="-122"/>
              </a:rPr>
              <a:t>决定分支开销的因素：</a:t>
            </a:r>
          </a:p>
          <a:p>
            <a:pPr lvl="3" eaLnBrk="1" hangingPunct="1">
              <a:lnSpc>
                <a:spcPts val="3000"/>
              </a:lnSpc>
              <a:spcBef>
                <a:spcPts val="0"/>
              </a:spcBef>
            </a:pPr>
            <a:r>
              <a:rPr lang="zh-CN" altLang="en-US" sz="2400" dirty="0">
                <a:latin typeface="宋体" panose="02010600030101010101" pitchFamily="2" charset="-122"/>
                <a:ea typeface="宋体" panose="02010600030101010101" pitchFamily="2" charset="-122"/>
              </a:rPr>
              <a:t>流水线的结构（</a:t>
            </a:r>
            <a:r>
              <a:rPr lang="en-US" altLang="zh-CN" sz="2400" dirty="0">
                <a:solidFill>
                  <a:srgbClr val="9933FF"/>
                </a:solidFill>
                <a:latin typeface="宋体" panose="02010600030101010101" pitchFamily="2" charset="-122"/>
                <a:ea typeface="宋体" panose="02010600030101010101" pitchFamily="2" charset="-122"/>
              </a:rPr>
              <a:t>5</a:t>
            </a:r>
            <a:r>
              <a:rPr lang="zh-CN" altLang="en-US" sz="2400" dirty="0">
                <a:solidFill>
                  <a:srgbClr val="9933FF"/>
                </a:solidFill>
                <a:latin typeface="宋体" panose="02010600030101010101" pitchFamily="2" charset="-122"/>
                <a:ea typeface="宋体" panose="02010600030101010101" pitchFamily="2" charset="-122"/>
              </a:rPr>
              <a:t>段流水，分支处理有</a:t>
            </a:r>
            <a:r>
              <a:rPr lang="en-US" altLang="zh-CN" sz="2400" dirty="0">
                <a:solidFill>
                  <a:srgbClr val="9933FF"/>
                </a:solidFill>
                <a:latin typeface="宋体" panose="02010600030101010101" pitchFamily="2" charset="-122"/>
                <a:ea typeface="宋体" panose="02010600030101010101" pitchFamily="2" charset="-122"/>
              </a:rPr>
              <a:t>MEM</a:t>
            </a:r>
            <a:r>
              <a:rPr lang="zh-CN" altLang="en-US" sz="2400" dirty="0">
                <a:solidFill>
                  <a:srgbClr val="9933FF"/>
                </a:solidFill>
                <a:latin typeface="宋体" panose="02010600030101010101" pitchFamily="2" charset="-122"/>
                <a:ea typeface="宋体" panose="02010600030101010101" pitchFamily="2" charset="-122"/>
              </a:rPr>
              <a:t>段提到</a:t>
            </a:r>
            <a:r>
              <a:rPr lang="en-US" altLang="zh-CN" sz="2400" dirty="0">
                <a:solidFill>
                  <a:srgbClr val="9933FF"/>
                </a:solidFill>
                <a:latin typeface="宋体" panose="02010600030101010101" pitchFamily="2" charset="-122"/>
                <a:ea typeface="宋体" panose="02010600030101010101" pitchFamily="2" charset="-122"/>
              </a:rPr>
              <a:t>ID</a:t>
            </a:r>
            <a:r>
              <a:rPr lang="zh-CN" altLang="en-US" sz="2400" dirty="0">
                <a:latin typeface="宋体" panose="02010600030101010101" pitchFamily="2" charset="-122"/>
                <a:ea typeface="宋体" panose="02010600030101010101" pitchFamily="2" charset="-122"/>
              </a:rPr>
              <a:t>）</a:t>
            </a:r>
          </a:p>
          <a:p>
            <a:pPr lvl="3" eaLnBrk="1" hangingPunct="1">
              <a:lnSpc>
                <a:spcPts val="3000"/>
              </a:lnSpc>
              <a:spcBef>
                <a:spcPts val="0"/>
              </a:spcBef>
            </a:pPr>
            <a:r>
              <a:rPr lang="zh-CN" altLang="en-US" sz="2400" dirty="0">
                <a:latin typeface="宋体" panose="02010600030101010101" pitchFamily="2" charset="-122"/>
                <a:ea typeface="宋体" panose="02010600030101010101" pitchFamily="2" charset="-122"/>
              </a:rPr>
              <a:t>预测的方法</a:t>
            </a:r>
          </a:p>
          <a:p>
            <a:pPr lvl="3" eaLnBrk="1" hangingPunct="1">
              <a:lnSpc>
                <a:spcPts val="3000"/>
              </a:lnSpc>
              <a:spcBef>
                <a:spcPts val="0"/>
              </a:spcBef>
            </a:pPr>
            <a:r>
              <a:rPr lang="zh-CN" altLang="en-US" sz="2400" dirty="0">
                <a:latin typeface="宋体" panose="02010600030101010101" pitchFamily="2" charset="-122"/>
                <a:ea typeface="宋体" panose="02010600030101010101" pitchFamily="2" charset="-122"/>
              </a:rPr>
              <a:t>预测错误时的恢复策略等</a:t>
            </a:r>
          </a:p>
          <a:p>
            <a:pPr marL="0" indent="0">
              <a:lnSpc>
                <a:spcPts val="3000"/>
              </a:lnSpc>
              <a:spcBef>
                <a:spcPts val="0"/>
              </a:spcBef>
              <a:buNone/>
            </a:pPr>
            <a:endParaRPr lang="en-US" altLang="zh-CN" sz="2400" dirty="0">
              <a:latin typeface="宋体" panose="02010600030101010101" pitchFamily="2" charset="-122"/>
              <a:ea typeface="宋体" panose="02010600030101010101" pitchFamily="2" charset="-122"/>
            </a:endParaRPr>
          </a:p>
          <a:p>
            <a:pPr marL="0" indent="0">
              <a:lnSpc>
                <a:spcPts val="3000"/>
              </a:lnSpc>
              <a:spcBef>
                <a:spcPts val="0"/>
              </a:spcBef>
              <a:buNone/>
            </a:pPr>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采用动态分支预测技术的目的</a:t>
            </a:r>
          </a:p>
          <a:p>
            <a:pPr marL="717550" lvl="1" indent="-273050">
              <a:lnSpc>
                <a:spcPts val="3000"/>
              </a:lnSpc>
              <a:spcBef>
                <a:spcPts val="0"/>
              </a:spcBef>
            </a:pPr>
            <a:r>
              <a:rPr lang="zh-CN" altLang="en-US" dirty="0">
                <a:latin typeface="宋体" panose="02010600030101010101" pitchFamily="2" charset="-122"/>
                <a:ea typeface="宋体" panose="02010600030101010101" pitchFamily="2" charset="-122"/>
              </a:rPr>
              <a:t>预测分支是否成功</a:t>
            </a:r>
          </a:p>
          <a:p>
            <a:pPr marL="717550" lvl="1" indent="-273050">
              <a:lnSpc>
                <a:spcPts val="3000"/>
              </a:lnSpc>
              <a:spcBef>
                <a:spcPts val="0"/>
              </a:spcBef>
            </a:pPr>
            <a:r>
              <a:rPr lang="zh-CN" altLang="en-US" dirty="0">
                <a:latin typeface="宋体" panose="02010600030101010101" pitchFamily="2" charset="-122"/>
                <a:ea typeface="宋体" panose="02010600030101010101" pitchFamily="2" charset="-122"/>
              </a:rPr>
              <a:t>尽快找到分支目标地址（或指令）</a:t>
            </a:r>
          </a:p>
          <a:p>
            <a:pPr lvl="2">
              <a:lnSpc>
                <a:spcPts val="3000"/>
              </a:lnSpc>
              <a:spcBef>
                <a:spcPts val="0"/>
              </a:spcBef>
              <a:buNone/>
            </a:pPr>
            <a:r>
              <a:rPr lang="zh-CN" altLang="en-US" sz="2400" dirty="0">
                <a:latin typeface="宋体" panose="02010600030101010101" pitchFamily="2" charset="-122"/>
                <a:ea typeface="宋体" panose="02010600030101010101" pitchFamily="2" charset="-122"/>
              </a:rPr>
              <a:t>（避免控制相关造成流水线停顿） </a:t>
            </a:r>
          </a:p>
          <a:p>
            <a:pPr marL="0" indent="0">
              <a:lnSpc>
                <a:spcPts val="3000"/>
              </a:lnSpc>
              <a:spcBef>
                <a:spcPts val="0"/>
              </a:spcBef>
              <a:buNone/>
            </a:pPr>
            <a:endParaRPr lang="en-US" altLang="zh-CN" sz="2400" dirty="0">
              <a:latin typeface="宋体" panose="02010600030101010101" pitchFamily="2" charset="-122"/>
              <a:ea typeface="宋体" panose="02010600030101010101" pitchFamily="2" charset="-122"/>
            </a:endParaRPr>
          </a:p>
          <a:p>
            <a:pPr marL="0" indent="0">
              <a:lnSpc>
                <a:spcPts val="3000"/>
              </a:lnSpc>
              <a:spcBef>
                <a:spcPts val="0"/>
              </a:spcBef>
              <a:buNone/>
            </a:pPr>
            <a:r>
              <a:rPr lang="en-US" altLang="zh-CN" sz="2400" dirty="0">
                <a:latin typeface="宋体" panose="02010600030101010101" pitchFamily="2" charset="-122"/>
                <a:ea typeface="宋体" panose="02010600030101010101" pitchFamily="2" charset="-122"/>
              </a:rPr>
              <a:t>5. </a:t>
            </a:r>
            <a:r>
              <a:rPr lang="zh-CN" altLang="en-US" sz="2400" dirty="0">
                <a:latin typeface="宋体" panose="02010600030101010101" pitchFamily="2" charset="-122"/>
                <a:ea typeface="宋体" panose="02010600030101010101" pitchFamily="2" charset="-122"/>
              </a:rPr>
              <a:t>需要解决的</a:t>
            </a:r>
            <a:r>
              <a:rPr lang="zh-CN" altLang="en-US" sz="2400" dirty="0">
                <a:solidFill>
                  <a:srgbClr val="000000"/>
                </a:solidFill>
                <a:latin typeface="宋体" panose="02010600030101010101" pitchFamily="2" charset="-122"/>
                <a:ea typeface="宋体" panose="02010600030101010101" pitchFamily="2" charset="-122"/>
              </a:rPr>
              <a:t>关键问题</a:t>
            </a:r>
          </a:p>
          <a:p>
            <a:pPr marL="717550" lvl="1" indent="-273050">
              <a:lnSpc>
                <a:spcPts val="3000"/>
              </a:lnSpc>
              <a:spcBef>
                <a:spcPts val="0"/>
              </a:spcBef>
            </a:pPr>
            <a:r>
              <a:rPr lang="zh-CN" altLang="en-US" dirty="0">
                <a:latin typeface="宋体" panose="02010600030101010101" pitchFamily="2" charset="-122"/>
                <a:ea typeface="宋体" panose="02010600030101010101" pitchFamily="2" charset="-122"/>
              </a:rPr>
              <a:t>如何记录分支的历史信息；</a:t>
            </a:r>
          </a:p>
          <a:p>
            <a:pPr marL="717550" lvl="1" indent="-273050">
              <a:lnSpc>
                <a:spcPts val="3000"/>
              </a:lnSpc>
              <a:spcBef>
                <a:spcPts val="0"/>
              </a:spcBef>
            </a:pPr>
            <a:r>
              <a:rPr lang="zh-CN" altLang="en-US" dirty="0">
                <a:latin typeface="宋体" panose="02010600030101010101" pitchFamily="2" charset="-122"/>
                <a:ea typeface="宋体" panose="02010600030101010101" pitchFamily="2" charset="-122"/>
              </a:rPr>
              <a:t>如何根据这些分支的历史信息来预测分支的去向（甚至取到指令）。</a:t>
            </a:r>
          </a:p>
          <a:p>
            <a:pPr marL="717550" lvl="1" indent="-273050">
              <a:lnSpc>
                <a:spcPts val="3000"/>
              </a:lnSpc>
              <a:spcBef>
                <a:spcPts val="0"/>
              </a:spcBef>
            </a:pP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5171463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996" y="200756"/>
            <a:ext cx="5131777" cy="781051"/>
          </a:xfrm>
        </p:spPr>
        <p:txBody>
          <a:bodyPr>
            <a:noAutofit/>
          </a:bodyPr>
          <a:lstStyle/>
          <a:p>
            <a:pPr lvl="0">
              <a:spcBef>
                <a:spcPct val="20000"/>
              </a:spcBef>
            </a:pPr>
            <a:r>
              <a:rPr kumimoji="0" lang="en-US" altLang="zh-CN" sz="2800" kern="1200" dirty="0">
                <a:latin typeface="宋体" panose="02010600030101010101" pitchFamily="2" charset="-122"/>
                <a:ea typeface="宋体" panose="02010600030101010101" pitchFamily="2" charset="-122"/>
                <a:cs typeface="+mn-cs"/>
              </a:rPr>
              <a:t>3.3.1 </a:t>
            </a:r>
            <a:r>
              <a:rPr kumimoji="0" lang="zh-CN" altLang="en-US" sz="2800" kern="1200" dirty="0">
                <a:latin typeface="宋体" panose="02010600030101010101" pitchFamily="2" charset="-122"/>
                <a:ea typeface="宋体" panose="02010600030101010101" pitchFamily="2" charset="-122"/>
                <a:cs typeface="+mn-cs"/>
              </a:rPr>
              <a:t>分支历史表 </a:t>
            </a:r>
            <a:r>
              <a:rPr kumimoji="0" lang="en-US" altLang="zh-CN" sz="2800" kern="1200" dirty="0">
                <a:latin typeface="宋体" panose="02010600030101010101" pitchFamily="2" charset="-122"/>
                <a:ea typeface="宋体" panose="02010600030101010101" pitchFamily="2" charset="-122"/>
                <a:cs typeface="+mn-cs"/>
              </a:rPr>
              <a:t>BHT</a:t>
            </a:r>
            <a:br>
              <a:rPr kumimoji="0" lang="zh-CN" altLang="en-US" sz="2800" kern="1200" dirty="0">
                <a:latin typeface="宋体" panose="02010600030101010101" pitchFamily="2" charset="-122"/>
                <a:ea typeface="宋体" panose="02010600030101010101" pitchFamily="2" charset="-122"/>
                <a:cs typeface="+mn-cs"/>
              </a:rPr>
            </a:br>
            <a:endParaRPr lang="zh-CN" altLang="en-US" sz="2800"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1112020" y="1067265"/>
            <a:ext cx="6792839" cy="4953000"/>
          </a:xfrm>
        </p:spPr>
        <p:txBody>
          <a:bodyPr/>
          <a:lstStyle/>
          <a:p>
            <a:pPr marL="0" indent="0">
              <a:buNone/>
            </a:pPr>
            <a:r>
              <a:rPr lang="zh-CN" altLang="en-US" sz="2400" dirty="0">
                <a:latin typeface="宋体" panose="02010600030101010101" pitchFamily="2" charset="-122"/>
                <a:ea typeface="宋体" panose="02010600030101010101" pitchFamily="2" charset="-122"/>
              </a:rPr>
              <a:t>要点：</a:t>
            </a:r>
            <a:endParaRPr lang="en-US" altLang="zh-CN" sz="2400" dirty="0">
              <a:latin typeface="宋体" panose="02010600030101010101" pitchFamily="2" charset="-122"/>
              <a:ea typeface="宋体" panose="02010600030101010101" pitchFamily="2" charset="-122"/>
            </a:endParaRPr>
          </a:p>
          <a:p>
            <a:pPr marL="815975" indent="-457200">
              <a:buFont typeface="+mj-lt"/>
              <a:buAutoNum type="arabicPeriod"/>
            </a:pPr>
            <a:r>
              <a:rPr lang="zh-CN" altLang="en-US" sz="2400" dirty="0">
                <a:latin typeface="宋体" panose="02010600030101010101" pitchFamily="2" charset="-122"/>
                <a:ea typeface="宋体" panose="02010600030101010101" pitchFamily="2" charset="-122"/>
              </a:rPr>
              <a:t>分支历史表</a:t>
            </a:r>
            <a:endParaRPr lang="en-US" altLang="zh-CN" sz="2400" dirty="0">
              <a:latin typeface="宋体" panose="02010600030101010101" pitchFamily="2" charset="-122"/>
              <a:ea typeface="宋体" panose="02010600030101010101" pitchFamily="2" charset="-122"/>
            </a:endParaRPr>
          </a:p>
          <a:p>
            <a:pPr marL="815975" indent="-457200">
              <a:buFont typeface="+mj-lt"/>
              <a:buAutoNum type="arabicPeriod"/>
            </a:pPr>
            <a:r>
              <a:rPr lang="zh-CN" altLang="en-US" sz="2400" dirty="0">
                <a:latin typeface="宋体" panose="02010600030101010101" pitchFamily="2" charset="-122"/>
                <a:ea typeface="宋体" panose="02010600030101010101" pitchFamily="2" charset="-122"/>
              </a:rPr>
              <a:t>只有</a:t>
            </a: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个预测位的分支历史表</a:t>
            </a:r>
            <a:r>
              <a:rPr lang="en-US" altLang="zh-CN" sz="2400" dirty="0">
                <a:latin typeface="宋体" panose="02010600030101010101" pitchFamily="2" charset="-122"/>
                <a:ea typeface="宋体" panose="02010600030101010101" pitchFamily="2" charset="-122"/>
              </a:rPr>
              <a:t> </a:t>
            </a:r>
          </a:p>
          <a:p>
            <a:pPr marL="815975" indent="-457200">
              <a:buFont typeface="+mj-lt"/>
              <a:buAutoNum type="arabicPeriod"/>
            </a:pPr>
            <a:r>
              <a:rPr lang="zh-CN" altLang="en-US" sz="2400" dirty="0">
                <a:latin typeface="宋体" panose="02010600030101010101" pitchFamily="2" charset="-122"/>
                <a:ea typeface="宋体" panose="02010600030101010101" pitchFamily="2" charset="-122"/>
              </a:rPr>
              <a:t>采用两位二进制位记录历史</a:t>
            </a:r>
            <a:endParaRPr lang="en-US" altLang="zh-CN" sz="2400" dirty="0">
              <a:latin typeface="宋体" panose="02010600030101010101" pitchFamily="2" charset="-122"/>
              <a:ea typeface="宋体" panose="02010600030101010101" pitchFamily="2" charset="-122"/>
            </a:endParaRPr>
          </a:p>
          <a:p>
            <a:pPr marL="815975" indent="-457200">
              <a:buFont typeface="+mj-lt"/>
              <a:buAutoNum type="arabicPeriod"/>
            </a:pPr>
            <a:r>
              <a:rPr lang="zh-CN" altLang="en-US" sz="2400" dirty="0">
                <a:latin typeface="宋体" panose="02010600030101010101" pitchFamily="2" charset="-122"/>
                <a:ea typeface="宋体" panose="02010600030101010101" pitchFamily="2" charset="-122"/>
              </a:rPr>
              <a:t>转移历史表</a:t>
            </a:r>
            <a:r>
              <a:rPr lang="en-US" altLang="zh-CN" sz="2400" dirty="0">
                <a:latin typeface="宋体" panose="02010600030101010101" pitchFamily="2" charset="-122"/>
                <a:ea typeface="宋体" panose="02010600030101010101" pitchFamily="2" charset="-122"/>
              </a:rPr>
              <a:t>BHT</a:t>
            </a:r>
            <a:r>
              <a:rPr lang="zh-CN" altLang="en-US" sz="2400" dirty="0">
                <a:latin typeface="宋体" panose="02010600030101010101" pitchFamily="2" charset="-122"/>
                <a:ea typeface="宋体" panose="02010600030101010101" pitchFamily="2" charset="-122"/>
              </a:rPr>
              <a:t>的逻辑结构</a:t>
            </a:r>
            <a:endParaRPr lang="en-US" altLang="zh-CN" sz="2400" dirty="0">
              <a:latin typeface="宋体" panose="02010600030101010101" pitchFamily="2" charset="-122"/>
              <a:ea typeface="宋体" panose="02010600030101010101" pitchFamily="2" charset="-122"/>
            </a:endParaRPr>
          </a:p>
          <a:p>
            <a:pPr marL="815975" indent="-457200">
              <a:buFont typeface="+mj-lt"/>
              <a:buAutoNum type="arabicPeriod"/>
            </a:pPr>
            <a:r>
              <a:rPr lang="en-US" altLang="zh-CN" sz="2400" dirty="0">
                <a:latin typeface="宋体" panose="02010600030101010101" pitchFamily="2" charset="-122"/>
                <a:ea typeface="宋体" panose="02010600030101010101" pitchFamily="2" charset="-122"/>
              </a:rPr>
              <a:t>BHT</a:t>
            </a:r>
            <a:r>
              <a:rPr lang="zh-CN" altLang="en-US" sz="2400" dirty="0">
                <a:latin typeface="宋体" panose="02010600030101010101" pitchFamily="2" charset="-122"/>
                <a:ea typeface="宋体" panose="02010600030101010101" pitchFamily="2" charset="-122"/>
              </a:rPr>
              <a:t>方法适用情况 </a:t>
            </a:r>
          </a:p>
          <a:p>
            <a:endParaRPr lang="en-US" altLang="zh-CN" dirty="0"/>
          </a:p>
          <a:p>
            <a:endParaRPr lang="zh-CN" altLang="en-US" dirty="0"/>
          </a:p>
          <a:p>
            <a:endParaRPr lang="zh-CN" altLang="en-US" dirty="0"/>
          </a:p>
          <a:p>
            <a:endParaRPr lang="en-US" altLang="zh-CN" dirty="0"/>
          </a:p>
          <a:p>
            <a:endParaRPr lang="zh-CN" altLang="en-US" dirty="0"/>
          </a:p>
        </p:txBody>
      </p:sp>
    </p:spTree>
    <p:extLst>
      <p:ext uri="{BB962C8B-B14F-4D97-AF65-F5344CB8AC3E}">
        <p14:creationId xmlns:p14="http://schemas.microsoft.com/office/powerpoint/2010/main" val="30915259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9" name="Rectangle 3" descr="Rectangle: Click to edit Master text styles&#10;Second level&#10;Third level&#10;Fourth level&#10;Fifth level"/>
          <p:cNvSpPr>
            <a:spLocks noGrp="1" noChangeArrowheads="1"/>
          </p:cNvSpPr>
          <p:nvPr>
            <p:ph idx="1"/>
          </p:nvPr>
        </p:nvSpPr>
        <p:spPr>
          <a:xfrm>
            <a:off x="440819" y="600062"/>
            <a:ext cx="9378298" cy="5467452"/>
          </a:xfrm>
        </p:spPr>
        <p:txBody>
          <a:bodyPr>
            <a:normAutofit/>
          </a:bodyPr>
          <a:lstStyle/>
          <a:p>
            <a:pPr marL="0" indent="0" eaLnBrk="1" hangingPunct="1">
              <a:lnSpc>
                <a:spcPts val="3000"/>
              </a:lnSpc>
              <a:spcBef>
                <a:spcPts val="600"/>
              </a:spcBef>
              <a:buNone/>
            </a:pP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分支历史表</a:t>
            </a:r>
            <a:r>
              <a:rPr lang="en-US" altLang="zh-CN" sz="2400" dirty="0">
                <a:latin typeface="宋体" panose="02010600030101010101" pitchFamily="2" charset="-122"/>
                <a:ea typeface="宋体" panose="02010600030101010101" pitchFamily="2" charset="-122"/>
              </a:rPr>
              <a:t>BHT</a:t>
            </a:r>
            <a:r>
              <a:rPr lang="zh-CN" altLang="en-US" sz="2400" dirty="0">
                <a:solidFill>
                  <a:srgbClr val="9933FF"/>
                </a:solidFill>
                <a:latin typeface="宋体" panose="02010600030101010101" pitchFamily="2" charset="-122"/>
                <a:ea typeface="宋体" panose="02010600030101010101" pitchFamily="2" charset="-122"/>
              </a:rPr>
              <a:t>（</a:t>
            </a:r>
            <a:r>
              <a:rPr lang="en-US" altLang="zh-CN" sz="2400" dirty="0">
                <a:solidFill>
                  <a:srgbClr val="9933FF"/>
                </a:solidFill>
                <a:latin typeface="宋体" panose="02010600030101010101" pitchFamily="2" charset="-122"/>
                <a:ea typeface="宋体" panose="02010600030101010101" pitchFamily="2" charset="-122"/>
              </a:rPr>
              <a:t>Branch History Table</a:t>
            </a:r>
            <a:r>
              <a:rPr lang="zh-CN" altLang="en-US" sz="2400" dirty="0">
                <a:solidFill>
                  <a:srgbClr val="9933FF"/>
                </a:solidFill>
                <a:latin typeface="宋体" panose="02010600030101010101" pitchFamily="2" charset="-122"/>
                <a:ea typeface="宋体" panose="02010600030101010101" pitchFamily="2" charset="-122"/>
              </a:rPr>
              <a:t>）</a:t>
            </a:r>
            <a:endParaRPr lang="en-US" altLang="zh-CN" sz="2400" dirty="0">
              <a:solidFill>
                <a:srgbClr val="9933FF"/>
              </a:solidFill>
              <a:latin typeface="宋体" panose="02010600030101010101" pitchFamily="2" charset="-122"/>
              <a:ea typeface="宋体" panose="02010600030101010101" pitchFamily="2" charset="-122"/>
            </a:endParaRPr>
          </a:p>
          <a:p>
            <a:pPr marL="0" indent="0" eaLnBrk="1" hangingPunct="1">
              <a:lnSpc>
                <a:spcPts val="3000"/>
              </a:lnSpc>
              <a:spcBef>
                <a:spcPts val="600"/>
              </a:spcBef>
              <a:buNone/>
            </a:pPr>
            <a:r>
              <a:rPr lang="en-US" altLang="zh-CN" sz="2400" dirty="0">
                <a:solidFill>
                  <a:srgbClr val="9933FF"/>
                </a:solidFill>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或分支预测缓冲器</a:t>
            </a:r>
            <a:r>
              <a:rPr lang="zh-CN" altLang="en-US" sz="2400" dirty="0">
                <a:solidFill>
                  <a:srgbClr val="9933FF"/>
                </a:solidFill>
                <a:latin typeface="宋体" panose="02010600030101010101" pitchFamily="2" charset="-122"/>
                <a:ea typeface="宋体" panose="02010600030101010101" pitchFamily="2" charset="-122"/>
              </a:rPr>
              <a:t>（</a:t>
            </a:r>
            <a:r>
              <a:rPr lang="en-US" altLang="zh-CN" sz="2400" dirty="0">
                <a:solidFill>
                  <a:srgbClr val="9933FF"/>
                </a:solidFill>
                <a:latin typeface="宋体" panose="02010600030101010101" pitchFamily="2" charset="-122"/>
                <a:ea typeface="宋体" panose="02010600030101010101" pitchFamily="2" charset="-122"/>
              </a:rPr>
              <a:t>Branch </a:t>
            </a:r>
            <a:r>
              <a:rPr lang="en-US" altLang="zh-CN" sz="2400" dirty="0" err="1">
                <a:solidFill>
                  <a:srgbClr val="9933FF"/>
                </a:solidFill>
                <a:latin typeface="宋体" panose="02010600030101010101" pitchFamily="2" charset="-122"/>
                <a:ea typeface="宋体" panose="02010600030101010101" pitchFamily="2" charset="-122"/>
              </a:rPr>
              <a:t>Prediciton</a:t>
            </a:r>
            <a:r>
              <a:rPr lang="en-US" altLang="zh-CN" sz="2400" dirty="0">
                <a:solidFill>
                  <a:srgbClr val="9933FF"/>
                </a:solidFill>
                <a:latin typeface="宋体" panose="02010600030101010101" pitchFamily="2" charset="-122"/>
                <a:ea typeface="宋体" panose="02010600030101010101" pitchFamily="2" charset="-122"/>
              </a:rPr>
              <a:t> Buffer</a:t>
            </a:r>
            <a:r>
              <a:rPr lang="zh-CN" altLang="en-US" sz="2400" dirty="0">
                <a:solidFill>
                  <a:srgbClr val="9933FF"/>
                </a:solidFill>
                <a:latin typeface="宋体" panose="02010600030101010101" pitchFamily="2" charset="-122"/>
                <a:ea typeface="宋体" panose="02010600030101010101" pitchFamily="2" charset="-122"/>
              </a:rPr>
              <a:t>）</a:t>
            </a:r>
          </a:p>
          <a:p>
            <a:pPr marL="1085850" lvl="1" indent="-457200" eaLnBrk="1" hangingPunct="1">
              <a:lnSpc>
                <a:spcPts val="3000"/>
              </a:lnSpc>
              <a:spcBef>
                <a:spcPts val="600"/>
              </a:spcBef>
            </a:pPr>
            <a:r>
              <a:rPr lang="zh-CN" altLang="en-US" dirty="0">
                <a:latin typeface="宋体" panose="02010600030101010101" pitchFamily="2" charset="-122"/>
                <a:ea typeface="宋体" panose="02010600030101010101" pitchFamily="2" charset="-122"/>
              </a:rPr>
              <a:t>最简单的动态分支预测方法。 </a:t>
            </a:r>
          </a:p>
          <a:p>
            <a:pPr marL="1085850" lvl="1" indent="-457200" eaLnBrk="1" hangingPunct="1">
              <a:lnSpc>
                <a:spcPts val="3000"/>
              </a:lnSpc>
              <a:spcBef>
                <a:spcPts val="600"/>
              </a:spcBef>
            </a:pPr>
            <a:r>
              <a:rPr lang="zh-CN" altLang="en-US" dirty="0">
                <a:latin typeface="宋体" panose="02010600030101010101" pitchFamily="2" charset="-122"/>
                <a:ea typeface="宋体" panose="02010600030101010101" pitchFamily="2" charset="-122"/>
              </a:rPr>
              <a:t>用</a:t>
            </a:r>
            <a:r>
              <a:rPr lang="en-US" altLang="zh-CN" dirty="0">
                <a:solidFill>
                  <a:srgbClr val="9933FF"/>
                </a:solidFill>
                <a:latin typeface="宋体" panose="02010600030101010101" pitchFamily="2" charset="-122"/>
                <a:ea typeface="宋体" panose="02010600030101010101" pitchFamily="2" charset="-122"/>
              </a:rPr>
              <a:t>BHT</a:t>
            </a:r>
            <a:r>
              <a:rPr lang="zh-CN" altLang="en-US" dirty="0">
                <a:latin typeface="宋体" panose="02010600030101010101" pitchFamily="2" charset="-122"/>
                <a:ea typeface="宋体" panose="02010600030101010101" pitchFamily="2" charset="-122"/>
              </a:rPr>
              <a:t>来记录分支指令最近一次或几次的执行情况（成功或不成功），并据此进行预测。 </a:t>
            </a:r>
            <a:endParaRPr lang="en-US" altLang="zh-CN" dirty="0">
              <a:latin typeface="宋体" panose="02010600030101010101" pitchFamily="2" charset="-122"/>
              <a:ea typeface="宋体" panose="02010600030101010101" pitchFamily="2" charset="-122"/>
            </a:endParaRPr>
          </a:p>
          <a:p>
            <a:pPr marL="1085850" lvl="1" indent="-457200" eaLnBrk="1" hangingPunct="1">
              <a:lnSpc>
                <a:spcPts val="3000"/>
              </a:lnSpc>
              <a:spcBef>
                <a:spcPts val="600"/>
              </a:spcBef>
            </a:pPr>
            <a:endParaRPr lang="zh-CN" altLang="en-US" dirty="0">
              <a:latin typeface="宋体" panose="02010600030101010101" pitchFamily="2" charset="-122"/>
              <a:ea typeface="宋体" panose="02010600030101010101" pitchFamily="2" charset="-122"/>
            </a:endParaRPr>
          </a:p>
          <a:p>
            <a:pPr marL="0" indent="0" eaLnBrk="1" hangingPunct="1">
              <a:lnSpc>
                <a:spcPts val="3000"/>
              </a:lnSpc>
              <a:spcBef>
                <a:spcPts val="600"/>
              </a:spcBef>
              <a:buNone/>
            </a:pPr>
            <a:r>
              <a:rPr lang="en-US" altLang="zh-CN" sz="2400" dirty="0">
                <a:latin typeface="宋体" panose="02010600030101010101" pitchFamily="2" charset="-122"/>
                <a:ea typeface="宋体" panose="02010600030101010101" pitchFamily="2" charset="-122"/>
              </a:rPr>
              <a:t>2. </a:t>
            </a:r>
            <a:r>
              <a:rPr lang="zh-CN" altLang="en-US" sz="2400" dirty="0">
                <a:latin typeface="宋体" panose="02010600030101010101" pitchFamily="2" charset="-122"/>
                <a:ea typeface="宋体" panose="02010600030101010101" pitchFamily="2" charset="-122"/>
              </a:rPr>
              <a:t>只有</a:t>
            </a: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个预测位的分支预测缓冲 </a:t>
            </a:r>
          </a:p>
          <a:p>
            <a:pPr marL="1085850" lvl="1" indent="-457200" eaLnBrk="1" hangingPunct="1">
              <a:lnSpc>
                <a:spcPts val="3000"/>
              </a:lnSpc>
              <a:spcBef>
                <a:spcPts val="600"/>
              </a:spcBef>
              <a:buNone/>
            </a:pPr>
            <a:r>
              <a:rPr lang="zh-CN" altLang="en-US" dirty="0">
                <a:latin typeface="宋体" panose="02010600030101010101" pitchFamily="2" charset="-122"/>
                <a:ea typeface="宋体" panose="02010600030101010101" pitchFamily="2" charset="-122"/>
              </a:rPr>
              <a:t>记录分支指令最近一次的历史，</a:t>
            </a:r>
            <a:r>
              <a:rPr lang="en-US" altLang="zh-CN" dirty="0">
                <a:solidFill>
                  <a:srgbClr val="9933FF"/>
                </a:solidFill>
                <a:latin typeface="宋体" panose="02010600030101010101" pitchFamily="2" charset="-122"/>
                <a:ea typeface="宋体" panose="02010600030101010101" pitchFamily="2" charset="-122"/>
              </a:rPr>
              <a:t>BHT</a:t>
            </a:r>
            <a:r>
              <a:rPr lang="zh-CN" altLang="en-US" dirty="0">
                <a:latin typeface="宋体" panose="02010600030101010101" pitchFamily="2" charset="-122"/>
                <a:ea typeface="宋体" panose="02010600030101010101" pitchFamily="2" charset="-122"/>
              </a:rPr>
              <a:t>中只需要</a:t>
            </a:r>
            <a:r>
              <a:rPr lang="en-US" altLang="zh-CN" dirty="0">
                <a:solidFill>
                  <a:srgbClr val="9933FF"/>
                </a:solidFill>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位二进制位。</a:t>
            </a:r>
          </a:p>
          <a:p>
            <a:pPr lvl="2" eaLnBrk="1" hangingPunct="1">
              <a:lnSpc>
                <a:spcPts val="3000"/>
              </a:lnSpc>
              <a:spcBef>
                <a:spcPts val="600"/>
              </a:spcBef>
              <a:buFont typeface="Wingdings" panose="05000000000000000000" pitchFamily="2" charset="2"/>
              <a:buNone/>
            </a:pPr>
            <a:r>
              <a:rPr lang="zh-CN" altLang="en-US" sz="2400" dirty="0">
                <a:latin typeface="宋体" panose="02010600030101010101" pitchFamily="2" charset="-122"/>
                <a:ea typeface="宋体" panose="02010600030101010101" pitchFamily="2" charset="-122"/>
              </a:rPr>
              <a:t>　（最简单）</a:t>
            </a:r>
          </a:p>
        </p:txBody>
      </p:sp>
    </p:spTree>
    <p:extLst>
      <p:ext uri="{BB962C8B-B14F-4D97-AF65-F5344CB8AC3E}">
        <p14:creationId xmlns:p14="http://schemas.microsoft.com/office/powerpoint/2010/main" val="2143773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Text Box 3"/>
          <p:cNvSpPr txBox="1">
            <a:spLocks noChangeArrowheads="1"/>
          </p:cNvSpPr>
          <p:nvPr/>
        </p:nvSpPr>
        <p:spPr bwMode="auto">
          <a:xfrm>
            <a:off x="456177" y="202804"/>
            <a:ext cx="7632700"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50000"/>
              </a:spcBef>
              <a:spcAft>
                <a:spcPct val="0"/>
              </a:spcAft>
              <a:buClr>
                <a:srgbClr val="FEAEF8"/>
              </a:buClr>
              <a:buSzPct val="145000"/>
              <a:buFontTx/>
              <a:buChar char="•"/>
            </a:pPr>
            <a:r>
              <a:rPr lang="en-US" altLang="zh-CN" sz="2200" dirty="0">
                <a:solidFill>
                  <a:srgbClr val="000000"/>
                </a:solidFill>
                <a:latin typeface="宋体" panose="02010600030101010101" pitchFamily="2" charset="-122"/>
                <a:ea typeface="宋体" panose="02010600030101010101" pitchFamily="2" charset="-122"/>
              </a:rPr>
              <a:t>“0”</a:t>
            </a:r>
            <a:r>
              <a:rPr lang="zh-CN" altLang="en-US" sz="2200" dirty="0">
                <a:solidFill>
                  <a:srgbClr val="000000"/>
                </a:solidFill>
                <a:latin typeface="宋体" panose="02010600030101010101" pitchFamily="2" charset="-122"/>
                <a:ea typeface="宋体" panose="02010600030101010101" pitchFamily="2" charset="-122"/>
              </a:rPr>
              <a:t>记录分支不成功 </a:t>
            </a:r>
          </a:p>
          <a:p>
            <a:pPr fontAlgn="base">
              <a:lnSpc>
                <a:spcPct val="100000"/>
              </a:lnSpc>
              <a:spcBef>
                <a:spcPct val="50000"/>
              </a:spcBef>
              <a:spcAft>
                <a:spcPct val="0"/>
              </a:spcAft>
              <a:buClr>
                <a:srgbClr val="FEAEF8"/>
              </a:buClr>
              <a:buSzPct val="145000"/>
              <a:buFontTx/>
              <a:buChar char="•"/>
            </a:pPr>
            <a:r>
              <a:rPr lang="zh-CN" altLang="en-US" sz="2200" dirty="0">
                <a:solidFill>
                  <a:srgbClr val="000000"/>
                </a:solidFill>
                <a:latin typeface="宋体" panose="02010600030101010101" pitchFamily="2" charset="-122"/>
                <a:ea typeface="宋体" panose="02010600030101010101" pitchFamily="2" charset="-122"/>
              </a:rPr>
              <a:t>“</a:t>
            </a:r>
            <a:r>
              <a:rPr lang="en-US" altLang="zh-CN" sz="2200" dirty="0">
                <a:solidFill>
                  <a:srgbClr val="000000"/>
                </a:solidFill>
                <a:latin typeface="宋体" panose="02010600030101010101" pitchFamily="2" charset="-122"/>
                <a:ea typeface="宋体" panose="02010600030101010101" pitchFamily="2" charset="-122"/>
              </a:rPr>
              <a:t>1”</a:t>
            </a:r>
            <a:r>
              <a:rPr lang="zh-CN" altLang="en-US" sz="2200" dirty="0">
                <a:solidFill>
                  <a:srgbClr val="000000"/>
                </a:solidFill>
                <a:latin typeface="宋体" panose="02010600030101010101" pitchFamily="2" charset="-122"/>
                <a:ea typeface="宋体" panose="02010600030101010101" pitchFamily="2" charset="-122"/>
              </a:rPr>
              <a:t>记录分支成功</a:t>
            </a:r>
            <a:endParaRPr lang="en-US" altLang="zh-CN" sz="2200" dirty="0">
              <a:solidFill>
                <a:srgbClr val="000000"/>
              </a:solidFill>
              <a:latin typeface="宋体" panose="02010600030101010101" pitchFamily="2" charset="-122"/>
              <a:ea typeface="宋体" panose="02010600030101010101" pitchFamily="2" charset="-122"/>
            </a:endParaRPr>
          </a:p>
          <a:p>
            <a:pPr fontAlgn="base">
              <a:lnSpc>
                <a:spcPct val="100000"/>
              </a:lnSpc>
              <a:spcBef>
                <a:spcPct val="50000"/>
              </a:spcBef>
              <a:spcAft>
                <a:spcPct val="0"/>
              </a:spcAft>
              <a:buClr>
                <a:srgbClr val="FEAEF8"/>
              </a:buClr>
              <a:buSzPct val="145000"/>
              <a:buFontTx/>
              <a:buChar char="•"/>
            </a:pPr>
            <a:r>
              <a:rPr lang="zh-CN" altLang="en-US" sz="2200" dirty="0">
                <a:solidFill>
                  <a:srgbClr val="000000"/>
                </a:solidFill>
                <a:latin typeface="宋体" panose="02010600030101010101" pitchFamily="2" charset="-122"/>
                <a:ea typeface="宋体" panose="02010600030101010101" pitchFamily="2" charset="-122"/>
              </a:rPr>
              <a:t> 遇见</a:t>
            </a:r>
            <a:r>
              <a:rPr lang="en-US" altLang="zh-CN" sz="2200" dirty="0">
                <a:solidFill>
                  <a:srgbClr val="000000"/>
                </a:solidFill>
                <a:latin typeface="宋体" panose="02010600030101010101" pitchFamily="2" charset="-122"/>
                <a:ea typeface="宋体" panose="02010600030101010101" pitchFamily="2" charset="-122"/>
              </a:rPr>
              <a:t>1</a:t>
            </a:r>
            <a:r>
              <a:rPr lang="zh-CN" altLang="en-US" sz="2200" dirty="0">
                <a:solidFill>
                  <a:srgbClr val="000000"/>
                </a:solidFill>
                <a:latin typeface="宋体" panose="02010600030101010101" pitchFamily="2" charset="-122"/>
                <a:ea typeface="宋体" panose="02010600030101010101" pitchFamily="2" charset="-122"/>
              </a:rPr>
              <a:t>，预测成功。实际成功则保持</a:t>
            </a:r>
            <a:r>
              <a:rPr lang="en-US" altLang="zh-CN" sz="2200" dirty="0">
                <a:solidFill>
                  <a:srgbClr val="000000"/>
                </a:solidFill>
                <a:latin typeface="宋体" panose="02010600030101010101" pitchFamily="2" charset="-122"/>
                <a:ea typeface="宋体" panose="02010600030101010101" pitchFamily="2" charset="-122"/>
              </a:rPr>
              <a:t>1</a:t>
            </a:r>
            <a:r>
              <a:rPr lang="zh-CN" altLang="en-US" sz="2200" dirty="0">
                <a:solidFill>
                  <a:srgbClr val="000000"/>
                </a:solidFill>
                <a:latin typeface="宋体" panose="02010600030101010101" pitchFamily="2" charset="-122"/>
                <a:ea typeface="宋体" panose="02010600030101010101" pitchFamily="2" charset="-122"/>
              </a:rPr>
              <a:t>，实际失败置</a:t>
            </a:r>
            <a:r>
              <a:rPr lang="en-US" altLang="zh-CN" sz="2200" dirty="0">
                <a:solidFill>
                  <a:srgbClr val="000000"/>
                </a:solidFill>
                <a:latin typeface="宋体" panose="02010600030101010101" pitchFamily="2" charset="-122"/>
                <a:ea typeface="宋体" panose="02010600030101010101" pitchFamily="2" charset="-122"/>
              </a:rPr>
              <a:t>0</a:t>
            </a:r>
          </a:p>
          <a:p>
            <a:pPr fontAlgn="base">
              <a:lnSpc>
                <a:spcPct val="100000"/>
              </a:lnSpc>
              <a:spcBef>
                <a:spcPct val="50000"/>
              </a:spcBef>
              <a:spcAft>
                <a:spcPct val="0"/>
              </a:spcAft>
              <a:buClr>
                <a:srgbClr val="FEAEF8"/>
              </a:buClr>
              <a:buSzPct val="145000"/>
              <a:buFontTx/>
              <a:buChar char="•"/>
            </a:pPr>
            <a:r>
              <a:rPr lang="zh-CN" altLang="en-US" sz="2200" dirty="0">
                <a:solidFill>
                  <a:srgbClr val="000000"/>
                </a:solidFill>
                <a:latin typeface="宋体" panose="02010600030101010101" pitchFamily="2" charset="-122"/>
                <a:ea typeface="宋体" panose="02010600030101010101" pitchFamily="2" charset="-122"/>
              </a:rPr>
              <a:t> 遇见</a:t>
            </a:r>
            <a:r>
              <a:rPr lang="en-US" altLang="zh-CN" sz="2200" dirty="0">
                <a:solidFill>
                  <a:srgbClr val="000000"/>
                </a:solidFill>
                <a:latin typeface="宋体" panose="02010600030101010101" pitchFamily="2" charset="-122"/>
                <a:ea typeface="宋体" panose="02010600030101010101" pitchFamily="2" charset="-122"/>
              </a:rPr>
              <a:t>0</a:t>
            </a:r>
            <a:r>
              <a:rPr lang="zh-CN" altLang="en-US" sz="2200" dirty="0">
                <a:solidFill>
                  <a:srgbClr val="000000"/>
                </a:solidFill>
                <a:latin typeface="宋体" panose="02010600030101010101" pitchFamily="2" charset="-122"/>
                <a:ea typeface="宋体" panose="02010600030101010101" pitchFamily="2" charset="-122"/>
              </a:rPr>
              <a:t>，预测失败。实际失败则保持</a:t>
            </a:r>
            <a:r>
              <a:rPr lang="en-US" altLang="zh-CN" sz="2200" dirty="0">
                <a:solidFill>
                  <a:srgbClr val="000000"/>
                </a:solidFill>
                <a:latin typeface="宋体" panose="02010600030101010101" pitchFamily="2" charset="-122"/>
                <a:ea typeface="宋体" panose="02010600030101010101" pitchFamily="2" charset="-122"/>
              </a:rPr>
              <a:t>0</a:t>
            </a:r>
            <a:r>
              <a:rPr lang="zh-CN" altLang="en-US" sz="2200" dirty="0">
                <a:solidFill>
                  <a:srgbClr val="000000"/>
                </a:solidFill>
                <a:latin typeface="宋体" panose="02010600030101010101" pitchFamily="2" charset="-122"/>
                <a:ea typeface="宋体" panose="02010600030101010101" pitchFamily="2" charset="-122"/>
              </a:rPr>
              <a:t>，实际成功置</a:t>
            </a:r>
            <a:r>
              <a:rPr lang="en-US" altLang="zh-CN" sz="2200" dirty="0">
                <a:solidFill>
                  <a:srgbClr val="000000"/>
                </a:solidFill>
                <a:latin typeface="宋体" panose="02010600030101010101" pitchFamily="2" charset="-122"/>
                <a:ea typeface="宋体" panose="02010600030101010101" pitchFamily="2" charset="-122"/>
              </a:rPr>
              <a:t>1</a:t>
            </a:r>
          </a:p>
          <a:p>
            <a:pPr fontAlgn="base">
              <a:lnSpc>
                <a:spcPct val="100000"/>
              </a:lnSpc>
              <a:spcBef>
                <a:spcPct val="50000"/>
              </a:spcBef>
              <a:spcAft>
                <a:spcPct val="0"/>
              </a:spcAft>
              <a:buClr>
                <a:srgbClr val="FEAEF8"/>
              </a:buClr>
              <a:buSzPct val="145000"/>
              <a:buFontTx/>
              <a:buChar char="•"/>
            </a:pPr>
            <a:endParaRPr lang="zh-CN" altLang="en-US" sz="2200" dirty="0">
              <a:solidFill>
                <a:srgbClr val="000000"/>
              </a:solidFill>
              <a:latin typeface="宋体" panose="02010600030101010101" pitchFamily="2" charset="-122"/>
              <a:ea typeface="宋体" panose="02010600030101010101" pitchFamily="2" charset="-122"/>
            </a:endParaRPr>
          </a:p>
        </p:txBody>
      </p:sp>
      <p:pic>
        <p:nvPicPr>
          <p:cNvPr id="26112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8712" y="2832012"/>
            <a:ext cx="6119813" cy="1597025"/>
          </a:xfrm>
          <a:prstGeom prst="rect">
            <a:avLst/>
          </a:prstGeom>
          <a:solidFill>
            <a:schemeClr val="bg1"/>
          </a:solidFill>
          <a:ln w="9525">
            <a:solidFill>
              <a:schemeClr val="bg1"/>
            </a:solidFill>
            <a:miter lim="800000"/>
            <a:headEnd/>
            <a:tailEnd/>
          </a:ln>
        </p:spPr>
      </p:pic>
      <p:sp>
        <p:nvSpPr>
          <p:cNvPr id="261125" name="Text Box 5"/>
          <p:cNvSpPr txBox="1">
            <a:spLocks noChangeArrowheads="1"/>
          </p:cNvSpPr>
          <p:nvPr/>
        </p:nvSpPr>
        <p:spPr bwMode="auto">
          <a:xfrm>
            <a:off x="888770" y="4711403"/>
            <a:ext cx="67675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50000"/>
              </a:spcBef>
              <a:spcAft>
                <a:spcPct val="0"/>
              </a:spcAft>
              <a:buClrTx/>
              <a:buNone/>
            </a:pPr>
            <a:r>
              <a:rPr lang="en-US" altLang="zh-CN" sz="2000" dirty="0">
                <a:solidFill>
                  <a:srgbClr val="000000"/>
                </a:solidFill>
                <a:latin typeface="宋体" panose="02010600030101010101" pitchFamily="2" charset="-122"/>
                <a:ea typeface="宋体" panose="02010600030101010101" pitchFamily="2" charset="-122"/>
              </a:rPr>
              <a:t>  </a:t>
            </a:r>
            <a:r>
              <a:rPr lang="zh-CN" altLang="en-US" sz="2000" dirty="0">
                <a:solidFill>
                  <a:srgbClr val="000000"/>
                </a:solidFill>
                <a:latin typeface="宋体" panose="02010600030101010101" pitchFamily="2" charset="-122"/>
                <a:ea typeface="宋体" panose="02010600030101010101" pitchFamily="2" charset="-122"/>
              </a:rPr>
              <a:t>只有</a:t>
            </a:r>
            <a:r>
              <a:rPr lang="en-US" altLang="zh-CN" sz="2000" dirty="0">
                <a:solidFill>
                  <a:srgbClr val="000000"/>
                </a:solidFill>
                <a:latin typeface="宋体" panose="02010600030101010101" pitchFamily="2" charset="-122"/>
                <a:ea typeface="宋体" panose="02010600030101010101" pitchFamily="2" charset="-122"/>
              </a:rPr>
              <a:t>1</a:t>
            </a:r>
            <a:r>
              <a:rPr lang="zh-CN" altLang="en-US" sz="2000" dirty="0">
                <a:solidFill>
                  <a:srgbClr val="000000"/>
                </a:solidFill>
                <a:latin typeface="宋体" panose="02010600030101010101" pitchFamily="2" charset="-122"/>
                <a:ea typeface="宋体" panose="02010600030101010101" pitchFamily="2" charset="-122"/>
              </a:rPr>
              <a:t>个预测位的分支预测缓冲状态转换图</a:t>
            </a:r>
            <a:r>
              <a:rPr lang="zh-CN" altLang="en-US" sz="2000" dirty="0">
                <a:solidFill>
                  <a:srgbClr val="F4FB6D"/>
                </a:solidFill>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19063040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ChangeArrowheads="1"/>
          </p:cNvSpPr>
          <p:nvPr/>
        </p:nvSpPr>
        <p:spPr bwMode="auto">
          <a:xfrm>
            <a:off x="2711450" y="1143001"/>
            <a:ext cx="749935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b="1">
                <a:solidFill>
                  <a:srgbClr val="FFFFFF"/>
                </a:solidFill>
                <a:latin typeface="仿宋_GB2312" pitchFamily="49" charset="-122"/>
                <a:ea typeface="仿宋_GB2312" pitchFamily="49" charset="-122"/>
              </a:rPr>
              <a:t>2. </a:t>
            </a:r>
            <a:r>
              <a:rPr lang="zh-CN" altLang="en-US" b="1">
                <a:solidFill>
                  <a:srgbClr val="FFFFFF"/>
                </a:solidFill>
                <a:latin typeface="仿宋_GB2312" pitchFamily="49" charset="-122"/>
                <a:ea typeface="仿宋_GB2312" pitchFamily="49" charset="-122"/>
              </a:rPr>
              <a:t>分支预测缓冲技术包括两个步骤</a:t>
            </a:r>
            <a:r>
              <a:rPr lang="zh-CN" altLang="en-US" sz="2800" b="1">
                <a:solidFill>
                  <a:srgbClr val="FFFFFF"/>
                </a:solidFill>
                <a:latin typeface="华文中宋" panose="02010600040101010101" pitchFamily="2" charset="-122"/>
                <a:ea typeface="华文中宋" panose="02010600040101010101" pitchFamily="2" charset="-122"/>
              </a:rPr>
              <a:t> </a:t>
            </a:r>
          </a:p>
        </p:txBody>
      </p:sp>
      <p:sp>
        <p:nvSpPr>
          <p:cNvPr id="93187" name="Rectangle 3"/>
          <p:cNvSpPr>
            <a:spLocks noChangeArrowheads="1"/>
          </p:cNvSpPr>
          <p:nvPr/>
        </p:nvSpPr>
        <p:spPr bwMode="auto">
          <a:xfrm>
            <a:off x="492896" y="442912"/>
            <a:ext cx="10331858" cy="484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lnSpc>
                <a:spcPct val="110000"/>
              </a:lnSpc>
              <a:spcBef>
                <a:spcPct val="20000"/>
              </a:spcBef>
              <a:spcAft>
                <a:spcPct val="0"/>
              </a:spcAft>
              <a:buClr>
                <a:srgbClr val="64EC77"/>
              </a:buClr>
              <a:buSzPct val="80000"/>
              <a:defRPr/>
            </a:pPr>
            <a:r>
              <a:rPr kumimoji="1" lang="en-US" altLang="zh-CN" sz="2400" b="1" dirty="0">
                <a:solidFill>
                  <a:srgbClr val="FF0000"/>
                </a:solidFill>
                <a:latin typeface="黑体" pitchFamily="49" charset="-122"/>
                <a:ea typeface="宋体"/>
              </a:rPr>
              <a:t>  </a:t>
            </a:r>
            <a:r>
              <a:rPr kumimoji="1" lang="en-US" altLang="zh-CN" sz="2200" dirty="0">
                <a:solidFill>
                  <a:srgbClr val="FF0000"/>
                </a:solidFill>
                <a:latin typeface="宋体" panose="02010600030101010101" pitchFamily="2" charset="-122"/>
                <a:ea typeface="宋体" panose="02010600030101010101" pitchFamily="2" charset="-122"/>
              </a:rPr>
              <a:t>① </a:t>
            </a:r>
            <a:r>
              <a:rPr kumimoji="1" lang="zh-CN" altLang="en-US" sz="2200" dirty="0">
                <a:solidFill>
                  <a:srgbClr val="FF0000"/>
                </a:solidFill>
                <a:latin typeface="宋体" panose="02010600030101010101" pitchFamily="2" charset="-122"/>
                <a:ea typeface="宋体" panose="02010600030101010101" pitchFamily="2" charset="-122"/>
              </a:rPr>
              <a:t>分支预测缓冲技术包括两个步骤 </a:t>
            </a:r>
            <a:endParaRPr kumimoji="1" lang="en-US" altLang="zh-CN" sz="2200" dirty="0">
              <a:solidFill>
                <a:srgbClr val="FF0000"/>
              </a:solidFill>
              <a:latin typeface="宋体" panose="02010600030101010101" pitchFamily="2" charset="-122"/>
              <a:ea typeface="宋体" panose="02010600030101010101" pitchFamily="2" charset="-122"/>
            </a:endParaRPr>
          </a:p>
          <a:p>
            <a:pPr marL="1057275" indent="-342900" fontAlgn="base">
              <a:lnSpc>
                <a:spcPct val="110000"/>
              </a:lnSpc>
              <a:spcBef>
                <a:spcPct val="20000"/>
              </a:spcBef>
              <a:spcAft>
                <a:spcPct val="0"/>
              </a:spcAft>
              <a:buSzPct val="80000"/>
              <a:buFont typeface="Wingdings" panose="05000000000000000000" pitchFamily="2" charset="2"/>
              <a:buChar char="Ø"/>
              <a:defRPr/>
            </a:pPr>
            <a:r>
              <a:rPr kumimoji="1" lang="zh-CN" altLang="en-US" sz="2200" dirty="0">
                <a:latin typeface="宋体" panose="02010600030101010101" pitchFamily="2" charset="-122"/>
                <a:ea typeface="宋体" panose="02010600030101010101" pitchFamily="2" charset="-122"/>
              </a:rPr>
              <a:t>分支预测</a:t>
            </a:r>
            <a:br>
              <a:rPr kumimoji="1" lang="zh-CN" altLang="en-US" sz="2200" dirty="0">
                <a:solidFill>
                  <a:srgbClr val="000000"/>
                </a:solidFill>
                <a:latin typeface="宋体" panose="02010600030101010101" pitchFamily="2" charset="-122"/>
                <a:ea typeface="宋体" panose="02010600030101010101" pitchFamily="2" charset="-122"/>
              </a:rPr>
            </a:br>
            <a:r>
              <a:rPr kumimoji="1" lang="zh-CN" altLang="en-US" sz="2200" dirty="0">
                <a:solidFill>
                  <a:srgbClr val="000000"/>
                </a:solidFill>
                <a:latin typeface="宋体" panose="02010600030101010101" pitchFamily="2" charset="-122"/>
                <a:ea typeface="宋体" panose="02010600030101010101" pitchFamily="2" charset="-122"/>
              </a:rPr>
              <a:t>    如果当前</a:t>
            </a:r>
            <a:r>
              <a:rPr kumimoji="1" lang="zh-CN" altLang="en-US" sz="2200" dirty="0">
                <a:solidFill>
                  <a:srgbClr val="9900CC"/>
                </a:solidFill>
                <a:latin typeface="宋体" panose="02010600030101010101" pitchFamily="2" charset="-122"/>
                <a:ea typeface="宋体" panose="02010600030101010101" pitchFamily="2" charset="-122"/>
              </a:rPr>
              <a:t>缓冲记录</a:t>
            </a:r>
            <a:r>
              <a:rPr kumimoji="1" lang="zh-CN" altLang="en-US" sz="2200" dirty="0">
                <a:solidFill>
                  <a:srgbClr val="000000"/>
                </a:solidFill>
                <a:latin typeface="宋体" panose="02010600030101010101" pitchFamily="2" charset="-122"/>
                <a:ea typeface="宋体" panose="02010600030101010101" pitchFamily="2" charset="-122"/>
              </a:rPr>
              <a:t>的预测位为“</a:t>
            </a:r>
            <a:r>
              <a:rPr kumimoji="1" lang="en-US" altLang="zh-CN" sz="2200" dirty="0">
                <a:solidFill>
                  <a:srgbClr val="000000"/>
                </a:solidFill>
                <a:latin typeface="宋体" panose="02010600030101010101" pitchFamily="2" charset="-122"/>
                <a:ea typeface="宋体" panose="02010600030101010101" pitchFamily="2" charset="-122"/>
              </a:rPr>
              <a:t>1”</a:t>
            </a:r>
            <a:r>
              <a:rPr kumimoji="1" lang="zh-CN" altLang="en-US" sz="2200" dirty="0">
                <a:solidFill>
                  <a:srgbClr val="000000"/>
                </a:solidFill>
                <a:latin typeface="宋体" panose="02010600030101010101" pitchFamily="2" charset="-122"/>
                <a:ea typeface="宋体" panose="02010600030101010101" pitchFamily="2" charset="-122"/>
              </a:rPr>
              <a:t>，则预测分支为成功；如果预测位为“</a:t>
            </a:r>
            <a:r>
              <a:rPr kumimoji="1" lang="en-US" altLang="zh-CN" sz="2200" dirty="0">
                <a:solidFill>
                  <a:srgbClr val="000000"/>
                </a:solidFill>
                <a:latin typeface="宋体" panose="02010600030101010101" pitchFamily="2" charset="-122"/>
                <a:ea typeface="宋体" panose="02010600030101010101" pitchFamily="2" charset="-122"/>
              </a:rPr>
              <a:t>0”</a:t>
            </a:r>
            <a:r>
              <a:rPr kumimoji="1" lang="zh-CN" altLang="en-US" sz="2200" dirty="0">
                <a:solidFill>
                  <a:srgbClr val="000000"/>
                </a:solidFill>
                <a:latin typeface="宋体" panose="02010600030101010101" pitchFamily="2" charset="-122"/>
                <a:ea typeface="宋体" panose="02010600030101010101" pitchFamily="2" charset="-122"/>
              </a:rPr>
              <a:t>，则预测分支为不成功。</a:t>
            </a:r>
            <a:endParaRPr kumimoji="1" lang="en-US" altLang="zh-CN" sz="2200" dirty="0">
              <a:solidFill>
                <a:srgbClr val="000000"/>
              </a:solidFill>
              <a:latin typeface="宋体" panose="02010600030101010101" pitchFamily="2" charset="-122"/>
              <a:ea typeface="宋体" panose="02010600030101010101" pitchFamily="2" charset="-122"/>
            </a:endParaRPr>
          </a:p>
          <a:p>
            <a:pPr marL="1057275" indent="-342900" fontAlgn="base">
              <a:lnSpc>
                <a:spcPct val="110000"/>
              </a:lnSpc>
              <a:spcBef>
                <a:spcPct val="20000"/>
              </a:spcBef>
              <a:spcAft>
                <a:spcPct val="0"/>
              </a:spcAft>
              <a:buSzPct val="80000"/>
              <a:buFont typeface="Wingdings" panose="05000000000000000000" pitchFamily="2" charset="2"/>
              <a:buChar char="Ø"/>
              <a:defRPr/>
            </a:pPr>
            <a:r>
              <a:rPr kumimoji="1" lang="zh-CN" altLang="en-US" sz="2200" dirty="0">
                <a:latin typeface="宋体" panose="02010600030101010101" pitchFamily="2" charset="-122"/>
                <a:ea typeface="宋体" panose="02010600030101010101" pitchFamily="2" charset="-122"/>
              </a:rPr>
              <a:t>预测位修改</a:t>
            </a:r>
            <a:br>
              <a:rPr kumimoji="1" lang="zh-CN" altLang="en-US" sz="2200" dirty="0">
                <a:solidFill>
                  <a:srgbClr val="000000"/>
                </a:solidFill>
                <a:latin typeface="宋体" panose="02010600030101010101" pitchFamily="2" charset="-122"/>
                <a:ea typeface="宋体" panose="02010600030101010101" pitchFamily="2" charset="-122"/>
              </a:rPr>
            </a:br>
            <a:r>
              <a:rPr kumimoji="1" lang="zh-CN" altLang="en-US" sz="2200" dirty="0">
                <a:solidFill>
                  <a:srgbClr val="000000"/>
                </a:solidFill>
                <a:latin typeface="宋体" panose="02010600030101010101" pitchFamily="2" charset="-122"/>
                <a:ea typeface="宋体" panose="02010600030101010101" pitchFamily="2" charset="-122"/>
              </a:rPr>
              <a:t>    如果当前分支成功，则预测位置为“</a:t>
            </a:r>
            <a:r>
              <a:rPr kumimoji="1" lang="en-US" altLang="zh-CN" sz="2200" dirty="0">
                <a:solidFill>
                  <a:srgbClr val="000000"/>
                </a:solidFill>
                <a:latin typeface="宋体" panose="02010600030101010101" pitchFamily="2" charset="-122"/>
                <a:ea typeface="宋体" panose="02010600030101010101" pitchFamily="2" charset="-122"/>
              </a:rPr>
              <a:t>1”</a:t>
            </a:r>
            <a:r>
              <a:rPr kumimoji="1" lang="zh-CN" altLang="en-US" sz="2200" dirty="0">
                <a:solidFill>
                  <a:srgbClr val="000000"/>
                </a:solidFill>
                <a:latin typeface="宋体" panose="02010600030101010101" pitchFamily="2" charset="-122"/>
                <a:ea typeface="宋体" panose="02010600030101010101" pitchFamily="2" charset="-122"/>
              </a:rPr>
              <a:t>； 如果当前分支不成功，预测位置为“</a:t>
            </a:r>
            <a:r>
              <a:rPr kumimoji="1" lang="en-US" altLang="zh-CN" sz="2200" dirty="0">
                <a:solidFill>
                  <a:srgbClr val="000000"/>
                </a:solidFill>
                <a:latin typeface="宋体" panose="02010600030101010101" pitchFamily="2" charset="-122"/>
                <a:ea typeface="宋体" panose="02010600030101010101" pitchFamily="2" charset="-122"/>
              </a:rPr>
              <a:t>0”</a:t>
            </a:r>
            <a:r>
              <a:rPr kumimoji="1" lang="zh-CN" altLang="en-US" sz="2200" dirty="0">
                <a:solidFill>
                  <a:srgbClr val="000000"/>
                </a:solidFill>
                <a:latin typeface="宋体" panose="02010600030101010101" pitchFamily="2" charset="-122"/>
                <a:ea typeface="宋体" panose="02010600030101010101" pitchFamily="2" charset="-122"/>
              </a:rPr>
              <a:t>。 </a:t>
            </a:r>
          </a:p>
        </p:txBody>
      </p:sp>
      <p:sp>
        <p:nvSpPr>
          <p:cNvPr id="262148" name="Text Box 4"/>
          <p:cNvSpPr txBox="1">
            <a:spLocks noChangeArrowheads="1"/>
          </p:cNvSpPr>
          <p:nvPr/>
        </p:nvSpPr>
        <p:spPr bwMode="auto">
          <a:xfrm>
            <a:off x="715735" y="3544389"/>
            <a:ext cx="8255000" cy="85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algn="just" fontAlgn="base">
              <a:spcBef>
                <a:spcPct val="50000"/>
              </a:spcBef>
              <a:spcAft>
                <a:spcPct val="0"/>
              </a:spcAft>
              <a:buClrTx/>
              <a:buNone/>
            </a:pPr>
            <a:r>
              <a:rPr lang="en-US" altLang="zh-CN" sz="2200" dirty="0">
                <a:solidFill>
                  <a:srgbClr val="FF0000"/>
                </a:solidFill>
                <a:latin typeface="黑体" panose="02010609060101010101" pitchFamily="49" charset="-122"/>
              </a:rPr>
              <a:t> </a:t>
            </a:r>
            <a:r>
              <a:rPr lang="en-US" altLang="zh-CN" sz="2200" dirty="0">
                <a:solidFill>
                  <a:srgbClr val="FF0000"/>
                </a:solidFill>
                <a:latin typeface="宋体" panose="02010600030101010101" pitchFamily="2" charset="-122"/>
                <a:ea typeface="宋体" panose="02010600030101010101" pitchFamily="2" charset="-122"/>
              </a:rPr>
              <a:t>②</a:t>
            </a:r>
            <a:r>
              <a:rPr lang="zh-CN" altLang="en-US" sz="2200" dirty="0">
                <a:solidFill>
                  <a:srgbClr val="FF0000"/>
                </a:solidFill>
                <a:latin typeface="宋体" panose="02010600030101010101" pitchFamily="2" charset="-122"/>
                <a:ea typeface="宋体" panose="02010600030101010101" pitchFamily="2" charset="-122"/>
              </a:rPr>
              <a:t>分支预测错误时，</a:t>
            </a:r>
            <a:r>
              <a:rPr lang="zh-CN" altLang="en-US" sz="2200" dirty="0">
                <a:solidFill>
                  <a:srgbClr val="000000"/>
                </a:solidFill>
                <a:latin typeface="宋体" panose="02010600030101010101" pitchFamily="2" charset="-122"/>
                <a:ea typeface="宋体" panose="02010600030101010101" pitchFamily="2" charset="-122"/>
              </a:rPr>
              <a:t>预测位就被修改，并且需</a:t>
            </a:r>
            <a:br>
              <a:rPr lang="zh-CN" altLang="en-US" sz="2200" dirty="0">
                <a:solidFill>
                  <a:srgbClr val="000000"/>
                </a:solidFill>
                <a:latin typeface="宋体" panose="02010600030101010101" pitchFamily="2" charset="-122"/>
                <a:ea typeface="宋体" panose="02010600030101010101" pitchFamily="2" charset="-122"/>
              </a:rPr>
            </a:br>
            <a:r>
              <a:rPr lang="zh-CN" altLang="en-US" sz="2200" dirty="0">
                <a:solidFill>
                  <a:srgbClr val="000000"/>
                </a:solidFill>
                <a:latin typeface="宋体" panose="02010600030101010101" pitchFamily="2" charset="-122"/>
                <a:ea typeface="宋体" panose="02010600030101010101" pitchFamily="2" charset="-122"/>
              </a:rPr>
              <a:t>  要恢复现场，程序从分支指令处重新执行。</a:t>
            </a:r>
            <a:r>
              <a:rPr lang="zh-CN" altLang="en-US" sz="2200" dirty="0">
                <a:solidFill>
                  <a:srgbClr val="64EC77"/>
                </a:solidFill>
                <a:latin typeface="宋体" panose="02010600030101010101" pitchFamily="2" charset="-122"/>
                <a:ea typeface="宋体" panose="02010600030101010101" pitchFamily="2" charset="-122"/>
                <a:cs typeface="Times New Roman" panose="02020603050405020304" pitchFamily="18" charset="0"/>
              </a:rPr>
              <a:t> </a:t>
            </a:r>
            <a:endParaRPr lang="zh-CN" altLang="en-US" sz="2200" dirty="0">
              <a:solidFill>
                <a:srgbClr val="64EC77"/>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0494528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60038" y="3354684"/>
            <a:ext cx="7353300" cy="2695575"/>
          </a:xfrm>
          <a:prstGeom prst="rect">
            <a:avLst/>
          </a:prstGeom>
        </p:spPr>
      </p:pic>
      <p:sp>
        <p:nvSpPr>
          <p:cNvPr id="3" name="矩形 2"/>
          <p:cNvSpPr/>
          <p:nvPr/>
        </p:nvSpPr>
        <p:spPr>
          <a:xfrm>
            <a:off x="673197" y="322282"/>
            <a:ext cx="8012723" cy="3317831"/>
          </a:xfrm>
          <a:prstGeom prst="rect">
            <a:avLst/>
          </a:prstGeom>
        </p:spPr>
        <p:txBody>
          <a:bodyPr wrap="square">
            <a:spAutoFit/>
          </a:bodyPr>
          <a:lstStyle/>
          <a:p>
            <a:pPr marL="457200" lvl="0" indent="-457200" fontAlgn="base">
              <a:lnSpc>
                <a:spcPct val="120000"/>
              </a:lnSpc>
              <a:spcBef>
                <a:spcPct val="20000"/>
              </a:spcBef>
              <a:spcAft>
                <a:spcPct val="0"/>
              </a:spcAft>
              <a:buClr>
                <a:srgbClr val="40458C"/>
              </a:buClr>
              <a:buFont typeface="Wingdings" panose="05000000000000000000" pitchFamily="2" charset="2"/>
              <a:buAutoNum type="arabicPeriod" startAt="3"/>
            </a:pPr>
            <a:r>
              <a:rPr kumimoji="1" lang="zh-CN" altLang="en-US" sz="2200" kern="0" dirty="0">
                <a:solidFill>
                  <a:srgbClr val="E24C05"/>
                </a:solidFill>
                <a:latin typeface="宋体" panose="02010600030101010101" pitchFamily="2" charset="-122"/>
                <a:ea typeface="宋体" panose="02010600030101010101" pitchFamily="2" charset="-122"/>
              </a:rPr>
              <a:t>采用两位二进制位来记录历史</a:t>
            </a:r>
          </a:p>
          <a:p>
            <a:pPr marL="1714500" lvl="2" indent="-457200" fontAlgn="base">
              <a:lnSpc>
                <a:spcPct val="120000"/>
              </a:lnSpc>
              <a:spcBef>
                <a:spcPct val="20000"/>
              </a:spcBef>
              <a:spcAft>
                <a:spcPct val="0"/>
              </a:spcAft>
              <a:buClr>
                <a:srgbClr val="4768F5"/>
              </a:buClr>
              <a:buSzPct val="60000"/>
              <a:buFont typeface="Wingdings" panose="05000000000000000000" pitchFamily="2" charset="2"/>
              <a:buChar char="q"/>
            </a:pPr>
            <a:r>
              <a:rPr kumimoji="1" lang="zh-CN" altLang="en-US" sz="2200" kern="0" dirty="0">
                <a:solidFill>
                  <a:srgbClr val="000000"/>
                </a:solidFill>
                <a:latin typeface="宋体" panose="02010600030101010101" pitchFamily="2" charset="-122"/>
                <a:ea typeface="宋体" panose="02010600030101010101" pitchFamily="2" charset="-122"/>
              </a:rPr>
              <a:t>提高预测的准确度</a:t>
            </a:r>
          </a:p>
          <a:p>
            <a:pPr marL="1714500" lvl="2" indent="-457200" fontAlgn="base">
              <a:lnSpc>
                <a:spcPct val="120000"/>
              </a:lnSpc>
              <a:spcBef>
                <a:spcPct val="20000"/>
              </a:spcBef>
              <a:spcAft>
                <a:spcPct val="0"/>
              </a:spcAft>
              <a:buClr>
                <a:srgbClr val="4768F5"/>
              </a:buClr>
              <a:buSzPct val="60000"/>
              <a:buFont typeface="Wingdings" panose="05000000000000000000" pitchFamily="2" charset="2"/>
              <a:buChar char="q"/>
            </a:pPr>
            <a:r>
              <a:rPr kumimoji="1" lang="zh-CN" altLang="en-US" sz="2200" kern="0" dirty="0">
                <a:solidFill>
                  <a:srgbClr val="D60093"/>
                </a:solidFill>
                <a:latin typeface="宋体" panose="02010600030101010101" pitchFamily="2" charset="-122"/>
                <a:ea typeface="宋体" panose="02010600030101010101" pitchFamily="2" charset="-122"/>
              </a:rPr>
              <a:t>研究结果表明：</a:t>
            </a:r>
            <a:r>
              <a:rPr kumimoji="1" lang="zh-CN" altLang="en-US" sz="2200" kern="0" dirty="0">
                <a:solidFill>
                  <a:srgbClr val="000000"/>
                </a:solidFill>
                <a:latin typeface="宋体" panose="02010600030101010101" pitchFamily="2" charset="-122"/>
                <a:ea typeface="宋体" panose="02010600030101010101" pitchFamily="2" charset="-122"/>
              </a:rPr>
              <a:t>两位分支预测的性能与</a:t>
            </a:r>
            <a:r>
              <a:rPr kumimoji="1" lang="en-US" altLang="zh-CN" sz="2200" kern="0" dirty="0">
                <a:solidFill>
                  <a:srgbClr val="9933FF"/>
                </a:solidFill>
                <a:latin typeface="宋体" panose="02010600030101010101" pitchFamily="2" charset="-122"/>
                <a:ea typeface="宋体" panose="02010600030101010101" pitchFamily="2" charset="-122"/>
              </a:rPr>
              <a:t>n</a:t>
            </a:r>
            <a:r>
              <a:rPr kumimoji="1" lang="zh-CN" altLang="en-US" sz="2200" kern="0" dirty="0">
                <a:solidFill>
                  <a:srgbClr val="000000"/>
                </a:solidFill>
                <a:latin typeface="宋体" panose="02010600030101010101" pitchFamily="2" charset="-122"/>
                <a:ea typeface="宋体" panose="02010600030101010101" pitchFamily="2" charset="-122"/>
              </a:rPr>
              <a:t>位（</a:t>
            </a:r>
            <a:r>
              <a:rPr kumimoji="1" lang="en-US" altLang="zh-CN" sz="2200" kern="0" dirty="0">
                <a:solidFill>
                  <a:srgbClr val="000000"/>
                </a:solidFill>
                <a:latin typeface="宋体" panose="02010600030101010101" pitchFamily="2" charset="-122"/>
                <a:ea typeface="宋体" panose="02010600030101010101" pitchFamily="2" charset="-122"/>
              </a:rPr>
              <a:t>n&gt;2</a:t>
            </a:r>
            <a:r>
              <a:rPr kumimoji="1" lang="zh-CN" altLang="en-US" sz="2200" kern="0" dirty="0">
                <a:solidFill>
                  <a:srgbClr val="000000"/>
                </a:solidFill>
                <a:latin typeface="宋体" panose="02010600030101010101" pitchFamily="2" charset="-122"/>
                <a:ea typeface="宋体" panose="02010600030101010101" pitchFamily="2" charset="-122"/>
              </a:rPr>
              <a:t>）分支预测的性能差不多。</a:t>
            </a:r>
          </a:p>
          <a:p>
            <a:pPr marL="1085850" lvl="1" indent="-457200" fontAlgn="base">
              <a:lnSpc>
                <a:spcPct val="120000"/>
              </a:lnSpc>
              <a:spcBef>
                <a:spcPct val="20000"/>
              </a:spcBef>
              <a:spcAft>
                <a:spcPct val="0"/>
              </a:spcAft>
              <a:buClr>
                <a:srgbClr val="40458C"/>
              </a:buClr>
              <a:buSzPct val="90000"/>
              <a:buFont typeface="Wingdings" panose="05000000000000000000" pitchFamily="2" charset="2"/>
              <a:buChar char="Ø"/>
            </a:pPr>
            <a:r>
              <a:rPr kumimoji="1" lang="zh-CN" altLang="en-US" sz="2200" kern="0" dirty="0">
                <a:solidFill>
                  <a:srgbClr val="40458C"/>
                </a:solidFill>
                <a:latin typeface="宋体" panose="02010600030101010101" pitchFamily="2" charset="-122"/>
                <a:ea typeface="宋体" panose="02010600030101010101" pitchFamily="2" charset="-122"/>
              </a:rPr>
              <a:t>两位分支预测的状态转换如下所示：</a:t>
            </a:r>
            <a:endParaRPr kumimoji="1" lang="en-US" altLang="zh-CN" sz="2200" kern="0" dirty="0">
              <a:solidFill>
                <a:srgbClr val="40458C"/>
              </a:solidFill>
              <a:latin typeface="宋体" panose="02010600030101010101" pitchFamily="2" charset="-122"/>
              <a:ea typeface="宋体" panose="02010600030101010101" pitchFamily="2" charset="-122"/>
            </a:endParaRPr>
          </a:p>
          <a:p>
            <a:pPr marL="628650" lvl="1" fontAlgn="base">
              <a:lnSpc>
                <a:spcPct val="120000"/>
              </a:lnSpc>
              <a:spcBef>
                <a:spcPct val="20000"/>
              </a:spcBef>
              <a:spcAft>
                <a:spcPct val="0"/>
              </a:spcAft>
              <a:buClr>
                <a:srgbClr val="40458C"/>
              </a:buClr>
              <a:buSzPct val="90000"/>
            </a:pPr>
            <a:r>
              <a:rPr kumimoji="1" lang="zh-CN" altLang="en-US" sz="2200" kern="0" dirty="0">
                <a:solidFill>
                  <a:srgbClr val="40458C"/>
                </a:solidFill>
                <a:latin typeface="宋体" panose="02010600030101010101" pitchFamily="2" charset="-122"/>
                <a:ea typeface="宋体" panose="02010600030101010101" pitchFamily="2" charset="-122"/>
              </a:rPr>
              <a:t>圆圈内容是历史状态，箭头线是实际执行情况</a:t>
            </a:r>
          </a:p>
          <a:p>
            <a:pPr marL="1085850" lvl="1" indent="-457200" fontAlgn="base">
              <a:lnSpc>
                <a:spcPct val="120000"/>
              </a:lnSpc>
              <a:spcBef>
                <a:spcPct val="20000"/>
              </a:spcBef>
              <a:spcAft>
                <a:spcPct val="0"/>
              </a:spcAft>
              <a:buClr>
                <a:srgbClr val="40458C"/>
              </a:buClr>
              <a:buSzPct val="90000"/>
              <a:buFont typeface="Wingdings" panose="05000000000000000000" pitchFamily="2" charset="2"/>
              <a:buChar char="Ø"/>
            </a:pPr>
            <a:endParaRPr kumimoji="1" lang="zh-CN" altLang="en-US" sz="2400" kern="0" dirty="0">
              <a:solidFill>
                <a:srgbClr val="40458C"/>
              </a:solidFill>
              <a:latin typeface="黑体" panose="02010609060101010101" pitchFamily="49" charset="-122"/>
            </a:endParaRPr>
          </a:p>
        </p:txBody>
      </p:sp>
    </p:spTree>
    <p:extLst>
      <p:ext uri="{BB962C8B-B14F-4D97-AF65-F5344CB8AC3E}">
        <p14:creationId xmlns:p14="http://schemas.microsoft.com/office/powerpoint/2010/main" val="420926363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4385" y="3021362"/>
            <a:ext cx="11453008" cy="3447098"/>
          </a:xfrm>
          <a:prstGeom prst="rect">
            <a:avLst/>
          </a:prstGeom>
        </p:spPr>
        <p:txBody>
          <a:bodyPr wrap="square">
            <a:spAutoFit/>
          </a:bodyPr>
          <a:lstStyle/>
          <a:p>
            <a:r>
              <a:rPr lang="zh-CN" altLang="en-US" sz="2000" b="1" dirty="0">
                <a:solidFill>
                  <a:srgbClr val="181E33"/>
                </a:solidFill>
                <a:latin typeface="宋体" panose="02010600030101010101" pitchFamily="2" charset="-122"/>
                <a:ea typeface="宋体" panose="02010600030101010101" pitchFamily="2" charset="-122"/>
              </a:rPr>
              <a:t>上图读解：</a:t>
            </a:r>
            <a:r>
              <a:rPr lang="zh-CN" altLang="en-US" dirty="0">
                <a:solidFill>
                  <a:srgbClr val="181E33"/>
                </a:solidFill>
                <a:latin typeface="宋体" panose="02010600030101010101" pitchFamily="2" charset="-122"/>
                <a:ea typeface="宋体" panose="02010600030101010101" pitchFamily="2" charset="-122"/>
              </a:rPr>
              <a:t> </a:t>
            </a:r>
            <a:endParaRPr lang="zh-CN" altLang="en-US" dirty="0">
              <a:solidFill>
                <a:srgbClr val="181E33"/>
              </a:solidFill>
              <a:latin typeface="PingFangSC"/>
            </a:endParaRPr>
          </a:p>
          <a:p>
            <a:r>
              <a:rPr lang="zh-CN" altLang="en-US" dirty="0">
                <a:solidFill>
                  <a:srgbClr val="181E33"/>
                </a:solidFill>
                <a:latin typeface="宋体" panose="02010600030101010101" pitchFamily="2" charset="-122"/>
                <a:ea typeface="宋体" panose="02010600030101010101" pitchFamily="2" charset="-122"/>
              </a:rPr>
              <a:t>（</a:t>
            </a:r>
            <a:r>
              <a:rPr lang="en-US" altLang="zh-CN" dirty="0">
                <a:solidFill>
                  <a:srgbClr val="181E33"/>
                </a:solidFill>
                <a:latin typeface="宋体" panose="02010600030101010101" pitchFamily="2" charset="-122"/>
                <a:ea typeface="宋体" panose="02010600030101010101" pitchFamily="2" charset="-122"/>
              </a:rPr>
              <a:t>a</a:t>
            </a:r>
            <a:r>
              <a:rPr lang="zh-CN" altLang="en-US" dirty="0">
                <a:solidFill>
                  <a:srgbClr val="181E33"/>
                </a:solidFill>
                <a:latin typeface="宋体" panose="02010600030101010101" pitchFamily="2" charset="-122"/>
                <a:ea typeface="宋体" panose="02010600030101010101" pitchFamily="2" charset="-122"/>
              </a:rPr>
              <a:t>）约定一下，左边为第一位，右边为第二位，比如“</a:t>
            </a:r>
            <a:r>
              <a:rPr lang="en-US" altLang="zh-CN" dirty="0">
                <a:solidFill>
                  <a:srgbClr val="181E33"/>
                </a:solidFill>
                <a:latin typeface="宋体" panose="02010600030101010101" pitchFamily="2" charset="-122"/>
                <a:ea typeface="宋体" panose="02010600030101010101" pitchFamily="2" charset="-122"/>
              </a:rPr>
              <a:t>01”</a:t>
            </a:r>
            <a:r>
              <a:rPr lang="zh-CN" altLang="en-US" dirty="0">
                <a:solidFill>
                  <a:srgbClr val="181E33"/>
                </a:solidFill>
                <a:latin typeface="宋体" panose="02010600030101010101" pitchFamily="2" charset="-122"/>
                <a:ea typeface="宋体" panose="02010600030101010101" pitchFamily="2" charset="-122"/>
              </a:rPr>
              <a:t>，“</a:t>
            </a:r>
            <a:r>
              <a:rPr lang="en-US" altLang="zh-CN" dirty="0">
                <a:solidFill>
                  <a:srgbClr val="181E33"/>
                </a:solidFill>
                <a:latin typeface="宋体" panose="02010600030101010101" pitchFamily="2" charset="-122"/>
                <a:ea typeface="宋体" panose="02010600030101010101" pitchFamily="2" charset="-122"/>
              </a:rPr>
              <a:t>0”</a:t>
            </a:r>
            <a:r>
              <a:rPr lang="zh-CN" altLang="en-US" dirty="0">
                <a:solidFill>
                  <a:srgbClr val="181E33"/>
                </a:solidFill>
                <a:latin typeface="宋体" panose="02010600030101010101" pitchFamily="2" charset="-122"/>
                <a:ea typeface="宋体" panose="02010600030101010101" pitchFamily="2" charset="-122"/>
              </a:rPr>
              <a:t>为第一位，“</a:t>
            </a:r>
            <a:r>
              <a:rPr lang="en-US" altLang="zh-CN" dirty="0">
                <a:solidFill>
                  <a:srgbClr val="181E33"/>
                </a:solidFill>
                <a:latin typeface="宋体" panose="02010600030101010101" pitchFamily="2" charset="-122"/>
                <a:ea typeface="宋体" panose="02010600030101010101" pitchFamily="2" charset="-122"/>
              </a:rPr>
              <a:t>1”</a:t>
            </a:r>
            <a:r>
              <a:rPr lang="zh-CN" altLang="en-US" dirty="0">
                <a:solidFill>
                  <a:srgbClr val="181E33"/>
                </a:solidFill>
                <a:latin typeface="宋体" panose="02010600030101010101" pitchFamily="2" charset="-122"/>
                <a:ea typeface="宋体" panose="02010600030101010101" pitchFamily="2" charset="-122"/>
              </a:rPr>
              <a:t>位第二位。</a:t>
            </a:r>
            <a:endParaRPr lang="zh-CN" altLang="en-US" dirty="0">
              <a:solidFill>
                <a:srgbClr val="181E33"/>
              </a:solidFill>
              <a:latin typeface="PingFangSC"/>
            </a:endParaRPr>
          </a:p>
          <a:p>
            <a:r>
              <a:rPr lang="zh-CN" altLang="en-US" dirty="0">
                <a:solidFill>
                  <a:srgbClr val="181E33"/>
                </a:solidFill>
                <a:latin typeface="宋体" panose="02010600030101010101" pitchFamily="2" charset="-122"/>
                <a:ea typeface="宋体" panose="02010600030101010101" pitchFamily="2" charset="-122"/>
              </a:rPr>
              <a:t>（</a:t>
            </a:r>
            <a:r>
              <a:rPr lang="en-US" altLang="zh-CN" dirty="0">
                <a:solidFill>
                  <a:srgbClr val="181E33"/>
                </a:solidFill>
                <a:latin typeface="宋体" panose="02010600030101010101" pitchFamily="2" charset="-122"/>
                <a:ea typeface="宋体" panose="02010600030101010101" pitchFamily="2" charset="-122"/>
              </a:rPr>
              <a:t>b</a:t>
            </a:r>
            <a:r>
              <a:rPr lang="zh-CN" altLang="en-US" dirty="0">
                <a:solidFill>
                  <a:srgbClr val="181E33"/>
                </a:solidFill>
                <a:latin typeface="宋体" panose="02010600030101010101" pitchFamily="2" charset="-122"/>
                <a:ea typeface="宋体" panose="02010600030101010101" pitchFamily="2" charset="-122"/>
              </a:rPr>
              <a:t>）当前状态下，预测啥看第一位，比如“</a:t>
            </a:r>
            <a:r>
              <a:rPr lang="en-US" altLang="zh-CN" dirty="0">
                <a:solidFill>
                  <a:srgbClr val="181E33"/>
                </a:solidFill>
                <a:latin typeface="宋体" panose="02010600030101010101" pitchFamily="2" charset="-122"/>
                <a:ea typeface="宋体" panose="02010600030101010101" pitchFamily="2" charset="-122"/>
              </a:rPr>
              <a:t>01”</a:t>
            </a:r>
            <a:r>
              <a:rPr lang="zh-CN" altLang="en-US" dirty="0">
                <a:solidFill>
                  <a:srgbClr val="181E33"/>
                </a:solidFill>
                <a:latin typeface="宋体" panose="02010600030101010101" pitchFamily="2" charset="-122"/>
                <a:ea typeface="宋体" panose="02010600030101010101" pitchFamily="2" charset="-122"/>
              </a:rPr>
              <a:t>，第一位是“</a:t>
            </a:r>
            <a:r>
              <a:rPr lang="en-US" altLang="zh-CN" dirty="0">
                <a:solidFill>
                  <a:srgbClr val="181E33"/>
                </a:solidFill>
                <a:latin typeface="宋体" panose="02010600030101010101" pitchFamily="2" charset="-122"/>
                <a:ea typeface="宋体" panose="02010600030101010101" pitchFamily="2" charset="-122"/>
              </a:rPr>
              <a:t>0”</a:t>
            </a:r>
            <a:r>
              <a:rPr lang="zh-CN" altLang="en-US" dirty="0">
                <a:solidFill>
                  <a:srgbClr val="181E33"/>
                </a:solidFill>
                <a:latin typeface="宋体" panose="02010600030101010101" pitchFamily="2" charset="-122"/>
                <a:ea typeface="宋体" panose="02010600030101010101" pitchFamily="2" charset="-122"/>
              </a:rPr>
              <a:t>，则预测分支是失败的（不成功）。</a:t>
            </a:r>
            <a:endParaRPr lang="zh-CN" altLang="en-US" dirty="0">
              <a:solidFill>
                <a:srgbClr val="181E33"/>
              </a:solidFill>
              <a:latin typeface="PingFangSC"/>
            </a:endParaRPr>
          </a:p>
          <a:p>
            <a:r>
              <a:rPr lang="zh-CN" altLang="en-US" dirty="0">
                <a:solidFill>
                  <a:srgbClr val="181E33"/>
                </a:solidFill>
                <a:latin typeface="宋体" panose="02010600030101010101" pitchFamily="2" charset="-122"/>
                <a:ea typeface="宋体" panose="02010600030101010101" pitchFamily="2" charset="-122"/>
              </a:rPr>
              <a:t>（</a:t>
            </a:r>
            <a:r>
              <a:rPr lang="en-US" altLang="zh-CN" dirty="0">
                <a:solidFill>
                  <a:srgbClr val="181E33"/>
                </a:solidFill>
                <a:latin typeface="宋体" panose="02010600030101010101" pitchFamily="2" charset="-122"/>
                <a:ea typeface="宋体" panose="02010600030101010101" pitchFamily="2" charset="-122"/>
              </a:rPr>
              <a:t>c</a:t>
            </a:r>
            <a:r>
              <a:rPr lang="zh-CN" altLang="en-US" dirty="0">
                <a:solidFill>
                  <a:srgbClr val="181E33"/>
                </a:solidFill>
                <a:latin typeface="宋体" panose="02010600030101010101" pitchFamily="2" charset="-122"/>
                <a:ea typeface="宋体" panose="02010600030101010101" pitchFamily="2" charset="-122"/>
              </a:rPr>
              <a:t>）上图分成上下两部分：上半部分两个状态第一位都是“</a:t>
            </a:r>
            <a:r>
              <a:rPr lang="en-US" altLang="zh-CN" dirty="0">
                <a:solidFill>
                  <a:srgbClr val="181E33"/>
                </a:solidFill>
                <a:latin typeface="宋体" panose="02010600030101010101" pitchFamily="2" charset="-122"/>
                <a:ea typeface="宋体" panose="02010600030101010101" pitchFamily="2" charset="-122"/>
              </a:rPr>
              <a:t>1”</a:t>
            </a:r>
            <a:r>
              <a:rPr lang="zh-CN" altLang="en-US" dirty="0">
                <a:solidFill>
                  <a:srgbClr val="181E33"/>
                </a:solidFill>
                <a:latin typeface="宋体" panose="02010600030101010101" pitchFamily="2" charset="-122"/>
                <a:ea typeface="宋体" panose="02010600030101010101" pitchFamily="2" charset="-122"/>
              </a:rPr>
              <a:t>，处在该状态的分支指令，将会被预测分支成功；下半部分两个状态第一位都是“</a:t>
            </a:r>
            <a:r>
              <a:rPr lang="en-US" altLang="zh-CN" dirty="0">
                <a:solidFill>
                  <a:srgbClr val="181E33"/>
                </a:solidFill>
                <a:latin typeface="宋体" panose="02010600030101010101" pitchFamily="2" charset="-122"/>
                <a:ea typeface="宋体" panose="02010600030101010101" pitchFamily="2" charset="-122"/>
              </a:rPr>
              <a:t>0”</a:t>
            </a:r>
            <a:r>
              <a:rPr lang="zh-CN" altLang="en-US" dirty="0">
                <a:solidFill>
                  <a:srgbClr val="181E33"/>
                </a:solidFill>
                <a:latin typeface="宋体" panose="02010600030101010101" pitchFamily="2" charset="-122"/>
                <a:ea typeface="宋体" panose="02010600030101010101" pitchFamily="2" charset="-122"/>
              </a:rPr>
              <a:t>，处在该状态的分支指令，将会被预测分支失败。</a:t>
            </a:r>
            <a:endParaRPr lang="zh-CN" altLang="en-US" dirty="0">
              <a:solidFill>
                <a:srgbClr val="181E33"/>
              </a:solidFill>
              <a:latin typeface="PingFangSC"/>
            </a:endParaRPr>
          </a:p>
          <a:p>
            <a:r>
              <a:rPr lang="zh-CN" altLang="en-US" dirty="0">
                <a:solidFill>
                  <a:srgbClr val="181E33"/>
                </a:solidFill>
                <a:latin typeface="宋体" panose="02010600030101010101" pitchFamily="2" charset="-122"/>
                <a:ea typeface="宋体" panose="02010600030101010101" pitchFamily="2" charset="-122"/>
              </a:rPr>
              <a:t>（</a:t>
            </a:r>
            <a:r>
              <a:rPr lang="en-US" altLang="zh-CN" dirty="0">
                <a:solidFill>
                  <a:srgbClr val="181E33"/>
                </a:solidFill>
                <a:latin typeface="宋体" panose="02010600030101010101" pitchFamily="2" charset="-122"/>
                <a:ea typeface="宋体" panose="02010600030101010101" pitchFamily="2" charset="-122"/>
              </a:rPr>
              <a:t>d</a:t>
            </a:r>
            <a:r>
              <a:rPr lang="zh-CN" altLang="en-US" dirty="0">
                <a:solidFill>
                  <a:srgbClr val="181E33"/>
                </a:solidFill>
                <a:latin typeface="宋体" panose="02010600030101010101" pitchFamily="2" charset="-122"/>
                <a:ea typeface="宋体" panose="02010600030101010101" pitchFamily="2" charset="-122"/>
              </a:rPr>
              <a:t>）连续</a:t>
            </a:r>
            <a:r>
              <a:rPr lang="en-US" altLang="zh-CN" dirty="0">
                <a:solidFill>
                  <a:srgbClr val="181E33"/>
                </a:solidFill>
                <a:latin typeface="宋体" panose="02010600030101010101" pitchFamily="2" charset="-122"/>
                <a:ea typeface="宋体" panose="02010600030101010101" pitchFamily="2" charset="-122"/>
              </a:rPr>
              <a:t>2</a:t>
            </a:r>
            <a:r>
              <a:rPr lang="zh-CN" altLang="en-US" dirty="0">
                <a:solidFill>
                  <a:srgbClr val="181E33"/>
                </a:solidFill>
                <a:latin typeface="宋体" panose="02010600030101010101" pitchFamily="2" charset="-122"/>
                <a:ea typeface="宋体" panose="02010600030101010101" pitchFamily="2" charset="-122"/>
              </a:rPr>
              <a:t>次预测</a:t>
            </a:r>
            <a:r>
              <a:rPr lang="zh-CN" altLang="en-US" dirty="0">
                <a:solidFill>
                  <a:srgbClr val="FF0000"/>
                </a:solidFill>
                <a:latin typeface="宋体" panose="02010600030101010101" pitchFamily="2" charset="-122"/>
                <a:ea typeface="宋体" panose="02010600030101010101" pitchFamily="2" charset="-122"/>
              </a:rPr>
              <a:t>错误</a:t>
            </a:r>
            <a:r>
              <a:rPr lang="zh-CN" altLang="en-US" dirty="0">
                <a:solidFill>
                  <a:srgbClr val="000000"/>
                </a:solidFill>
                <a:latin typeface="宋体" panose="02010600030101010101" pitchFamily="2" charset="-122"/>
                <a:ea typeface="宋体" panose="02010600030101010101" pitchFamily="2" charset="-122"/>
              </a:rPr>
              <a:t>会导致翻转，也就是从上半部分进入下半部分，或者从下半部分进入上半部分。比如当前处于“</a:t>
            </a:r>
            <a:r>
              <a:rPr lang="en-US" altLang="zh-CN" dirty="0">
                <a:solidFill>
                  <a:srgbClr val="000000"/>
                </a:solidFill>
                <a:latin typeface="宋体" panose="02010600030101010101" pitchFamily="2" charset="-122"/>
                <a:ea typeface="宋体" panose="02010600030101010101" pitchFamily="2" charset="-122"/>
              </a:rPr>
              <a:t>01”</a:t>
            </a:r>
            <a:r>
              <a:rPr lang="zh-CN" altLang="en-US" dirty="0">
                <a:solidFill>
                  <a:srgbClr val="000000"/>
                </a:solidFill>
                <a:latin typeface="宋体" panose="02010600030101010101" pitchFamily="2" charset="-122"/>
                <a:ea typeface="宋体" panose="02010600030101010101" pitchFamily="2" charset="-122"/>
              </a:rPr>
              <a:t>状态，也就是前一次已经预测错误了，此次将仍然预测分支是失败的，但是如果分支成功了（也就是预测错了），将会更改为“</a:t>
            </a:r>
            <a:r>
              <a:rPr lang="en-US" altLang="zh-CN" dirty="0">
                <a:solidFill>
                  <a:srgbClr val="000000"/>
                </a:solidFill>
                <a:latin typeface="宋体" panose="02010600030101010101" pitchFamily="2" charset="-122"/>
                <a:ea typeface="宋体" panose="02010600030101010101" pitchFamily="2" charset="-122"/>
              </a:rPr>
              <a:t>11”</a:t>
            </a:r>
            <a:r>
              <a:rPr lang="zh-CN" altLang="en-US" dirty="0">
                <a:solidFill>
                  <a:srgbClr val="000000"/>
                </a:solidFill>
                <a:latin typeface="宋体" panose="02010600030101010101" pitchFamily="2" charset="-122"/>
                <a:ea typeface="宋体" panose="02010600030101010101" pitchFamily="2" charset="-122"/>
              </a:rPr>
              <a:t>状态。</a:t>
            </a:r>
            <a:endParaRPr lang="zh-CN" altLang="en-US" dirty="0">
              <a:solidFill>
                <a:srgbClr val="181E33"/>
              </a:solidFill>
              <a:latin typeface="PingFangSC"/>
            </a:endParaRPr>
          </a:p>
          <a:p>
            <a:r>
              <a:rPr lang="zh-CN" altLang="en-US" dirty="0">
                <a:solidFill>
                  <a:srgbClr val="181E33"/>
                </a:solidFill>
                <a:latin typeface="宋体" panose="02010600030101010101" pitchFamily="2" charset="-122"/>
                <a:ea typeface="宋体" panose="02010600030101010101" pitchFamily="2" charset="-122"/>
              </a:rPr>
              <a:t>（</a:t>
            </a:r>
            <a:r>
              <a:rPr lang="en-US" altLang="zh-CN" dirty="0">
                <a:solidFill>
                  <a:srgbClr val="181E33"/>
                </a:solidFill>
                <a:latin typeface="宋体" panose="02010600030101010101" pitchFamily="2" charset="-122"/>
                <a:ea typeface="宋体" panose="02010600030101010101" pitchFamily="2" charset="-122"/>
              </a:rPr>
              <a:t>e</a:t>
            </a:r>
            <a:r>
              <a:rPr lang="zh-CN" altLang="en-US" dirty="0">
                <a:solidFill>
                  <a:srgbClr val="181E33"/>
                </a:solidFill>
                <a:latin typeface="宋体" panose="02010600030101010101" pitchFamily="2" charset="-122"/>
                <a:ea typeface="宋体" panose="02010600030101010101" pitchFamily="2" charset="-122"/>
              </a:rPr>
              <a:t>）没看懂多看几遍。</a:t>
            </a:r>
            <a:br>
              <a:rPr lang="zh-CN" altLang="en-US" dirty="0">
                <a:solidFill>
                  <a:srgbClr val="181E33"/>
                </a:solidFill>
                <a:latin typeface="宋体" panose="02010600030101010101" pitchFamily="2" charset="-122"/>
                <a:ea typeface="宋体" panose="02010600030101010101" pitchFamily="2" charset="-122"/>
              </a:rPr>
            </a:br>
            <a:endParaRPr lang="zh-CN" altLang="en-US" dirty="0">
              <a:solidFill>
                <a:srgbClr val="181E33"/>
              </a:solidFill>
              <a:latin typeface="PingFangSC"/>
            </a:endParaRPr>
          </a:p>
          <a:p>
            <a:r>
              <a:rPr lang="zh-CN" altLang="en-US" dirty="0">
                <a:solidFill>
                  <a:srgbClr val="181E33"/>
                </a:solidFill>
                <a:latin typeface="宋体" panose="02010600030101010101" pitchFamily="2" charset="-122"/>
                <a:ea typeface="宋体" panose="02010600030101010101" pitchFamily="2" charset="-122"/>
              </a:rPr>
              <a:t>很可惜，在</a:t>
            </a:r>
            <a:r>
              <a:rPr lang="en-US" altLang="zh-CN" dirty="0">
                <a:solidFill>
                  <a:srgbClr val="181E33"/>
                </a:solidFill>
                <a:latin typeface="宋体" panose="02010600030101010101" pitchFamily="2" charset="-122"/>
                <a:ea typeface="宋体" panose="02010600030101010101" pitchFamily="2" charset="-122"/>
              </a:rPr>
              <a:t>MIPS</a:t>
            </a:r>
            <a:r>
              <a:rPr lang="zh-CN" altLang="en-US" dirty="0">
                <a:solidFill>
                  <a:srgbClr val="181E33"/>
                </a:solidFill>
                <a:latin typeface="宋体" panose="02010600030101010101" pitchFamily="2" charset="-122"/>
                <a:ea typeface="宋体" panose="02010600030101010101" pitchFamily="2" charset="-122"/>
              </a:rPr>
              <a:t>的五段流水线中，预测分支成功无任何意义，因为预测了也改变不了啥，取不到分支目标地址。因此，这种方法只适合计算分支条件用的时间比较长，甚至比计算分支目标地址还长的指令系统。</a:t>
            </a:r>
            <a:endParaRPr lang="zh-CN" altLang="en-US" b="0" i="0" dirty="0">
              <a:solidFill>
                <a:srgbClr val="181E33"/>
              </a:solidFill>
              <a:effectLst/>
              <a:latin typeface="PingFangSC"/>
            </a:endParaRPr>
          </a:p>
        </p:txBody>
      </p:sp>
      <p:pic>
        <p:nvPicPr>
          <p:cNvPr id="4" name="图片 3"/>
          <p:cNvPicPr>
            <a:picLocks noChangeAspect="1"/>
          </p:cNvPicPr>
          <p:nvPr/>
        </p:nvPicPr>
        <p:blipFill>
          <a:blip r:embed="rId2"/>
          <a:stretch>
            <a:fillRect/>
          </a:stretch>
        </p:blipFill>
        <p:spPr>
          <a:xfrm>
            <a:off x="2464239" y="132919"/>
            <a:ext cx="7353300" cy="2695575"/>
          </a:xfrm>
          <a:prstGeom prst="rect">
            <a:avLst/>
          </a:prstGeom>
        </p:spPr>
      </p:pic>
    </p:spTree>
    <p:extLst>
      <p:ext uri="{BB962C8B-B14F-4D97-AF65-F5344CB8AC3E}">
        <p14:creationId xmlns:p14="http://schemas.microsoft.com/office/powerpoint/2010/main" val="3148863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118" y="582414"/>
            <a:ext cx="8127022" cy="3965637"/>
          </a:xfrm>
          <a:prstGeom prst="rect">
            <a:avLst/>
          </a:prstGeom>
        </p:spPr>
        <p:txBody>
          <a:bodyPr wrap="square">
            <a:spAutoFit/>
          </a:bodyPr>
          <a:lstStyle/>
          <a:p>
            <a:pPr marL="1085850" lvl="1" indent="-457200" fontAlgn="base">
              <a:lnSpc>
                <a:spcPct val="120000"/>
              </a:lnSpc>
              <a:spcBef>
                <a:spcPct val="20000"/>
              </a:spcBef>
              <a:spcAft>
                <a:spcPct val="0"/>
              </a:spcAft>
              <a:buClr>
                <a:srgbClr val="40458C"/>
              </a:buClr>
              <a:buSzPct val="90000"/>
              <a:buFont typeface="Wingdings" panose="05000000000000000000" pitchFamily="2" charset="2"/>
              <a:buChar char="Ø"/>
            </a:pPr>
            <a:r>
              <a:rPr kumimoji="1" lang="zh-CN" altLang="en-US" sz="2200" kern="0" dirty="0">
                <a:solidFill>
                  <a:srgbClr val="40458C"/>
                </a:solidFill>
                <a:latin typeface="宋体" panose="02010600030101010101" pitchFamily="2" charset="-122"/>
                <a:ea typeface="宋体" panose="02010600030101010101" pitchFamily="2" charset="-122"/>
              </a:rPr>
              <a:t>两位分支预测中的操作有</a:t>
            </a:r>
            <a:r>
              <a:rPr kumimoji="1" lang="zh-CN" altLang="en-US" sz="2200" kern="0" dirty="0">
                <a:solidFill>
                  <a:srgbClr val="D60093"/>
                </a:solidFill>
                <a:latin typeface="宋体" panose="02010600030101010101" pitchFamily="2" charset="-122"/>
                <a:ea typeface="宋体" panose="02010600030101010101" pitchFamily="2" charset="-122"/>
              </a:rPr>
              <a:t>两个步骤：</a:t>
            </a:r>
          </a:p>
          <a:p>
            <a:pPr marL="1714500" lvl="2" indent="-457200" fontAlgn="base">
              <a:lnSpc>
                <a:spcPct val="120000"/>
              </a:lnSpc>
              <a:spcBef>
                <a:spcPct val="20000"/>
              </a:spcBef>
              <a:spcAft>
                <a:spcPct val="0"/>
              </a:spcAft>
              <a:buClr>
                <a:srgbClr val="4768F5"/>
              </a:buClr>
              <a:buSzPct val="60000"/>
              <a:buFont typeface="Wingdings" panose="05000000000000000000" pitchFamily="2" charset="2"/>
              <a:buChar char="q"/>
            </a:pPr>
            <a:r>
              <a:rPr kumimoji="1" lang="zh-CN" altLang="en-US" sz="2200" kern="0" dirty="0">
                <a:solidFill>
                  <a:srgbClr val="000000"/>
                </a:solidFill>
                <a:latin typeface="宋体" panose="02010600030101010101" pitchFamily="2" charset="-122"/>
                <a:ea typeface="宋体" panose="02010600030101010101" pitchFamily="2" charset="-122"/>
              </a:rPr>
              <a:t>分支预测。</a:t>
            </a:r>
          </a:p>
          <a:p>
            <a:pPr marL="2274888" lvl="3" indent="-381000" fontAlgn="base">
              <a:lnSpc>
                <a:spcPct val="120000"/>
              </a:lnSpc>
              <a:spcBef>
                <a:spcPct val="20000"/>
              </a:spcBef>
              <a:spcAft>
                <a:spcPct val="0"/>
              </a:spcAft>
              <a:buClr>
                <a:srgbClr val="006600"/>
              </a:buClr>
              <a:buSzPct val="65000"/>
              <a:buFont typeface="Wingdings" panose="05000000000000000000" pitchFamily="2" charset="2"/>
              <a:buChar char="n"/>
            </a:pPr>
            <a:r>
              <a:rPr kumimoji="1" lang="zh-CN" altLang="en-US" sz="2200" kern="0" dirty="0">
                <a:solidFill>
                  <a:srgbClr val="40458C"/>
                </a:solidFill>
                <a:latin typeface="宋体" panose="02010600030101010101" pitchFamily="2" charset="-122"/>
                <a:ea typeface="宋体" panose="02010600030101010101" pitchFamily="2" charset="-122"/>
              </a:rPr>
              <a:t>当分支指令到达译码段</a:t>
            </a:r>
            <a:r>
              <a:rPr kumimoji="1" lang="zh-CN" altLang="en-US" sz="2200" kern="0" dirty="0">
                <a:solidFill>
                  <a:srgbClr val="9933FF"/>
                </a:solidFill>
                <a:latin typeface="宋体" panose="02010600030101010101" pitchFamily="2" charset="-122"/>
                <a:ea typeface="宋体" panose="02010600030101010101" pitchFamily="2" charset="-122"/>
              </a:rPr>
              <a:t>（</a:t>
            </a:r>
            <a:r>
              <a:rPr kumimoji="1" lang="en-US" altLang="zh-CN" sz="2200" kern="0" dirty="0">
                <a:solidFill>
                  <a:srgbClr val="9933FF"/>
                </a:solidFill>
                <a:latin typeface="宋体" panose="02010600030101010101" pitchFamily="2" charset="-122"/>
                <a:ea typeface="宋体" panose="02010600030101010101" pitchFamily="2" charset="-122"/>
              </a:rPr>
              <a:t>ID</a:t>
            </a:r>
            <a:r>
              <a:rPr kumimoji="1" lang="zh-CN" altLang="en-US" sz="2200" kern="0" dirty="0">
                <a:solidFill>
                  <a:srgbClr val="9933FF"/>
                </a:solidFill>
                <a:latin typeface="宋体" panose="02010600030101010101" pitchFamily="2" charset="-122"/>
                <a:ea typeface="宋体" panose="02010600030101010101" pitchFamily="2" charset="-122"/>
              </a:rPr>
              <a:t>）</a:t>
            </a:r>
            <a:r>
              <a:rPr kumimoji="1" lang="zh-CN" altLang="en-US" sz="2200" kern="0" dirty="0">
                <a:solidFill>
                  <a:srgbClr val="40458C"/>
                </a:solidFill>
                <a:latin typeface="宋体" panose="02010600030101010101" pitchFamily="2" charset="-122"/>
                <a:ea typeface="宋体" panose="02010600030101010101" pitchFamily="2" charset="-122"/>
              </a:rPr>
              <a:t>时，根据从</a:t>
            </a:r>
            <a:r>
              <a:rPr kumimoji="1" lang="en-US" altLang="zh-CN" sz="2200" kern="0" dirty="0">
                <a:solidFill>
                  <a:srgbClr val="9933FF"/>
                </a:solidFill>
                <a:latin typeface="宋体" panose="02010600030101010101" pitchFamily="2" charset="-122"/>
                <a:ea typeface="宋体" panose="02010600030101010101" pitchFamily="2" charset="-122"/>
              </a:rPr>
              <a:t>BHT</a:t>
            </a:r>
            <a:r>
              <a:rPr kumimoji="1" lang="zh-CN" altLang="en-US" sz="2200" kern="0" dirty="0">
                <a:solidFill>
                  <a:srgbClr val="40458C"/>
                </a:solidFill>
                <a:latin typeface="宋体" panose="02010600030101010101" pitchFamily="2" charset="-122"/>
                <a:ea typeface="宋体" panose="02010600030101010101" pitchFamily="2" charset="-122"/>
              </a:rPr>
              <a:t>读出的信息进行分支预测 。</a:t>
            </a:r>
          </a:p>
          <a:p>
            <a:pPr marL="2274888" lvl="3" indent="-381000" fontAlgn="base">
              <a:lnSpc>
                <a:spcPct val="120000"/>
              </a:lnSpc>
              <a:spcBef>
                <a:spcPct val="20000"/>
              </a:spcBef>
              <a:spcAft>
                <a:spcPct val="0"/>
              </a:spcAft>
              <a:buClr>
                <a:srgbClr val="006600"/>
              </a:buClr>
              <a:buSzPct val="65000"/>
              <a:buFont typeface="Wingdings" panose="05000000000000000000" pitchFamily="2" charset="2"/>
              <a:buChar char="n"/>
            </a:pPr>
            <a:r>
              <a:rPr kumimoji="1" lang="zh-CN" altLang="en-US" sz="2200" kern="0" dirty="0">
                <a:solidFill>
                  <a:srgbClr val="40458C"/>
                </a:solidFill>
                <a:latin typeface="宋体" panose="02010600030101010101" pitchFamily="2" charset="-122"/>
                <a:ea typeface="宋体" panose="02010600030101010101" pitchFamily="2" charset="-122"/>
              </a:rPr>
              <a:t>若预测正确，就继续处理后续的指令，流水线没有断流。否则，就要作废已经预取和分析的指令，恢复现场，并从另一条分支路径重新取指令。 </a:t>
            </a:r>
          </a:p>
          <a:p>
            <a:pPr marL="1714500" lvl="2" indent="-457200" fontAlgn="base">
              <a:lnSpc>
                <a:spcPct val="120000"/>
              </a:lnSpc>
              <a:spcBef>
                <a:spcPct val="20000"/>
              </a:spcBef>
              <a:spcAft>
                <a:spcPct val="0"/>
              </a:spcAft>
              <a:buClr>
                <a:srgbClr val="4768F5"/>
              </a:buClr>
              <a:buSzPct val="60000"/>
              <a:buFont typeface="Wingdings" panose="05000000000000000000" pitchFamily="2" charset="2"/>
              <a:buChar char="q"/>
            </a:pPr>
            <a:r>
              <a:rPr kumimoji="1" lang="zh-CN" altLang="en-US" sz="2200" kern="0" dirty="0">
                <a:solidFill>
                  <a:srgbClr val="000000"/>
                </a:solidFill>
                <a:latin typeface="宋体" panose="02010600030101010101" pitchFamily="2" charset="-122"/>
                <a:ea typeface="宋体" panose="02010600030101010101" pitchFamily="2" charset="-122"/>
              </a:rPr>
              <a:t>状态修改。 </a:t>
            </a:r>
          </a:p>
        </p:txBody>
      </p:sp>
    </p:spTree>
    <p:extLst>
      <p:ext uri="{BB962C8B-B14F-4D97-AF65-F5344CB8AC3E}">
        <p14:creationId xmlns:p14="http://schemas.microsoft.com/office/powerpoint/2010/main" val="2436776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E52180E-579D-139F-29C4-A152A214B401}"/>
              </a:ext>
            </a:extLst>
          </p:cNvPr>
          <p:cNvSpPr>
            <a:spLocks noGrp="1"/>
          </p:cNvSpPr>
          <p:nvPr>
            <p:ph idx="1"/>
          </p:nvPr>
        </p:nvSpPr>
        <p:spPr>
          <a:xfrm>
            <a:off x="450994" y="864749"/>
            <a:ext cx="10902806" cy="3281083"/>
          </a:xfrm>
        </p:spPr>
        <p:txBody>
          <a:bodyPr/>
          <a:lstStyle/>
          <a:p>
            <a:pPr marL="1085850" lvl="1" indent="-457200" eaLnBrk="1" hangingPunct="1">
              <a:lnSpc>
                <a:spcPct val="150000"/>
              </a:lnSpc>
            </a:pPr>
            <a:r>
              <a:rPr lang="zh-CN" altLang="en-US" dirty="0"/>
              <a:t>控制相关带来了以下</a:t>
            </a:r>
            <a:r>
              <a:rPr lang="zh-CN" altLang="en-US" dirty="0">
                <a:solidFill>
                  <a:srgbClr val="FF33CC"/>
                </a:solidFill>
              </a:rPr>
              <a:t>两个限制：</a:t>
            </a:r>
          </a:p>
          <a:p>
            <a:pPr marL="1360800" lvl="2" eaLnBrk="1" hangingPunct="1">
              <a:lnSpc>
                <a:spcPct val="150000"/>
              </a:lnSpc>
            </a:pPr>
            <a:r>
              <a:rPr lang="zh-CN" altLang="en-US" dirty="0">
                <a:latin typeface="宋体" panose="02010600030101010101" pitchFamily="2" charset="-122"/>
              </a:rPr>
              <a:t>与一条分支指令控制相关的指令不能被移到该分支之前，否则这些指令就不受该分支控制了。</a:t>
            </a:r>
          </a:p>
          <a:p>
            <a:pPr lvl="2" eaLnBrk="1" hangingPunct="1">
              <a:lnSpc>
                <a:spcPct val="150000"/>
              </a:lnSpc>
              <a:buFont typeface="Wingdings" panose="05000000000000000000" pitchFamily="2" charset="2"/>
              <a:buNone/>
            </a:pPr>
            <a:r>
              <a:rPr lang="zh-CN" altLang="en-US" dirty="0">
                <a:solidFill>
                  <a:schemeClr val="hlink"/>
                </a:solidFill>
                <a:latin typeface="宋体" panose="02010600030101010101" pitchFamily="2" charset="-122"/>
              </a:rPr>
              <a:t>对于上述的例子，</a:t>
            </a:r>
            <a:r>
              <a:rPr lang="en-US" altLang="zh-CN" dirty="0">
                <a:solidFill>
                  <a:srgbClr val="9933FF"/>
                </a:solidFill>
                <a:latin typeface="宋体" panose="02010600030101010101" pitchFamily="2" charset="-122"/>
              </a:rPr>
              <a:t>then</a:t>
            </a:r>
            <a:r>
              <a:rPr lang="en-US" altLang="zh-CN" dirty="0">
                <a:solidFill>
                  <a:schemeClr val="hlink"/>
                </a:solidFill>
                <a:latin typeface="宋体" panose="02010600030101010101" pitchFamily="2" charset="-122"/>
              </a:rPr>
              <a:t> </a:t>
            </a:r>
            <a:r>
              <a:rPr lang="zh-CN" altLang="en-US" dirty="0">
                <a:solidFill>
                  <a:schemeClr val="hlink"/>
                </a:solidFill>
                <a:latin typeface="宋体" panose="02010600030101010101" pitchFamily="2" charset="-122"/>
              </a:rPr>
              <a:t>部分中的指令不能移到</a:t>
            </a:r>
            <a:r>
              <a:rPr lang="en-US" altLang="zh-CN" dirty="0">
                <a:solidFill>
                  <a:srgbClr val="9933FF"/>
                </a:solidFill>
                <a:latin typeface="宋体" panose="02010600030101010101" pitchFamily="2" charset="-122"/>
              </a:rPr>
              <a:t>if</a:t>
            </a:r>
            <a:r>
              <a:rPr lang="zh-CN" altLang="en-US" dirty="0">
                <a:solidFill>
                  <a:schemeClr val="hlink"/>
                </a:solidFill>
                <a:latin typeface="宋体" panose="02010600030101010101" pitchFamily="2" charset="-122"/>
              </a:rPr>
              <a:t>语句之前。</a:t>
            </a:r>
            <a:r>
              <a:rPr lang="zh-CN" altLang="en-US" dirty="0">
                <a:latin typeface="宋体" panose="02010600030101010101" pitchFamily="2" charset="-122"/>
              </a:rPr>
              <a:t> </a:t>
            </a:r>
          </a:p>
          <a:p>
            <a:pPr marL="1360800" lvl="2" eaLnBrk="1" hangingPunct="1">
              <a:lnSpc>
                <a:spcPct val="150000"/>
              </a:lnSpc>
            </a:pPr>
            <a:r>
              <a:rPr lang="zh-CN" altLang="en-US" dirty="0">
                <a:latin typeface="宋体" panose="02010600030101010101" pitchFamily="2" charset="-122"/>
              </a:rPr>
              <a:t>如果一条指令与某分支指令不存在控制相关，就不能把该指令移到该分支之后。</a:t>
            </a:r>
          </a:p>
          <a:p>
            <a:pPr lvl="2" eaLnBrk="1" hangingPunct="1">
              <a:lnSpc>
                <a:spcPct val="150000"/>
              </a:lnSpc>
              <a:buFont typeface="Wingdings" panose="05000000000000000000" pitchFamily="2" charset="2"/>
              <a:buNone/>
            </a:pPr>
            <a:r>
              <a:rPr lang="zh-CN" altLang="en-US" dirty="0">
                <a:solidFill>
                  <a:schemeClr val="hlink"/>
                </a:solidFill>
                <a:latin typeface="宋体" panose="02010600030101010101" pitchFamily="2" charset="-122"/>
              </a:rPr>
              <a:t>对于上述的例子，不能把</a:t>
            </a:r>
            <a:r>
              <a:rPr lang="en-US" altLang="zh-CN" dirty="0">
                <a:solidFill>
                  <a:srgbClr val="9933FF"/>
                </a:solidFill>
                <a:latin typeface="宋体" panose="02010600030101010101" pitchFamily="2" charset="-122"/>
              </a:rPr>
              <a:t>S</a:t>
            </a:r>
            <a:r>
              <a:rPr lang="zh-CN" altLang="en-US" dirty="0">
                <a:solidFill>
                  <a:schemeClr val="hlink"/>
                </a:solidFill>
                <a:latin typeface="宋体" panose="02010600030101010101" pitchFamily="2" charset="-122"/>
              </a:rPr>
              <a:t>移到</a:t>
            </a:r>
            <a:r>
              <a:rPr lang="en-US" altLang="zh-CN" dirty="0">
                <a:solidFill>
                  <a:srgbClr val="9933FF"/>
                </a:solidFill>
                <a:latin typeface="宋体" panose="02010600030101010101" pitchFamily="2" charset="-122"/>
              </a:rPr>
              <a:t>if</a:t>
            </a:r>
            <a:r>
              <a:rPr lang="zh-CN" altLang="en-US" dirty="0">
                <a:solidFill>
                  <a:schemeClr val="hlink"/>
                </a:solidFill>
                <a:latin typeface="宋体" panose="02010600030101010101" pitchFamily="2" charset="-122"/>
              </a:rPr>
              <a:t>语句的</a:t>
            </a:r>
            <a:r>
              <a:rPr lang="en-US" altLang="zh-CN" dirty="0">
                <a:solidFill>
                  <a:srgbClr val="9933FF"/>
                </a:solidFill>
                <a:latin typeface="宋体" panose="02010600030101010101" pitchFamily="2" charset="-122"/>
              </a:rPr>
              <a:t>then</a:t>
            </a:r>
            <a:r>
              <a:rPr lang="zh-CN" altLang="en-US" dirty="0">
                <a:solidFill>
                  <a:schemeClr val="hlink"/>
                </a:solidFill>
                <a:latin typeface="宋体" panose="02010600030101010101" pitchFamily="2" charset="-122"/>
              </a:rPr>
              <a:t>部分中。</a:t>
            </a:r>
          </a:p>
          <a:p>
            <a:endParaRPr lang="zh-CN" altLang="en-US" dirty="0"/>
          </a:p>
        </p:txBody>
      </p:sp>
    </p:spTree>
    <p:extLst>
      <p:ext uri="{BB962C8B-B14F-4D97-AF65-F5344CB8AC3E}">
        <p14:creationId xmlns:p14="http://schemas.microsoft.com/office/powerpoint/2010/main" val="341271210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a:xfrm>
            <a:off x="525090" y="0"/>
            <a:ext cx="4281854" cy="772258"/>
          </a:xfrm>
        </p:spPr>
        <p:txBody>
          <a:bodyPr>
            <a:normAutofit/>
          </a:bodyPr>
          <a:lstStyle/>
          <a:p>
            <a:pPr lvl="0" eaLnBrk="1" hangingPunct="1">
              <a:defRPr/>
            </a:pPr>
            <a:r>
              <a:rPr lang="en-US" altLang="zh-CN" sz="2400" kern="1200" dirty="0">
                <a:latin typeface="宋体" panose="02010600030101010101" pitchFamily="2" charset="-122"/>
                <a:ea typeface="宋体" panose="02010600030101010101" pitchFamily="2" charset="-122"/>
                <a:cs typeface="+mn-cs"/>
              </a:rPr>
              <a:t>4.</a:t>
            </a:r>
            <a:r>
              <a:rPr lang="zh-CN" altLang="en-US" sz="2400" kern="1200" dirty="0">
                <a:latin typeface="宋体" panose="02010600030101010101" pitchFamily="2" charset="-122"/>
                <a:ea typeface="宋体" panose="02010600030101010101" pitchFamily="2" charset="-122"/>
                <a:cs typeface="+mn-cs"/>
              </a:rPr>
              <a:t>转移历史表</a:t>
            </a:r>
            <a:r>
              <a:rPr lang="en-US" altLang="zh-CN" sz="2400" kern="1200" dirty="0">
                <a:latin typeface="宋体" panose="02010600030101010101" pitchFamily="2" charset="-122"/>
                <a:ea typeface="宋体" panose="02010600030101010101" pitchFamily="2" charset="-122"/>
                <a:cs typeface="+mn-cs"/>
              </a:rPr>
              <a:t>BHT</a:t>
            </a:r>
            <a:r>
              <a:rPr lang="zh-CN" altLang="en-US" sz="2400" kern="1200" dirty="0">
                <a:latin typeface="宋体" panose="02010600030101010101" pitchFamily="2" charset="-122"/>
                <a:ea typeface="宋体" panose="02010600030101010101" pitchFamily="2" charset="-122"/>
                <a:cs typeface="+mn-cs"/>
              </a:rPr>
              <a:t>的逻辑结构</a:t>
            </a:r>
            <a:endParaRPr lang="zh-CN" altLang="zh-CN" dirty="0">
              <a:latin typeface="宋体" panose="02010600030101010101" pitchFamily="2" charset="-122"/>
              <a:ea typeface="宋体" panose="02010600030101010101" pitchFamily="2" charset="-122"/>
            </a:endParaRPr>
          </a:p>
        </p:txBody>
      </p:sp>
      <p:pic>
        <p:nvPicPr>
          <p:cNvPr id="26829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14633" b="16479"/>
          <a:stretch>
            <a:fillRect/>
          </a:stretch>
        </p:blipFill>
        <p:spPr>
          <a:xfrm>
            <a:off x="174714" y="1051322"/>
            <a:ext cx="6157720" cy="35734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Rectangle 3" descr="Rectangle: Click to edit Master text styles&#10;Second level&#10;Third level&#10;Fourth level&#10;Fifth level"/>
          <p:cNvSpPr txBox="1">
            <a:spLocks noChangeArrowheads="1"/>
          </p:cNvSpPr>
          <p:nvPr/>
        </p:nvSpPr>
        <p:spPr>
          <a:xfrm>
            <a:off x="6010111" y="702161"/>
            <a:ext cx="6003486" cy="582055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10000"/>
              </a:lnSpc>
              <a:buFont typeface="Arial" panose="020B0604020202020204" pitchFamily="34" charset="0"/>
              <a:buNone/>
            </a:pPr>
            <a:r>
              <a:rPr lang="en-US" altLang="zh-CN" dirty="0"/>
              <a:t>           </a:t>
            </a:r>
            <a:r>
              <a:rPr lang="zh-CN" altLang="en-US" sz="2600" dirty="0">
                <a:solidFill>
                  <a:srgbClr val="000000"/>
                </a:solidFill>
                <a:latin typeface="宋体" panose="02010600030101010101" pitchFamily="2" charset="-122"/>
                <a:ea typeface="宋体" panose="02010600030101010101" pitchFamily="2" charset="-122"/>
              </a:rPr>
              <a:t>右图示给出了转移历史表</a:t>
            </a:r>
            <a:r>
              <a:rPr lang="en-US" altLang="zh-CN" sz="2600" dirty="0">
                <a:solidFill>
                  <a:srgbClr val="000000"/>
                </a:solidFill>
                <a:latin typeface="宋体" panose="02010600030101010101" pitchFamily="2" charset="-122"/>
                <a:ea typeface="宋体" panose="02010600030101010101" pitchFamily="2" charset="-122"/>
              </a:rPr>
              <a:t>BHT</a:t>
            </a:r>
            <a:r>
              <a:rPr lang="zh-CN" altLang="en-US" sz="2600" dirty="0">
                <a:solidFill>
                  <a:srgbClr val="000000"/>
                </a:solidFill>
                <a:latin typeface="宋体" panose="02010600030101010101" pitchFamily="2" charset="-122"/>
                <a:ea typeface="宋体" panose="02010600030101010101" pitchFamily="2" charset="-122"/>
              </a:rPr>
              <a:t>的逻辑结构，它用来过滤每一条到达指令预取器的指令。硬件上由</a:t>
            </a:r>
            <a:r>
              <a:rPr lang="zh-CN" altLang="en-US" sz="2600" dirty="0">
                <a:solidFill>
                  <a:srgbClr val="FF66FF"/>
                </a:solidFill>
                <a:latin typeface="宋体" panose="02010600030101010101" pitchFamily="2" charset="-122"/>
                <a:ea typeface="宋体" panose="02010600030101010101" pitchFamily="2" charset="-122"/>
              </a:rPr>
              <a:t>表格、选择器、控制逻辑</a:t>
            </a:r>
            <a:r>
              <a:rPr lang="en-US" altLang="zh-CN" sz="2600" dirty="0">
                <a:solidFill>
                  <a:srgbClr val="000000"/>
                </a:solidFill>
                <a:latin typeface="宋体" panose="02010600030101010101" pitchFamily="2" charset="-122"/>
                <a:ea typeface="宋体" panose="02010600030101010101" pitchFamily="2" charset="-122"/>
              </a:rPr>
              <a:t>3</a:t>
            </a:r>
            <a:r>
              <a:rPr lang="zh-CN" altLang="en-US" sz="2600" dirty="0">
                <a:solidFill>
                  <a:srgbClr val="000000"/>
                </a:solidFill>
                <a:latin typeface="宋体" panose="02010600030101010101" pitchFamily="2" charset="-122"/>
                <a:ea typeface="宋体" panose="02010600030101010101" pitchFamily="2" charset="-122"/>
              </a:rPr>
              <a:t>部分组成。程序中已使用过的每种转移指令在表格中有一个表项，</a:t>
            </a:r>
            <a:r>
              <a:rPr lang="zh-CN" altLang="en-US" sz="2600" dirty="0">
                <a:solidFill>
                  <a:srgbClr val="FF66FF"/>
                </a:solidFill>
                <a:latin typeface="宋体" panose="02010600030101010101" pitchFamily="2" charset="-122"/>
                <a:ea typeface="宋体" panose="02010600030101010101" pitchFamily="2" charset="-122"/>
              </a:rPr>
              <a:t>表项分</a:t>
            </a:r>
            <a:r>
              <a:rPr lang="en-US" altLang="zh-CN" sz="2600" dirty="0">
                <a:solidFill>
                  <a:srgbClr val="FF66FF"/>
                </a:solidFill>
                <a:latin typeface="宋体" panose="02010600030101010101" pitchFamily="2" charset="-122"/>
                <a:ea typeface="宋体" panose="02010600030101010101" pitchFamily="2" charset="-122"/>
              </a:rPr>
              <a:t>3</a:t>
            </a:r>
            <a:r>
              <a:rPr lang="zh-CN" altLang="en-US" sz="2600" dirty="0">
                <a:solidFill>
                  <a:srgbClr val="FF66FF"/>
                </a:solidFill>
                <a:latin typeface="宋体" panose="02010600030101010101" pitchFamily="2" charset="-122"/>
                <a:ea typeface="宋体" panose="02010600030101010101" pitchFamily="2" charset="-122"/>
              </a:rPr>
              <a:t>个字段：转移指令、状态位、转移目标地址</a:t>
            </a:r>
            <a:r>
              <a:rPr lang="zh-CN" altLang="en-US" sz="2600" dirty="0">
                <a:solidFill>
                  <a:srgbClr val="000000"/>
                </a:solidFill>
                <a:latin typeface="宋体" panose="02010600030101010101" pitchFamily="2" charset="-122"/>
                <a:ea typeface="宋体" panose="02010600030101010101" pitchFamily="2" charset="-122"/>
              </a:rPr>
              <a:t>。控制逻辑实现命中选择、修改、新建表项等功能。当预取到一条指令后，立即对表格进行并行查找。若与表中某一条转移指令相符，即为命中。命中时，依据此表项的状态位来决定是将“顺序地址”还是将“目标地址”送出，作为下面取指令的地址。若未命中，则送出“顺序地址”。若是一条条件转移指令未命中，则要待它执行完毕后建立新项。对一条命中的转移指令做出预测后，也要待此指令执行完毕，根据预测是否正确的实际情况修改状态位。</a:t>
            </a:r>
            <a:r>
              <a:rPr lang="zh-CN" altLang="en-US" sz="2600" dirty="0">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31409841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9114" y="587384"/>
            <a:ext cx="9283827" cy="2363724"/>
          </a:xfrm>
          <a:prstGeom prst="rect">
            <a:avLst/>
          </a:prstGeom>
        </p:spPr>
        <p:txBody>
          <a:bodyPr wrap="square">
            <a:spAutoFit/>
          </a:bodyPr>
          <a:lstStyle/>
          <a:p>
            <a:pPr lvl="0" fontAlgn="base">
              <a:lnSpc>
                <a:spcPct val="120000"/>
              </a:lnSpc>
              <a:spcBef>
                <a:spcPct val="20000"/>
              </a:spcBef>
              <a:spcAft>
                <a:spcPct val="0"/>
              </a:spcAft>
              <a:buClr>
                <a:srgbClr val="40458C"/>
              </a:buClr>
            </a:pPr>
            <a:r>
              <a:rPr kumimoji="1" lang="en-US" altLang="zh-CN" sz="2400" kern="0" dirty="0"/>
              <a:t>5. </a:t>
            </a:r>
            <a:r>
              <a:rPr kumimoji="1" lang="en-US" altLang="zh-CN" sz="2200" kern="0" dirty="0">
                <a:latin typeface="宋体" panose="02010600030101010101" pitchFamily="2" charset="-122"/>
                <a:ea typeface="宋体" panose="02010600030101010101" pitchFamily="2" charset="-122"/>
              </a:rPr>
              <a:t>BHT</a:t>
            </a:r>
            <a:r>
              <a:rPr kumimoji="1" lang="zh-CN" altLang="en-US" sz="2200" kern="0" dirty="0">
                <a:latin typeface="宋体" panose="02010600030101010101" pitchFamily="2" charset="-122"/>
                <a:ea typeface="宋体" panose="02010600030101010101" pitchFamily="2" charset="-122"/>
              </a:rPr>
              <a:t>方法只在以下情况下才有用：</a:t>
            </a:r>
          </a:p>
          <a:p>
            <a:pPr marL="1085850" lvl="1" indent="-457200" fontAlgn="base">
              <a:lnSpc>
                <a:spcPct val="120000"/>
              </a:lnSpc>
              <a:spcBef>
                <a:spcPct val="20000"/>
              </a:spcBef>
              <a:spcAft>
                <a:spcPct val="0"/>
              </a:spcAft>
              <a:buClr>
                <a:srgbClr val="40458C"/>
              </a:buClr>
              <a:buSzPct val="90000"/>
              <a:buFont typeface="Wingdings" panose="05000000000000000000" pitchFamily="2" charset="2"/>
              <a:buChar char="Ø"/>
            </a:pPr>
            <a:r>
              <a:rPr kumimoji="1" lang="zh-CN" altLang="en-US" sz="2200" kern="0" dirty="0">
                <a:solidFill>
                  <a:srgbClr val="40458C"/>
                </a:solidFill>
                <a:latin typeface="宋体" panose="02010600030101010101" pitchFamily="2" charset="-122"/>
                <a:ea typeface="宋体" panose="02010600030101010101" pitchFamily="2" charset="-122"/>
              </a:rPr>
              <a:t>判定分支是否成功所需的时间大于确定分支目标地址所需的时间。</a:t>
            </a:r>
            <a:endParaRPr kumimoji="1" lang="en-US" altLang="zh-CN" sz="2200" kern="0" dirty="0">
              <a:solidFill>
                <a:srgbClr val="40458C"/>
              </a:solidFill>
              <a:latin typeface="宋体" panose="02010600030101010101" pitchFamily="2" charset="-122"/>
              <a:ea typeface="宋体" panose="02010600030101010101" pitchFamily="2" charset="-122"/>
            </a:endParaRPr>
          </a:p>
          <a:p>
            <a:pPr marL="1085850" lvl="1" indent="-457200" fontAlgn="base">
              <a:lnSpc>
                <a:spcPct val="120000"/>
              </a:lnSpc>
              <a:spcBef>
                <a:spcPct val="20000"/>
              </a:spcBef>
              <a:spcAft>
                <a:spcPct val="0"/>
              </a:spcAft>
              <a:buClr>
                <a:srgbClr val="40458C"/>
              </a:buClr>
              <a:buSzPct val="90000"/>
              <a:buFont typeface="Wingdings" panose="05000000000000000000" pitchFamily="2" charset="2"/>
              <a:buChar char="Ø"/>
            </a:pPr>
            <a:r>
              <a:rPr kumimoji="1" lang="zh-CN" altLang="en-US" sz="2200" kern="0" dirty="0">
                <a:solidFill>
                  <a:srgbClr val="9933FF"/>
                </a:solidFill>
                <a:latin typeface="宋体" panose="02010600030101010101" pitchFamily="2" charset="-122"/>
                <a:ea typeface="宋体" panose="02010600030101010101" pitchFamily="2" charset="-122"/>
              </a:rPr>
              <a:t>前述</a:t>
            </a:r>
            <a:r>
              <a:rPr kumimoji="1" lang="en-US" altLang="zh-CN" sz="2200" kern="0" dirty="0">
                <a:solidFill>
                  <a:srgbClr val="9933FF"/>
                </a:solidFill>
                <a:latin typeface="宋体" panose="02010600030101010101" pitchFamily="2" charset="-122"/>
                <a:ea typeface="宋体" panose="02010600030101010101" pitchFamily="2" charset="-122"/>
              </a:rPr>
              <a:t>5</a:t>
            </a:r>
            <a:r>
              <a:rPr kumimoji="1" lang="zh-CN" altLang="en-US" sz="2200" kern="0" dirty="0">
                <a:solidFill>
                  <a:srgbClr val="9933FF"/>
                </a:solidFill>
                <a:latin typeface="宋体" panose="02010600030101010101" pitchFamily="2" charset="-122"/>
                <a:ea typeface="宋体" panose="02010600030101010101" pitchFamily="2" charset="-122"/>
              </a:rPr>
              <a:t>段经典流水线</a:t>
            </a:r>
            <a:r>
              <a:rPr kumimoji="1" lang="zh-CN" altLang="en-US" sz="2200" kern="0" dirty="0">
                <a:solidFill>
                  <a:srgbClr val="000000"/>
                </a:solidFill>
                <a:latin typeface="宋体" panose="02010600030101010101" pitchFamily="2" charset="-122"/>
                <a:ea typeface="宋体" panose="02010600030101010101" pitchFamily="2" charset="-122"/>
              </a:rPr>
              <a:t>：由于判定分支是否成功和计算分支目标地址都是在</a:t>
            </a:r>
            <a:r>
              <a:rPr kumimoji="1" lang="en-US" altLang="zh-CN" sz="2200" kern="0" dirty="0">
                <a:solidFill>
                  <a:srgbClr val="9933FF"/>
                </a:solidFill>
                <a:latin typeface="宋体" panose="02010600030101010101" pitchFamily="2" charset="-122"/>
                <a:ea typeface="宋体" panose="02010600030101010101" pitchFamily="2" charset="-122"/>
              </a:rPr>
              <a:t>ID</a:t>
            </a:r>
            <a:r>
              <a:rPr kumimoji="1" lang="zh-CN" altLang="en-US" sz="2200" kern="0" dirty="0">
                <a:solidFill>
                  <a:srgbClr val="000000"/>
                </a:solidFill>
                <a:latin typeface="宋体" panose="02010600030101010101" pitchFamily="2" charset="-122"/>
                <a:ea typeface="宋体" panose="02010600030101010101" pitchFamily="2" charset="-122"/>
              </a:rPr>
              <a:t>段完成，所以</a:t>
            </a:r>
            <a:r>
              <a:rPr kumimoji="1" lang="en-US" altLang="zh-CN" sz="2200" kern="0" dirty="0">
                <a:solidFill>
                  <a:srgbClr val="9933FF"/>
                </a:solidFill>
                <a:latin typeface="宋体" panose="02010600030101010101" pitchFamily="2" charset="-122"/>
                <a:ea typeface="宋体" panose="02010600030101010101" pitchFamily="2" charset="-122"/>
              </a:rPr>
              <a:t>BHT</a:t>
            </a:r>
            <a:r>
              <a:rPr kumimoji="1" lang="zh-CN" altLang="en-US" sz="2200" kern="0" dirty="0">
                <a:solidFill>
                  <a:srgbClr val="000000"/>
                </a:solidFill>
                <a:latin typeface="宋体" panose="02010600030101010101" pitchFamily="2" charset="-122"/>
                <a:ea typeface="宋体" panose="02010600030101010101" pitchFamily="2" charset="-122"/>
              </a:rPr>
              <a:t>方法不会给该流水线带来好处。</a:t>
            </a:r>
          </a:p>
          <a:p>
            <a:pPr marL="628650" lvl="1" fontAlgn="base">
              <a:lnSpc>
                <a:spcPct val="120000"/>
              </a:lnSpc>
              <a:spcBef>
                <a:spcPct val="20000"/>
              </a:spcBef>
              <a:spcAft>
                <a:spcPct val="0"/>
              </a:spcAft>
              <a:buClr>
                <a:srgbClr val="40458C"/>
              </a:buClr>
              <a:buSzPct val="90000"/>
            </a:pPr>
            <a:r>
              <a:rPr kumimoji="1" lang="zh-CN" altLang="en-US" sz="2200" kern="0" dirty="0">
                <a:solidFill>
                  <a:srgbClr val="40458C"/>
                </a:solidFill>
                <a:latin typeface="宋体" panose="02010600030101010101" pitchFamily="2" charset="-122"/>
                <a:ea typeface="宋体" panose="02010600030101010101" pitchFamily="2" charset="-122"/>
              </a:rPr>
              <a:t> </a:t>
            </a:r>
          </a:p>
        </p:txBody>
      </p:sp>
      <p:sp>
        <p:nvSpPr>
          <p:cNvPr id="3" name="矩形 2"/>
          <p:cNvSpPr/>
          <p:nvPr/>
        </p:nvSpPr>
        <p:spPr>
          <a:xfrm>
            <a:off x="689114" y="3386944"/>
            <a:ext cx="9369039" cy="2259080"/>
          </a:xfrm>
          <a:prstGeom prst="rect">
            <a:avLst/>
          </a:prstGeom>
        </p:spPr>
        <p:txBody>
          <a:bodyPr wrap="square">
            <a:spAutoFit/>
          </a:bodyPr>
          <a:lstStyle/>
          <a:p>
            <a:pPr lvl="0" fontAlgn="base">
              <a:lnSpc>
                <a:spcPct val="120000"/>
              </a:lnSpc>
              <a:spcBef>
                <a:spcPct val="20000"/>
              </a:spcBef>
              <a:spcAft>
                <a:spcPct val="0"/>
              </a:spcAft>
              <a:buClr>
                <a:srgbClr val="40458C"/>
              </a:buClr>
            </a:pPr>
            <a:r>
              <a:rPr kumimoji="1" lang="zh-CN" altLang="en-US" sz="2200" kern="0" dirty="0">
                <a:solidFill>
                  <a:srgbClr val="E24C05"/>
                </a:solidFill>
                <a:latin typeface="宋体" panose="02010600030101010101" pitchFamily="2" charset="-122"/>
                <a:ea typeface="宋体" panose="02010600030101010101" pitchFamily="2" charset="-122"/>
              </a:rPr>
              <a:t>    研究结果表明：对于</a:t>
            </a:r>
            <a:r>
              <a:rPr kumimoji="1" lang="en-US" altLang="zh-CN" sz="2200" kern="0" dirty="0">
                <a:solidFill>
                  <a:srgbClr val="9933FF"/>
                </a:solidFill>
                <a:latin typeface="宋体" panose="02010600030101010101" pitchFamily="2" charset="-122"/>
                <a:ea typeface="宋体" panose="02010600030101010101" pitchFamily="2" charset="-122"/>
              </a:rPr>
              <a:t>SPEC89</a:t>
            </a:r>
            <a:r>
              <a:rPr kumimoji="1" lang="zh-CN" altLang="en-US" sz="2200" kern="0" dirty="0">
                <a:solidFill>
                  <a:srgbClr val="E24C05"/>
                </a:solidFill>
                <a:latin typeface="宋体" panose="02010600030101010101" pitchFamily="2" charset="-122"/>
                <a:ea typeface="宋体" panose="02010600030101010101" pitchFamily="2" charset="-122"/>
              </a:rPr>
              <a:t>测试程序来说，具有大小为</a:t>
            </a:r>
            <a:r>
              <a:rPr kumimoji="1" lang="en-US" altLang="zh-CN" sz="2200" kern="0" dirty="0">
                <a:solidFill>
                  <a:srgbClr val="D60093"/>
                </a:solidFill>
                <a:latin typeface="宋体" panose="02010600030101010101" pitchFamily="2" charset="-122"/>
                <a:ea typeface="宋体" panose="02010600030101010101" pitchFamily="2" charset="-122"/>
              </a:rPr>
              <a:t>4K</a:t>
            </a:r>
            <a:r>
              <a:rPr kumimoji="1" lang="zh-CN" altLang="en-US" sz="2200" kern="0" dirty="0">
                <a:solidFill>
                  <a:srgbClr val="E24C05"/>
                </a:solidFill>
                <a:latin typeface="宋体" panose="02010600030101010101" pitchFamily="2" charset="-122"/>
                <a:ea typeface="宋体" panose="02010600030101010101" pitchFamily="2" charset="-122"/>
              </a:rPr>
              <a:t>的</a:t>
            </a:r>
            <a:r>
              <a:rPr kumimoji="1" lang="en-US" altLang="zh-CN" sz="2200" kern="0" dirty="0">
                <a:solidFill>
                  <a:srgbClr val="9933FF"/>
                </a:solidFill>
                <a:latin typeface="宋体" panose="02010600030101010101" pitchFamily="2" charset="-122"/>
                <a:ea typeface="宋体" panose="02010600030101010101" pitchFamily="2" charset="-122"/>
              </a:rPr>
              <a:t>BHT</a:t>
            </a:r>
            <a:r>
              <a:rPr kumimoji="1" lang="zh-CN" altLang="en-US" sz="2200" kern="0" dirty="0">
                <a:solidFill>
                  <a:srgbClr val="E24C05"/>
                </a:solidFill>
                <a:latin typeface="宋体" panose="02010600030101010101" pitchFamily="2" charset="-122"/>
                <a:ea typeface="宋体" panose="02010600030101010101" pitchFamily="2" charset="-122"/>
              </a:rPr>
              <a:t>的预测准确率为</a:t>
            </a:r>
            <a:r>
              <a:rPr kumimoji="1" lang="en-US" altLang="zh-CN" sz="2200" kern="0" dirty="0">
                <a:solidFill>
                  <a:srgbClr val="D60093"/>
                </a:solidFill>
                <a:latin typeface="宋体" panose="02010600030101010101" pitchFamily="2" charset="-122"/>
                <a:ea typeface="宋体" panose="02010600030101010101" pitchFamily="2" charset="-122"/>
              </a:rPr>
              <a:t>82%</a:t>
            </a:r>
            <a:r>
              <a:rPr kumimoji="1" lang="zh-CN" altLang="en-US" sz="2200" kern="0" dirty="0">
                <a:solidFill>
                  <a:srgbClr val="D60093"/>
                </a:solidFill>
                <a:latin typeface="宋体" panose="02010600030101010101" pitchFamily="2" charset="-122"/>
                <a:ea typeface="宋体" panose="02010600030101010101" pitchFamily="2" charset="-122"/>
              </a:rPr>
              <a:t>～</a:t>
            </a:r>
            <a:r>
              <a:rPr kumimoji="1" lang="en-US" altLang="zh-CN" sz="2200" kern="0" dirty="0">
                <a:solidFill>
                  <a:srgbClr val="D60093"/>
                </a:solidFill>
                <a:latin typeface="宋体" panose="02010600030101010101" pitchFamily="2" charset="-122"/>
                <a:ea typeface="宋体" panose="02010600030101010101" pitchFamily="2" charset="-122"/>
              </a:rPr>
              <a:t>99%</a:t>
            </a:r>
            <a:r>
              <a:rPr kumimoji="1" lang="zh-CN" altLang="en-US" sz="2200" kern="0" dirty="0">
                <a:solidFill>
                  <a:srgbClr val="D60093"/>
                </a:solidFill>
                <a:latin typeface="宋体" panose="02010600030101010101" pitchFamily="2" charset="-122"/>
                <a:ea typeface="宋体" panose="02010600030101010101" pitchFamily="2" charset="-122"/>
              </a:rPr>
              <a:t>。</a:t>
            </a:r>
            <a:r>
              <a:rPr kumimoji="1" lang="zh-CN" altLang="en-US" sz="2200" kern="0" dirty="0">
                <a:solidFill>
                  <a:srgbClr val="E24C05"/>
                </a:solidFill>
                <a:latin typeface="宋体" panose="02010600030101010101" pitchFamily="2" charset="-122"/>
                <a:ea typeface="宋体" panose="02010600030101010101" pitchFamily="2" charset="-122"/>
              </a:rPr>
              <a:t> </a:t>
            </a:r>
          </a:p>
          <a:p>
            <a:pPr marL="1714500" lvl="2" indent="-457200" fontAlgn="base">
              <a:lnSpc>
                <a:spcPct val="120000"/>
              </a:lnSpc>
              <a:spcBef>
                <a:spcPct val="20000"/>
              </a:spcBef>
              <a:spcAft>
                <a:spcPct val="0"/>
              </a:spcAft>
              <a:buClr>
                <a:srgbClr val="4768F5"/>
              </a:buClr>
              <a:buSzPct val="60000"/>
            </a:pPr>
            <a:r>
              <a:rPr kumimoji="1" lang="zh-CN" altLang="en-US" sz="2200" kern="0" dirty="0">
                <a:solidFill>
                  <a:srgbClr val="000000"/>
                </a:solidFill>
                <a:latin typeface="宋体" panose="02010600030101010101" pitchFamily="2" charset="-122"/>
                <a:ea typeface="宋体" panose="02010600030101010101" pitchFamily="2" charset="-122"/>
              </a:rPr>
              <a:t>一般来说，采用</a:t>
            </a:r>
            <a:r>
              <a:rPr kumimoji="1" lang="en-US" altLang="zh-CN" sz="2200" kern="0" dirty="0">
                <a:solidFill>
                  <a:srgbClr val="000000"/>
                </a:solidFill>
                <a:latin typeface="宋体" panose="02010600030101010101" pitchFamily="2" charset="-122"/>
                <a:ea typeface="宋体" panose="02010600030101010101" pitchFamily="2" charset="-122"/>
              </a:rPr>
              <a:t>4K</a:t>
            </a:r>
            <a:r>
              <a:rPr kumimoji="1" lang="zh-CN" altLang="en-US" sz="2200" kern="0" dirty="0">
                <a:solidFill>
                  <a:srgbClr val="000000"/>
                </a:solidFill>
                <a:latin typeface="宋体" panose="02010600030101010101" pitchFamily="2" charset="-122"/>
                <a:ea typeface="宋体" panose="02010600030101010101" pitchFamily="2" charset="-122"/>
              </a:rPr>
              <a:t>的</a:t>
            </a:r>
            <a:r>
              <a:rPr kumimoji="1" lang="en-US" altLang="zh-CN" sz="2200" kern="0" dirty="0">
                <a:solidFill>
                  <a:srgbClr val="000000"/>
                </a:solidFill>
                <a:latin typeface="宋体" panose="02010600030101010101" pitchFamily="2" charset="-122"/>
                <a:ea typeface="宋体" panose="02010600030101010101" pitchFamily="2" charset="-122"/>
              </a:rPr>
              <a:t>BHT</a:t>
            </a:r>
            <a:r>
              <a:rPr kumimoji="1" lang="zh-CN" altLang="en-US" sz="2200" kern="0" dirty="0">
                <a:solidFill>
                  <a:srgbClr val="000000"/>
                </a:solidFill>
                <a:latin typeface="宋体" panose="02010600030101010101" pitchFamily="2" charset="-122"/>
                <a:ea typeface="宋体" panose="02010600030101010101" pitchFamily="2" charset="-122"/>
              </a:rPr>
              <a:t>就可以了。 </a:t>
            </a:r>
          </a:p>
          <a:p>
            <a:pPr lvl="0" fontAlgn="base">
              <a:lnSpc>
                <a:spcPct val="120000"/>
              </a:lnSpc>
              <a:spcBef>
                <a:spcPct val="20000"/>
              </a:spcBef>
              <a:spcAft>
                <a:spcPct val="0"/>
              </a:spcAft>
              <a:buClr>
                <a:srgbClr val="40458C"/>
              </a:buClr>
            </a:pPr>
            <a:r>
              <a:rPr kumimoji="1" lang="en-US" altLang="zh-CN" sz="2200" kern="0" dirty="0">
                <a:solidFill>
                  <a:srgbClr val="9933FF"/>
                </a:solidFill>
                <a:latin typeface="宋体" panose="02010600030101010101" pitchFamily="2" charset="-122"/>
                <a:ea typeface="宋体" panose="02010600030101010101" pitchFamily="2" charset="-122"/>
              </a:rPr>
              <a:t>    BHT</a:t>
            </a:r>
            <a:r>
              <a:rPr kumimoji="1" lang="zh-CN" altLang="en-US" sz="2200" kern="0" dirty="0">
                <a:solidFill>
                  <a:srgbClr val="E24C05"/>
                </a:solidFill>
                <a:latin typeface="宋体" panose="02010600030101010101" pitchFamily="2" charset="-122"/>
                <a:ea typeface="宋体" panose="02010600030101010101" pitchFamily="2" charset="-122"/>
              </a:rPr>
              <a:t>可以跟分支指令一起存放在指令</a:t>
            </a:r>
            <a:r>
              <a:rPr kumimoji="1" lang="en-US" altLang="zh-CN" sz="2200" kern="0" dirty="0">
                <a:solidFill>
                  <a:srgbClr val="9933FF"/>
                </a:solidFill>
                <a:latin typeface="宋体" panose="02010600030101010101" pitchFamily="2" charset="-122"/>
                <a:ea typeface="宋体" panose="02010600030101010101" pitchFamily="2" charset="-122"/>
              </a:rPr>
              <a:t>Cache</a:t>
            </a:r>
            <a:r>
              <a:rPr kumimoji="1" lang="zh-CN" altLang="en-US" sz="2200" kern="0" dirty="0">
                <a:solidFill>
                  <a:srgbClr val="E24C05"/>
                </a:solidFill>
                <a:latin typeface="宋体" panose="02010600030101010101" pitchFamily="2" charset="-122"/>
                <a:ea typeface="宋体" panose="02010600030101010101" pitchFamily="2" charset="-122"/>
              </a:rPr>
              <a:t>中，也可以用一个专门的硬件来实现。 </a:t>
            </a:r>
          </a:p>
        </p:txBody>
      </p:sp>
    </p:spTree>
    <p:extLst>
      <p:ext uri="{BB962C8B-B14F-4D97-AF65-F5344CB8AC3E}">
        <p14:creationId xmlns:p14="http://schemas.microsoft.com/office/powerpoint/2010/main" val="18364296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360" y="203947"/>
            <a:ext cx="9026769" cy="599953"/>
          </a:xfrm>
        </p:spPr>
        <p:txBody>
          <a:bodyPr>
            <a:normAutofit fontScale="90000"/>
          </a:bodyPr>
          <a:lstStyle/>
          <a:p>
            <a:pPr lvl="0" eaLnBrk="1" fontAlgn="auto" hangingPunct="1">
              <a:spcBef>
                <a:spcPts val="0"/>
              </a:spcBef>
              <a:spcAft>
                <a:spcPts val="0"/>
              </a:spcAft>
            </a:pPr>
            <a:br>
              <a:rPr lang="en-US" altLang="zh-CN" sz="2200" b="1" dirty="0">
                <a:solidFill>
                  <a:srgbClr val="40458C"/>
                </a:solidFill>
                <a:latin typeface="黑体" panose="02010609060101010101" pitchFamily="49" charset="-122"/>
                <a:ea typeface="黑体"/>
                <a:cs typeface="+mn-cs"/>
              </a:rPr>
            </a:br>
            <a:r>
              <a:rPr lang="en-US" altLang="zh-CN" sz="3600" dirty="0">
                <a:latin typeface="宋体" panose="02010600030101010101" pitchFamily="2" charset="-122"/>
                <a:ea typeface="宋体" panose="02010600030101010101" pitchFamily="2" charset="-122"/>
                <a:cs typeface="+mn-cs"/>
              </a:rPr>
              <a:t>3.3.2 </a:t>
            </a:r>
            <a:r>
              <a:rPr lang="zh-CN" altLang="en-US" sz="3600" dirty="0">
                <a:latin typeface="宋体" panose="02010600030101010101" pitchFamily="2" charset="-122"/>
                <a:ea typeface="宋体" panose="02010600030101010101" pitchFamily="2" charset="-122"/>
                <a:cs typeface="+mn-cs"/>
              </a:rPr>
              <a:t>分支目标缓冲器</a:t>
            </a:r>
            <a:r>
              <a:rPr lang="en-US" altLang="zh-CN" sz="3600" dirty="0">
                <a:latin typeface="宋体" panose="02010600030101010101" pitchFamily="2" charset="-122"/>
                <a:ea typeface="宋体" panose="02010600030101010101" pitchFamily="2" charset="-122"/>
                <a:cs typeface="+mn-cs"/>
              </a:rPr>
              <a:t>BTB</a:t>
            </a:r>
            <a:br>
              <a:rPr lang="en-US" altLang="zh-CN" sz="3600" dirty="0">
                <a:latin typeface="宋体" panose="02010600030101010101" pitchFamily="2" charset="-122"/>
                <a:ea typeface="宋体" panose="02010600030101010101" pitchFamily="2" charset="-122"/>
                <a:cs typeface="+mn-cs"/>
              </a:rPr>
            </a:br>
            <a:r>
              <a:rPr lang="en-US" altLang="zh-CN" sz="1800" b="1" dirty="0">
                <a:latin typeface="黑体" panose="02010609060101010101" pitchFamily="49" charset="-122"/>
                <a:ea typeface="黑体"/>
                <a:cs typeface="+mn-cs"/>
              </a:rPr>
              <a:t> </a:t>
            </a:r>
            <a:endParaRPr lang="zh-CN" altLang="en-US" sz="1800" dirty="0"/>
          </a:p>
        </p:txBody>
      </p:sp>
      <p:sp>
        <p:nvSpPr>
          <p:cNvPr id="3" name="内容占位符 2"/>
          <p:cNvSpPr>
            <a:spLocks noGrp="1"/>
          </p:cNvSpPr>
          <p:nvPr>
            <p:ph idx="1"/>
          </p:nvPr>
        </p:nvSpPr>
        <p:spPr>
          <a:xfrm>
            <a:off x="1100108" y="1137987"/>
            <a:ext cx="5861538" cy="5035918"/>
          </a:xfrm>
        </p:spPr>
        <p:txBody>
          <a:bodyPr/>
          <a:lstStyle/>
          <a:p>
            <a:pPr marL="0" indent="0">
              <a:buNone/>
            </a:pPr>
            <a:r>
              <a:rPr lang="zh-CN" altLang="en-US" sz="2400" dirty="0">
                <a:latin typeface="宋体" panose="02010600030101010101" pitchFamily="2" charset="-122"/>
                <a:ea typeface="宋体" panose="02010600030101010101" pitchFamily="2" charset="-122"/>
              </a:rPr>
              <a:t>要点：</a:t>
            </a:r>
            <a:endParaRPr lang="en-US" altLang="zh-CN" sz="2400" dirty="0">
              <a:latin typeface="宋体" panose="02010600030101010101" pitchFamily="2" charset="-122"/>
              <a:ea typeface="宋体" panose="02010600030101010101" pitchFamily="2" charset="-122"/>
            </a:endParaRPr>
          </a:p>
          <a:p>
            <a:pPr marL="0" indent="444500">
              <a:buNone/>
            </a:pP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背景、目标、方法</a:t>
            </a:r>
            <a:endParaRPr lang="en-US" altLang="zh-CN" sz="2400" dirty="0">
              <a:latin typeface="宋体" panose="02010600030101010101" pitchFamily="2" charset="-122"/>
              <a:ea typeface="宋体" panose="02010600030101010101" pitchFamily="2" charset="-122"/>
            </a:endParaRPr>
          </a:p>
          <a:p>
            <a:pPr marL="0" lvl="0" indent="444500" eaLnBrk="1" hangingPunct="1">
              <a:lnSpc>
                <a:spcPct val="120000"/>
              </a:lnSpc>
              <a:buClr>
                <a:srgbClr val="40458C"/>
              </a:buClr>
              <a:buNone/>
            </a:pPr>
            <a:r>
              <a:rPr lang="en-US" altLang="zh-CN" sz="2400" dirty="0">
                <a:latin typeface="宋体" panose="02010600030101010101" pitchFamily="2" charset="-122"/>
                <a:ea typeface="宋体" panose="02010600030101010101" pitchFamily="2" charset="-122"/>
              </a:rPr>
              <a:t>2.</a:t>
            </a:r>
            <a:r>
              <a:rPr kumimoji="1" lang="en-US" altLang="zh-CN" sz="2400" kern="0" dirty="0">
                <a:latin typeface="宋体" panose="02010600030101010101" pitchFamily="2" charset="-122"/>
                <a:ea typeface="宋体" panose="02010600030101010101" pitchFamily="2" charset="-122"/>
              </a:rPr>
              <a:t>BTB</a:t>
            </a:r>
            <a:r>
              <a:rPr kumimoji="1" lang="zh-CN" altLang="en-US" sz="2400" kern="0" dirty="0">
                <a:latin typeface="宋体" panose="02010600030101010101" pitchFamily="2" charset="-122"/>
                <a:ea typeface="宋体" panose="02010600030101010101" pitchFamily="2" charset="-122"/>
              </a:rPr>
              <a:t>的结构 </a:t>
            </a:r>
            <a:endParaRPr kumimoji="1" lang="en-US" altLang="zh-CN" sz="2400" kern="0" dirty="0">
              <a:latin typeface="宋体" panose="02010600030101010101" pitchFamily="2" charset="-122"/>
              <a:ea typeface="宋体" panose="02010600030101010101" pitchFamily="2" charset="-122"/>
            </a:endParaRPr>
          </a:p>
          <a:p>
            <a:pPr marL="0" lvl="0" indent="444500" eaLnBrk="1" hangingPunct="1">
              <a:lnSpc>
                <a:spcPct val="120000"/>
              </a:lnSpc>
              <a:buClr>
                <a:srgbClr val="40458C"/>
              </a:buClr>
              <a:buNone/>
            </a:pP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采用</a:t>
            </a:r>
            <a:r>
              <a:rPr lang="en-US" altLang="zh-CN" sz="2400" dirty="0">
                <a:latin typeface="宋体" panose="02010600030101010101" pitchFamily="2" charset="-122"/>
                <a:ea typeface="宋体" panose="02010600030101010101" pitchFamily="2" charset="-122"/>
              </a:rPr>
              <a:t>BTB</a:t>
            </a:r>
            <a:r>
              <a:rPr lang="zh-CN" altLang="en-US" sz="2400" dirty="0">
                <a:latin typeface="宋体" panose="02010600030101010101" pitchFamily="2" charset="-122"/>
                <a:ea typeface="宋体" panose="02010600030101010101" pitchFamily="2" charset="-122"/>
              </a:rPr>
              <a:t>在流水线各个阶段操作</a:t>
            </a:r>
            <a:endParaRPr lang="en-US" altLang="zh-CN" sz="2400" dirty="0">
              <a:latin typeface="宋体" panose="02010600030101010101" pitchFamily="2" charset="-122"/>
              <a:ea typeface="宋体" panose="02010600030101010101" pitchFamily="2" charset="-122"/>
            </a:endParaRPr>
          </a:p>
          <a:p>
            <a:pPr marL="0" indent="444500">
              <a:buNone/>
            </a:pPr>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采用</a:t>
            </a:r>
            <a:r>
              <a:rPr lang="en-US" altLang="zh-CN" sz="2400" dirty="0">
                <a:latin typeface="宋体" panose="02010600030101010101" pitchFamily="2" charset="-122"/>
                <a:ea typeface="宋体" panose="02010600030101010101" pitchFamily="2" charset="-122"/>
              </a:rPr>
              <a:t>BTB</a:t>
            </a:r>
            <a:r>
              <a:rPr lang="zh-CN" altLang="en-US" sz="2400" dirty="0">
                <a:latin typeface="宋体" panose="02010600030101010101" pitchFamily="2" charset="-122"/>
                <a:ea typeface="宋体" panose="02010600030101010101" pitchFamily="2" charset="-122"/>
              </a:rPr>
              <a:t>各种可能情况下的延迟</a:t>
            </a:r>
            <a:endParaRPr lang="en-US" altLang="zh-CN" sz="2400" dirty="0">
              <a:latin typeface="宋体" panose="02010600030101010101" pitchFamily="2" charset="-122"/>
              <a:ea typeface="宋体" panose="02010600030101010101" pitchFamily="2" charset="-122"/>
            </a:endParaRPr>
          </a:p>
          <a:p>
            <a:pPr marL="0" indent="444500">
              <a:buNone/>
            </a:pPr>
            <a:r>
              <a:rPr lang="en-US" altLang="zh-CN" sz="2400" dirty="0">
                <a:latin typeface="宋体" panose="02010600030101010101" pitchFamily="2" charset="-122"/>
                <a:ea typeface="宋体" panose="02010600030101010101" pitchFamily="2" charset="-122"/>
              </a:rPr>
              <a:t>5.</a:t>
            </a:r>
            <a:r>
              <a:rPr lang="zh-CN" altLang="en-US" sz="2400" dirty="0">
                <a:latin typeface="宋体" panose="02010600030101010101" pitchFamily="2" charset="-122"/>
                <a:ea typeface="宋体" panose="02010600030101010101" pitchFamily="2" charset="-122"/>
              </a:rPr>
              <a:t> 举例</a:t>
            </a:r>
            <a:endParaRPr lang="en-US" altLang="zh-CN" sz="2400" dirty="0">
              <a:latin typeface="宋体" panose="02010600030101010101" pitchFamily="2" charset="-122"/>
              <a:ea typeface="宋体" panose="02010600030101010101" pitchFamily="2" charset="-122"/>
            </a:endParaRPr>
          </a:p>
          <a:p>
            <a:pPr marL="0" indent="444500">
              <a:buNone/>
            </a:pPr>
            <a:r>
              <a:rPr lang="en-US" altLang="zh-CN" sz="2400" dirty="0">
                <a:latin typeface="宋体" panose="02010600030101010101" pitchFamily="2" charset="-122"/>
                <a:ea typeface="宋体" panose="02010600030101010101" pitchFamily="2" charset="-122"/>
              </a:rPr>
              <a:t>6.</a:t>
            </a:r>
            <a:r>
              <a:rPr lang="zh-CN" altLang="en-US" sz="2400" dirty="0">
                <a:latin typeface="宋体" panose="02010600030101010101" pitchFamily="2" charset="-122"/>
                <a:ea typeface="宋体" panose="02010600030101010101" pitchFamily="2" charset="-122"/>
              </a:rPr>
              <a:t>分支指令可能存在</a:t>
            </a: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种情况</a:t>
            </a:r>
            <a:endParaRPr lang="en-US" altLang="zh-CN" sz="2400" dirty="0">
              <a:latin typeface="宋体" panose="02010600030101010101" pitchFamily="2" charset="-122"/>
              <a:ea typeface="宋体" panose="02010600030101010101" pitchFamily="2" charset="-122"/>
            </a:endParaRPr>
          </a:p>
          <a:p>
            <a:pPr marL="0" indent="444500">
              <a:buNone/>
            </a:pPr>
            <a:r>
              <a:rPr lang="en-US" altLang="zh-CN" sz="2400" dirty="0">
                <a:latin typeface="宋体" panose="02010600030101010101" pitchFamily="2" charset="-122"/>
                <a:ea typeface="宋体" panose="02010600030101010101" pitchFamily="2" charset="-122"/>
              </a:rPr>
              <a:t>7. BTB</a:t>
            </a:r>
            <a:r>
              <a:rPr lang="zh-CN" altLang="en-US" sz="2400" dirty="0">
                <a:latin typeface="宋体" panose="02010600030101010101" pitchFamily="2" charset="-122"/>
                <a:ea typeface="宋体" panose="02010600030101010101" pitchFamily="2" charset="-122"/>
              </a:rPr>
              <a:t>的另一种形式</a:t>
            </a:r>
          </a:p>
          <a:p>
            <a:pPr marL="0" indent="0">
              <a:buNone/>
            </a:pPr>
            <a:endParaRPr lang="zh-CN" altLang="en-US" dirty="0"/>
          </a:p>
        </p:txBody>
      </p:sp>
    </p:spTree>
    <p:extLst>
      <p:ext uri="{BB962C8B-B14F-4D97-AF65-F5344CB8AC3E}">
        <p14:creationId xmlns:p14="http://schemas.microsoft.com/office/powerpoint/2010/main" val="42014937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pPr eaLnBrk="1" hangingPunct="1"/>
            <a:r>
              <a:rPr lang="en-US" altLang="zh-CN" dirty="0">
                <a:latin typeface="黑体" panose="02010609060101010101" pitchFamily="49" charset="-122"/>
              </a:rPr>
              <a:t> </a:t>
            </a:r>
            <a:endParaRPr lang="zh-CN" altLang="en-US" dirty="0">
              <a:latin typeface="黑体" panose="02010609060101010101" pitchFamily="49" charset="-122"/>
            </a:endParaRPr>
          </a:p>
        </p:txBody>
      </p:sp>
      <p:sp>
        <p:nvSpPr>
          <p:cNvPr id="271363" name="Rectangle 3" descr="Rectangle: Click to edit Master text styles&#10;Second level&#10;Third level&#10;Fourth level&#10;Fifth level"/>
          <p:cNvSpPr>
            <a:spLocks noGrp="1" noChangeArrowheads="1"/>
          </p:cNvSpPr>
          <p:nvPr>
            <p:ph idx="1"/>
          </p:nvPr>
        </p:nvSpPr>
        <p:spPr>
          <a:xfrm>
            <a:off x="1524601" y="1088932"/>
            <a:ext cx="7525395" cy="3919904"/>
          </a:xfrm>
        </p:spPr>
        <p:txBody>
          <a:bodyPr/>
          <a:lstStyle/>
          <a:p>
            <a:pPr marL="457200" indent="-457200" eaLnBrk="1" hangingPunct="1">
              <a:buNone/>
            </a:pPr>
            <a:r>
              <a:rPr lang="zh-CN" altLang="en-US" sz="2000" dirty="0">
                <a:latin typeface="宋体" panose="02010600030101010101" pitchFamily="2" charset="-122"/>
                <a:ea typeface="宋体" panose="02010600030101010101" pitchFamily="2" charset="-122"/>
              </a:rPr>
              <a:t>背景：</a:t>
            </a:r>
            <a:endParaRPr lang="en-US" altLang="zh-CN" sz="2000" dirty="0">
              <a:latin typeface="宋体" panose="02010600030101010101" pitchFamily="2" charset="-122"/>
              <a:ea typeface="宋体" panose="02010600030101010101" pitchFamily="2" charset="-122"/>
            </a:endParaRPr>
          </a:p>
          <a:p>
            <a:pPr marL="0" indent="0" eaLnBrk="1" hangingPunct="1">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在高性能流水线中，特别是多流出的处理机中，只准确地预测分支还不够，还要能够提供足够的指令流。许多现代的处理器要求每个时钟周期能提供</a:t>
            </a:r>
            <a:r>
              <a:rPr lang="en-US" altLang="zh-CN" sz="2000" dirty="0">
                <a:latin typeface="宋体" panose="02010600030101010101" pitchFamily="2" charset="-122"/>
                <a:ea typeface="宋体" panose="02010600030101010101" pitchFamily="2" charset="-122"/>
              </a:rPr>
              <a:t>4</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8</a:t>
            </a:r>
            <a:r>
              <a:rPr lang="zh-CN" altLang="en-US" sz="2000" dirty="0">
                <a:latin typeface="宋体" panose="02010600030101010101" pitchFamily="2" charset="-122"/>
                <a:ea typeface="宋体" panose="02010600030101010101" pitchFamily="2" charset="-122"/>
              </a:rPr>
              <a:t>条指令。这需要尽早知道分支是否成功、尽早知道分支目标地址、尽早获得分支目标指令。</a:t>
            </a:r>
            <a:r>
              <a:rPr lang="en-US" altLang="zh-CN" sz="2000" dirty="0">
                <a:latin typeface="宋体" panose="02010600030101010101" pitchFamily="2" charset="-122"/>
                <a:ea typeface="宋体" panose="02010600030101010101" pitchFamily="2" charset="-122"/>
              </a:rPr>
              <a:t> </a:t>
            </a:r>
            <a:endParaRPr lang="zh-CN" altLang="en-US" sz="2000" dirty="0">
              <a:latin typeface="宋体" panose="02010600030101010101" pitchFamily="2" charset="-122"/>
              <a:ea typeface="宋体" panose="02010600030101010101" pitchFamily="2" charset="-122"/>
            </a:endParaRPr>
          </a:p>
          <a:p>
            <a:pPr marL="457200" indent="-457200" eaLnBrk="1" hangingPunct="1">
              <a:buNone/>
            </a:pPr>
            <a:r>
              <a:rPr lang="en-US" altLang="zh-CN" sz="2000" b="1" dirty="0">
                <a:solidFill>
                  <a:srgbClr val="000000"/>
                </a:solidFill>
                <a:latin typeface="黑体" panose="02010609060101010101" pitchFamily="49" charset="-122"/>
              </a:rPr>
              <a:t> </a:t>
            </a:r>
            <a:endParaRPr lang="zh-CN" altLang="en-US" sz="2000" dirty="0">
              <a:latin typeface="黑体" panose="02010609060101010101" pitchFamily="49" charset="-122"/>
            </a:endParaRPr>
          </a:p>
        </p:txBody>
      </p:sp>
      <p:sp>
        <p:nvSpPr>
          <p:cNvPr id="2" name="矩形 1"/>
          <p:cNvSpPr/>
          <p:nvPr/>
        </p:nvSpPr>
        <p:spPr>
          <a:xfrm>
            <a:off x="1088766" y="282360"/>
            <a:ext cx="2954655" cy="461665"/>
          </a:xfrm>
          <a:prstGeom prst="rect">
            <a:avLst/>
          </a:prstGeom>
        </p:spPr>
        <p:txBody>
          <a:bodyPr wrap="none">
            <a:spAutoFit/>
          </a:bodyPr>
          <a:lstStyle/>
          <a:p>
            <a:pPr lvl="0" eaLnBrk="0" fontAlgn="base" hangingPunct="0">
              <a:spcBef>
                <a:spcPct val="20000"/>
              </a:spcBef>
              <a:spcAft>
                <a:spcPct val="0"/>
              </a:spcAft>
            </a:pP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背景、目标、方法</a:t>
            </a:r>
            <a:endParaRPr lang="en-US" altLang="zh-CN" sz="2400" dirty="0">
              <a:latin typeface="宋体" panose="02010600030101010101" pitchFamily="2" charset="-122"/>
              <a:ea typeface="宋体" panose="02010600030101010101" pitchFamily="2" charset="-122"/>
            </a:endParaRPr>
          </a:p>
        </p:txBody>
      </p:sp>
      <p:sp>
        <p:nvSpPr>
          <p:cNvPr id="6" name="Rectangle 3" descr="Rectangle: Click to edit Master text styles&#10;Second level&#10;Third level&#10;Fourth level&#10;Fifth level"/>
          <p:cNvSpPr txBox="1">
            <a:spLocks noChangeArrowheads="1"/>
          </p:cNvSpPr>
          <p:nvPr/>
        </p:nvSpPr>
        <p:spPr>
          <a:xfrm>
            <a:off x="1524601" y="4414861"/>
            <a:ext cx="7772400" cy="16582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None/>
            </a:pPr>
            <a:r>
              <a:rPr lang="zh-CN" altLang="en-US" sz="2000" dirty="0">
                <a:latin typeface="宋体" panose="02010600030101010101" pitchFamily="2" charset="-122"/>
                <a:ea typeface="宋体" panose="02010600030101010101" pitchFamily="2" charset="-122"/>
              </a:rPr>
              <a:t>方法：分支目标缓冲</a:t>
            </a:r>
          </a:p>
          <a:p>
            <a:pPr marL="896938" lvl="1" indent="-273050"/>
            <a:r>
              <a:rPr lang="zh-CN" altLang="en-US" sz="2000" dirty="0">
                <a:latin typeface="宋体" panose="02010600030101010101" pitchFamily="2" charset="-122"/>
                <a:ea typeface="宋体" panose="02010600030101010101" pitchFamily="2" charset="-122"/>
              </a:rPr>
              <a:t>将分支成功的分支指令的地址和它的分支目标地址都放到一个缓冲区中保存起来，缓冲区以分支指令的地址作为标识。</a:t>
            </a:r>
          </a:p>
          <a:p>
            <a:pPr marL="896938" lvl="1" indent="-273050"/>
            <a:r>
              <a:rPr lang="zh-CN" altLang="en-US" sz="2000" dirty="0">
                <a:latin typeface="宋体" panose="02010600030101010101" pitchFamily="2" charset="-122"/>
                <a:ea typeface="宋体" panose="02010600030101010101" pitchFamily="2" charset="-122"/>
              </a:rPr>
              <a:t>这个缓冲区就是分支目标缓冲器（</a:t>
            </a:r>
            <a:r>
              <a:rPr lang="en-US" altLang="zh-CN" sz="2000" dirty="0">
                <a:latin typeface="宋体" panose="02010600030101010101" pitchFamily="2" charset="-122"/>
                <a:ea typeface="宋体" panose="02010600030101010101" pitchFamily="2" charset="-122"/>
              </a:rPr>
              <a:t>Branch-Target Buffer</a:t>
            </a:r>
            <a:r>
              <a:rPr lang="zh-CN" altLang="en-US" sz="2000" dirty="0">
                <a:latin typeface="宋体" panose="02010600030101010101" pitchFamily="2" charset="-122"/>
                <a:ea typeface="宋体" panose="02010600030101010101" pitchFamily="2" charset="-122"/>
              </a:rPr>
              <a:t>，简记为</a:t>
            </a:r>
            <a:r>
              <a:rPr lang="en-US" altLang="zh-CN" sz="2000" dirty="0">
                <a:latin typeface="宋体" panose="02010600030101010101" pitchFamily="2" charset="-122"/>
                <a:ea typeface="宋体" panose="02010600030101010101" pitchFamily="2" charset="-122"/>
              </a:rPr>
              <a:t>BTB</a:t>
            </a:r>
            <a:r>
              <a:rPr lang="zh-CN" altLang="en-US" sz="2000" dirty="0">
                <a:latin typeface="宋体" panose="02010600030101010101" pitchFamily="2" charset="-122"/>
                <a:ea typeface="宋体" panose="02010600030101010101" pitchFamily="2" charset="-122"/>
              </a:rPr>
              <a:t>，或者</a:t>
            </a:r>
            <a:r>
              <a:rPr lang="en-US" altLang="zh-CN" sz="2000" dirty="0">
                <a:latin typeface="宋体" panose="02010600030101010101" pitchFamily="2" charset="-122"/>
                <a:ea typeface="宋体" panose="02010600030101010101" pitchFamily="2" charset="-122"/>
              </a:rPr>
              <a:t>Branch-Target Cache</a:t>
            </a:r>
            <a:r>
              <a:rPr lang="zh-CN" altLang="en-US" sz="2000" dirty="0">
                <a:latin typeface="宋体" panose="02010600030101010101" pitchFamily="2" charset="-122"/>
                <a:ea typeface="宋体" panose="02010600030101010101" pitchFamily="2" charset="-122"/>
              </a:rPr>
              <a:t>）。 </a:t>
            </a:r>
          </a:p>
        </p:txBody>
      </p:sp>
      <p:sp>
        <p:nvSpPr>
          <p:cNvPr id="3" name="矩形 2"/>
          <p:cNvSpPr/>
          <p:nvPr/>
        </p:nvSpPr>
        <p:spPr>
          <a:xfrm>
            <a:off x="1525914" y="3140730"/>
            <a:ext cx="3134191" cy="707886"/>
          </a:xfrm>
          <a:prstGeom prst="rect">
            <a:avLst/>
          </a:prstGeom>
        </p:spPr>
        <p:txBody>
          <a:bodyPr wrap="none">
            <a:spAutoFit/>
          </a:bodyPr>
          <a:lstStyle/>
          <a:p>
            <a:pPr marL="457200" indent="-457200">
              <a:buFont typeface="Arial" panose="020B0604020202020204" pitchFamily="34" charset="0"/>
              <a:buNone/>
            </a:pPr>
            <a:r>
              <a:rPr lang="zh-CN" altLang="en-US" sz="2000" dirty="0">
                <a:latin typeface="宋体" panose="02010600030101010101" pitchFamily="2" charset="-122"/>
                <a:ea typeface="宋体" panose="02010600030101010101" pitchFamily="2" charset="-122"/>
              </a:rPr>
              <a:t>目标：</a:t>
            </a:r>
            <a:endParaRPr lang="en-US" altLang="zh-CN" sz="2000" dirty="0">
              <a:latin typeface="宋体" panose="02010600030101010101" pitchFamily="2" charset="-122"/>
              <a:ea typeface="宋体" panose="02010600030101010101" pitchFamily="2" charset="-122"/>
            </a:endParaRPr>
          </a:p>
          <a:p>
            <a:pPr marL="457200" indent="-457200">
              <a:buFont typeface="Arial" panose="020B0604020202020204" pitchFamily="34" charset="0"/>
              <a:buNone/>
            </a:pPr>
            <a:r>
              <a:rPr lang="en-US" altLang="zh-CN" sz="2000" dirty="0">
                <a:solidFill>
                  <a:srgbClr val="D60093"/>
                </a:solidFill>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将分支的开销降为 </a:t>
            </a:r>
            <a:r>
              <a:rPr lang="en-US" altLang="zh-CN" sz="2000" dirty="0">
                <a:latin typeface="宋体" panose="02010600030101010101" pitchFamily="2" charset="-122"/>
                <a:ea typeface="宋体" panose="02010600030101010101" pitchFamily="2" charset="-122"/>
              </a:rPr>
              <a:t>0</a:t>
            </a:r>
          </a:p>
        </p:txBody>
      </p:sp>
    </p:spTree>
    <p:extLst>
      <p:ext uri="{BB962C8B-B14F-4D97-AF65-F5344CB8AC3E}">
        <p14:creationId xmlns:p14="http://schemas.microsoft.com/office/powerpoint/2010/main" val="251165062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p:txBody>
          <a:bodyPr/>
          <a:lstStyle/>
          <a:p>
            <a:pPr eaLnBrk="1" hangingPunct="1"/>
            <a:r>
              <a:rPr lang="en-US" altLang="zh-CN" dirty="0">
                <a:latin typeface="黑体" panose="02010609060101010101" pitchFamily="49" charset="-122"/>
              </a:rPr>
              <a:t> </a:t>
            </a:r>
            <a:endParaRPr lang="zh-CN" altLang="en-US" dirty="0">
              <a:latin typeface="黑体" panose="02010609060101010101" pitchFamily="49" charset="-122"/>
            </a:endParaRPr>
          </a:p>
        </p:txBody>
      </p:sp>
      <p:sp>
        <p:nvSpPr>
          <p:cNvPr id="273411" name="Rectangle 3" descr="Rectangle: Click to edit Master text styles&#10;Second level&#10;Third level&#10;Fourth level&#10;Fifth level"/>
          <p:cNvSpPr>
            <a:spLocks noGrp="1" noChangeArrowheads="1"/>
          </p:cNvSpPr>
          <p:nvPr>
            <p:ph idx="1"/>
          </p:nvPr>
        </p:nvSpPr>
        <p:spPr>
          <a:xfrm>
            <a:off x="162469" y="1360238"/>
            <a:ext cx="7772400" cy="3073400"/>
          </a:xfrm>
        </p:spPr>
        <p:txBody>
          <a:bodyPr/>
          <a:lstStyle/>
          <a:p>
            <a:pPr marL="623888" lvl="1" indent="-265113" eaLnBrk="1" hangingPunct="1">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看成是用专门的硬件实现的一张表格。 </a:t>
            </a:r>
          </a:p>
          <a:p>
            <a:pPr marL="623888" lvl="1" indent="-265113" eaLnBrk="1" hangingPunct="1">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表格中的每一项至少有两个字段： </a:t>
            </a:r>
          </a:p>
          <a:p>
            <a:pPr lvl="2" eaLnBrk="1" hangingPunct="1"/>
            <a:r>
              <a:rPr lang="zh-CN" altLang="en-US" dirty="0">
                <a:latin typeface="宋体" panose="02010600030101010101" pitchFamily="2" charset="-122"/>
                <a:ea typeface="宋体" panose="02010600030101010101" pitchFamily="2" charset="-122"/>
              </a:rPr>
              <a:t>执行过的成功分支指令的地址；</a:t>
            </a:r>
          </a:p>
          <a:p>
            <a:pPr lvl="3" eaLnBrk="1" hangingPunct="1">
              <a:buFont typeface="Wingdings" panose="05000000000000000000" pitchFamily="2" charset="2"/>
              <a:buNone/>
            </a:pPr>
            <a:r>
              <a:rPr lang="zh-CN" altLang="en-US" sz="2000" dirty="0">
                <a:latin typeface="宋体" panose="02010600030101010101" pitchFamily="2" charset="-122"/>
                <a:ea typeface="宋体" panose="02010600030101010101" pitchFamily="2" charset="-122"/>
              </a:rPr>
              <a:t>（作为该表的匹配标识 ）</a:t>
            </a:r>
          </a:p>
          <a:p>
            <a:pPr lvl="2" eaLnBrk="1" hangingPunct="1"/>
            <a:r>
              <a:rPr lang="zh-CN" altLang="en-US" dirty="0">
                <a:latin typeface="宋体" panose="02010600030101010101" pitchFamily="2" charset="-122"/>
                <a:ea typeface="宋体" panose="02010600030101010101" pitchFamily="2" charset="-122"/>
              </a:rPr>
              <a:t>预测的分支目标地址。</a:t>
            </a:r>
          </a:p>
          <a:p>
            <a:pPr marL="0" indent="0" eaLnBrk="1" hangingPunct="1">
              <a:buNone/>
            </a:pPr>
            <a:endParaRPr lang="zh-CN" alt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421278874"/>
              </p:ext>
            </p:extLst>
          </p:nvPr>
        </p:nvGraphicFramePr>
        <p:xfrm>
          <a:off x="5469502" y="759850"/>
          <a:ext cx="6030912" cy="5084763"/>
        </p:xfrm>
        <a:graphic>
          <a:graphicData uri="http://schemas.openxmlformats.org/presentationml/2006/ole">
            <mc:AlternateContent xmlns:mc="http://schemas.openxmlformats.org/markup-compatibility/2006">
              <mc:Choice xmlns:v="urn:schemas-microsoft-com:vml" Requires="v">
                <p:oleObj name="Picture" r:id="rId2" imgW="3299460" imgH="2781300" progId="Word.Picture.8">
                  <p:embed/>
                </p:oleObj>
              </mc:Choice>
              <mc:Fallback>
                <p:oleObj name="Picture" r:id="rId2" imgW="3299460" imgH="2781300" progId="Word.Picture.8">
                  <p:embed/>
                  <p:pic>
                    <p:nvPicPr>
                      <p:cNvPr id="0" name=""/>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502" y="759850"/>
                        <a:ext cx="6030912" cy="5084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 name="矩形 5"/>
          <p:cNvSpPr/>
          <p:nvPr/>
        </p:nvSpPr>
        <p:spPr>
          <a:xfrm>
            <a:off x="382930" y="418096"/>
            <a:ext cx="1877437" cy="461665"/>
          </a:xfrm>
          <a:prstGeom prst="rect">
            <a:avLst/>
          </a:prstGeom>
        </p:spPr>
        <p:txBody>
          <a:bodyPr wrap="none">
            <a:spAutoFit/>
          </a:bodyPr>
          <a:lstStyle/>
          <a:p>
            <a:pPr lvl="0" eaLnBrk="0" fontAlgn="base" hangingPunct="0">
              <a:spcBef>
                <a:spcPct val="20000"/>
              </a:spcBef>
              <a:spcAft>
                <a:spcPct val="0"/>
              </a:spcAft>
            </a:pPr>
            <a:r>
              <a:rPr lang="en-US" altLang="zh-CN" sz="2400" dirty="0">
                <a:latin typeface="宋体" panose="02010600030101010101" pitchFamily="2" charset="-122"/>
                <a:ea typeface="宋体" panose="02010600030101010101" pitchFamily="2" charset="-122"/>
              </a:rPr>
              <a:t>2.BTB</a:t>
            </a:r>
            <a:r>
              <a:rPr lang="zh-CN" altLang="en-US" sz="2400" dirty="0">
                <a:latin typeface="宋体" panose="02010600030101010101" pitchFamily="2" charset="-122"/>
                <a:ea typeface="宋体" panose="02010600030101010101" pitchFamily="2" charset="-122"/>
              </a:rPr>
              <a:t>表结构</a:t>
            </a:r>
            <a:endParaRPr lang="en-US" altLang="zh-CN" sz="2400" dirty="0">
              <a:latin typeface="宋体" panose="02010600030101010101" pitchFamily="2" charset="-122"/>
              <a:ea typeface="宋体" panose="02010600030101010101" pitchFamily="2" charset="-122"/>
            </a:endParaRPr>
          </a:p>
        </p:txBody>
      </p:sp>
      <p:sp>
        <p:nvSpPr>
          <p:cNvPr id="7" name="矩形 6"/>
          <p:cNvSpPr/>
          <p:nvPr/>
        </p:nvSpPr>
        <p:spPr>
          <a:xfrm>
            <a:off x="6915298" y="1812319"/>
            <a:ext cx="1569660" cy="923330"/>
          </a:xfrm>
          <a:prstGeom prst="rect">
            <a:avLst/>
          </a:prstGeom>
        </p:spPr>
        <p:txBody>
          <a:bodyPr wrap="none">
            <a:spAutoFit/>
          </a:bodyPr>
          <a:lstStyle/>
          <a:p>
            <a:r>
              <a:rPr kumimoji="1" lang="zh-CN" altLang="en-US" dirty="0">
                <a:solidFill>
                  <a:srgbClr val="000000"/>
                </a:solidFill>
              </a:rPr>
              <a:t>执行过的</a:t>
            </a:r>
            <a:endParaRPr kumimoji="1" lang="en-US" altLang="zh-CN" dirty="0">
              <a:solidFill>
                <a:srgbClr val="000000"/>
              </a:solidFill>
            </a:endParaRPr>
          </a:p>
          <a:p>
            <a:r>
              <a:rPr kumimoji="1" lang="zh-CN" altLang="en-US" dirty="0">
                <a:solidFill>
                  <a:srgbClr val="000000"/>
                </a:solidFill>
              </a:rPr>
              <a:t>成功分支指令</a:t>
            </a:r>
            <a:endParaRPr kumimoji="1" lang="en-US" altLang="zh-CN" dirty="0">
              <a:solidFill>
                <a:srgbClr val="000000"/>
              </a:solidFill>
            </a:endParaRPr>
          </a:p>
          <a:p>
            <a:r>
              <a:rPr kumimoji="1" lang="zh-CN" altLang="en-US" dirty="0">
                <a:solidFill>
                  <a:srgbClr val="000000"/>
                </a:solidFill>
              </a:rPr>
              <a:t>的地址；</a:t>
            </a:r>
            <a:endParaRPr lang="zh-CN" altLang="en-US" dirty="0"/>
          </a:p>
        </p:txBody>
      </p:sp>
      <p:sp>
        <p:nvSpPr>
          <p:cNvPr id="8" name="矩形 7"/>
          <p:cNvSpPr/>
          <p:nvPr/>
        </p:nvSpPr>
        <p:spPr>
          <a:xfrm>
            <a:off x="9112679" y="2001947"/>
            <a:ext cx="2031325" cy="338554"/>
          </a:xfrm>
          <a:prstGeom prst="rect">
            <a:avLst/>
          </a:prstGeom>
        </p:spPr>
        <p:txBody>
          <a:bodyPr wrap="none">
            <a:spAutoFit/>
          </a:bodyPr>
          <a:lstStyle/>
          <a:p>
            <a:r>
              <a:rPr kumimoji="1" lang="zh-CN" altLang="en-US" sz="1600" dirty="0">
                <a:solidFill>
                  <a:srgbClr val="000000"/>
                </a:solidFill>
                <a:latin typeface="宋体" panose="02010600030101010101" pitchFamily="2" charset="-122"/>
                <a:ea typeface="宋体" panose="02010600030101010101" pitchFamily="2" charset="-122"/>
              </a:rPr>
              <a:t>预测的分支目标地址</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74320731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9554" name="Rectangle 2"/>
          <p:cNvSpPr>
            <a:spLocks noChangeArrowheads="1"/>
          </p:cNvSpPr>
          <p:nvPr/>
        </p:nvSpPr>
        <p:spPr bwMode="auto">
          <a:xfrm>
            <a:off x="308769" y="242703"/>
            <a:ext cx="9144000" cy="6858000"/>
          </a:xfrm>
          <a:prstGeom prst="rect">
            <a:avLst/>
          </a:prstGeom>
          <a:solidFill>
            <a:schemeClr val="bg1"/>
          </a:solidFill>
          <a:ln w="3175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20000"/>
              </a:lnSpc>
              <a:spcBef>
                <a:spcPct val="20000"/>
              </a:spcBef>
              <a:buClr>
                <a:schemeClr val="folHlink"/>
              </a:buClr>
              <a:buSzPct val="6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1pPr>
            <a:lvl2pPr marL="742950" indent="-285750">
              <a:lnSpc>
                <a:spcPct val="120000"/>
              </a:lnSpc>
              <a:spcBef>
                <a:spcPct val="20000"/>
              </a:spcBef>
              <a:buClr>
                <a:schemeClr val="hlink"/>
              </a:buClr>
              <a:buSzPct val="55000"/>
              <a:buFont typeface="Wingdings" panose="05000000000000000000" pitchFamily="2" charset="2"/>
              <a:buChar char="n"/>
              <a:defRPr sz="2200" b="1">
                <a:solidFill>
                  <a:schemeClr val="tx1"/>
                </a:solidFill>
                <a:latin typeface="Tahoma" panose="020B0604030504040204" pitchFamily="34" charset="0"/>
                <a:ea typeface="宋体" panose="02010600030101010101" pitchFamily="2" charset="-122"/>
              </a:defRPr>
            </a:lvl2pPr>
            <a:lvl3pPr marL="1143000" indent="-228600">
              <a:lnSpc>
                <a:spcPct val="120000"/>
              </a:lnSpc>
              <a:spcBef>
                <a:spcPct val="20000"/>
              </a:spcBef>
              <a:buClr>
                <a:schemeClr val="folHlink"/>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3pPr>
            <a:lvl4pPr marL="1600200" indent="-228600">
              <a:lnSpc>
                <a:spcPct val="120000"/>
              </a:lnSpc>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fontAlgn="base">
              <a:lnSpc>
                <a:spcPct val="100000"/>
              </a:lnSpc>
              <a:spcBef>
                <a:spcPct val="0"/>
              </a:spcBef>
              <a:spcAft>
                <a:spcPct val="0"/>
              </a:spcAft>
              <a:buClrTx/>
              <a:buSzTx/>
              <a:buNone/>
            </a:pPr>
            <a:endParaRPr lang="zh-CN" altLang="zh-CN" sz="1800">
              <a:solidFill>
                <a:srgbClr val="000000"/>
              </a:solidFill>
            </a:endParaRPr>
          </a:p>
        </p:txBody>
      </p:sp>
      <p:sp>
        <p:nvSpPr>
          <p:cNvPr id="279555" name="Rectangle 3"/>
          <p:cNvSpPr>
            <a:spLocks noGrp="1" noChangeArrowheads="1"/>
          </p:cNvSpPr>
          <p:nvPr>
            <p:ph type="body" sz="half" idx="1"/>
          </p:nvPr>
        </p:nvSpPr>
        <p:spPr>
          <a:xfrm>
            <a:off x="-368197" y="82550"/>
            <a:ext cx="8937625" cy="1079500"/>
          </a:xfrm>
        </p:spPr>
        <p:txBody>
          <a:bodyPr/>
          <a:lstStyle/>
          <a:p>
            <a:pPr marL="711200" indent="-711200" eaLnBrk="1" hangingPunct="1">
              <a:buNone/>
            </a:pPr>
            <a:r>
              <a:rPr lang="en-US" altLang="zh-CN" sz="2000"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采用</a:t>
            </a:r>
            <a:r>
              <a:rPr lang="en-US" altLang="zh-CN" dirty="0">
                <a:latin typeface="宋体" panose="02010600030101010101" pitchFamily="2" charset="-122"/>
                <a:ea typeface="宋体" panose="02010600030101010101" pitchFamily="2" charset="-122"/>
              </a:rPr>
              <a:t>BTB</a:t>
            </a:r>
            <a:r>
              <a:rPr lang="zh-CN" altLang="en-US" dirty="0">
                <a:latin typeface="宋体" panose="02010600030101010101" pitchFamily="2" charset="-122"/>
                <a:ea typeface="宋体" panose="02010600030101010101" pitchFamily="2" charset="-122"/>
              </a:rPr>
              <a:t>后，在流水线各个阶段所进行的相关操作： </a:t>
            </a:r>
          </a:p>
        </p:txBody>
      </p:sp>
      <p:graphicFrame>
        <p:nvGraphicFramePr>
          <p:cNvPr id="679940" name="Object 4"/>
          <p:cNvGraphicFramePr>
            <a:graphicFrameLocks noGrp="1" noChangeAspect="1"/>
          </p:cNvGraphicFramePr>
          <p:nvPr>
            <p:ph sz="half" idx="2"/>
          </p:nvPr>
        </p:nvGraphicFramePr>
        <p:xfrm>
          <a:off x="1524000" y="1216025"/>
          <a:ext cx="8982075" cy="5199063"/>
        </p:xfrm>
        <a:graphic>
          <a:graphicData uri="http://schemas.openxmlformats.org/presentationml/2006/ole">
            <mc:AlternateContent xmlns:mc="http://schemas.openxmlformats.org/markup-compatibility/2006">
              <mc:Choice xmlns:v="urn:schemas-microsoft-com:vml" Requires="v">
                <p:oleObj name="图片" r:id="rId3" imgW="5895514" imgH="3413353" progId="Word.Picture.8">
                  <p:embed/>
                </p:oleObj>
              </mc:Choice>
              <mc:Fallback>
                <p:oleObj name="图片" r:id="rId3" imgW="5895514" imgH="3413353" progId="Word.Picture.8">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216025"/>
                        <a:ext cx="8982075" cy="5199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9941" name="Oval 5"/>
          <p:cNvSpPr>
            <a:spLocks noChangeArrowheads="1"/>
          </p:cNvSpPr>
          <p:nvPr/>
        </p:nvSpPr>
        <p:spPr bwMode="auto">
          <a:xfrm>
            <a:off x="7400925" y="1943100"/>
            <a:ext cx="495300" cy="630238"/>
          </a:xfrm>
          <a:prstGeom prst="ellipse">
            <a:avLst/>
          </a:prstGeom>
          <a:noFill/>
          <a:ln w="31750" algn="ctr">
            <a:solidFill>
              <a:srgbClr val="FF3399"/>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chemeClr val="folHlink"/>
              </a:buClr>
              <a:buSzPct val="6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1pPr>
            <a:lvl2pPr marL="742950" indent="-285750">
              <a:lnSpc>
                <a:spcPct val="120000"/>
              </a:lnSpc>
              <a:spcBef>
                <a:spcPct val="20000"/>
              </a:spcBef>
              <a:buClr>
                <a:schemeClr val="hlink"/>
              </a:buClr>
              <a:buSzPct val="55000"/>
              <a:buFont typeface="Wingdings" panose="05000000000000000000" pitchFamily="2" charset="2"/>
              <a:buChar char="n"/>
              <a:defRPr sz="2200" b="1">
                <a:solidFill>
                  <a:schemeClr val="tx1"/>
                </a:solidFill>
                <a:latin typeface="Tahoma" panose="020B0604030504040204" pitchFamily="34" charset="0"/>
                <a:ea typeface="宋体" panose="02010600030101010101" pitchFamily="2" charset="-122"/>
              </a:defRPr>
            </a:lvl2pPr>
            <a:lvl3pPr marL="1143000" indent="-228600">
              <a:lnSpc>
                <a:spcPct val="120000"/>
              </a:lnSpc>
              <a:spcBef>
                <a:spcPct val="20000"/>
              </a:spcBef>
              <a:buClr>
                <a:schemeClr val="folHlink"/>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3pPr>
            <a:lvl4pPr marL="1600200" indent="-228600">
              <a:lnSpc>
                <a:spcPct val="120000"/>
              </a:lnSpc>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SzTx/>
              <a:buNone/>
            </a:pPr>
            <a:endParaRPr lang="zh-CN" altLang="en-US" sz="1800">
              <a:solidFill>
                <a:srgbClr val="000000"/>
              </a:solidFill>
            </a:endParaRPr>
          </a:p>
        </p:txBody>
      </p:sp>
      <p:sp>
        <p:nvSpPr>
          <p:cNvPr id="679942" name="Oval 6"/>
          <p:cNvSpPr>
            <a:spLocks noChangeArrowheads="1"/>
          </p:cNvSpPr>
          <p:nvPr/>
        </p:nvSpPr>
        <p:spPr bwMode="auto">
          <a:xfrm>
            <a:off x="4521200" y="1943100"/>
            <a:ext cx="495300" cy="630238"/>
          </a:xfrm>
          <a:prstGeom prst="ellipse">
            <a:avLst/>
          </a:prstGeom>
          <a:noFill/>
          <a:ln w="31750" algn="ctr">
            <a:solidFill>
              <a:srgbClr val="FF3399"/>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chemeClr val="folHlink"/>
              </a:buClr>
              <a:buSzPct val="6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1pPr>
            <a:lvl2pPr marL="742950" indent="-285750">
              <a:lnSpc>
                <a:spcPct val="120000"/>
              </a:lnSpc>
              <a:spcBef>
                <a:spcPct val="20000"/>
              </a:spcBef>
              <a:buClr>
                <a:schemeClr val="hlink"/>
              </a:buClr>
              <a:buSzPct val="55000"/>
              <a:buFont typeface="Wingdings" panose="05000000000000000000" pitchFamily="2" charset="2"/>
              <a:buChar char="n"/>
              <a:defRPr sz="2200" b="1">
                <a:solidFill>
                  <a:schemeClr val="tx1"/>
                </a:solidFill>
                <a:latin typeface="Tahoma" panose="020B0604030504040204" pitchFamily="34" charset="0"/>
                <a:ea typeface="宋体" panose="02010600030101010101" pitchFamily="2" charset="-122"/>
              </a:defRPr>
            </a:lvl2pPr>
            <a:lvl3pPr marL="1143000" indent="-228600">
              <a:lnSpc>
                <a:spcPct val="120000"/>
              </a:lnSpc>
              <a:spcBef>
                <a:spcPct val="20000"/>
              </a:spcBef>
              <a:buClr>
                <a:schemeClr val="folHlink"/>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3pPr>
            <a:lvl4pPr marL="1600200" indent="-228600">
              <a:lnSpc>
                <a:spcPct val="120000"/>
              </a:lnSpc>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SzTx/>
              <a:buNone/>
            </a:pPr>
            <a:endParaRPr lang="zh-CN" altLang="en-US" sz="1800">
              <a:solidFill>
                <a:srgbClr val="000000"/>
              </a:solidFill>
            </a:endParaRPr>
          </a:p>
        </p:txBody>
      </p:sp>
      <p:sp>
        <p:nvSpPr>
          <p:cNvPr id="679943" name="AutoShape 7"/>
          <p:cNvSpPr>
            <a:spLocks/>
          </p:cNvSpPr>
          <p:nvPr/>
        </p:nvSpPr>
        <p:spPr bwMode="auto">
          <a:xfrm>
            <a:off x="8705850" y="1449389"/>
            <a:ext cx="1485900" cy="428625"/>
          </a:xfrm>
          <a:prstGeom prst="borderCallout1">
            <a:avLst>
              <a:gd name="adj1" fmla="val 26667"/>
              <a:gd name="adj2" fmla="val -5130"/>
              <a:gd name="adj3" fmla="val 173704"/>
              <a:gd name="adj4" fmla="val -50532"/>
            </a:avLst>
          </a:prstGeom>
          <a:noFill/>
          <a:ln w="31750" algn="ctr">
            <a:solidFill>
              <a:srgbClr val="FF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Clr>
                <a:schemeClr val="folHlink"/>
              </a:buClr>
              <a:buSzPct val="6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1pPr>
            <a:lvl2pPr marL="742950" indent="-285750">
              <a:lnSpc>
                <a:spcPct val="120000"/>
              </a:lnSpc>
              <a:spcBef>
                <a:spcPct val="20000"/>
              </a:spcBef>
              <a:buClr>
                <a:schemeClr val="hlink"/>
              </a:buClr>
              <a:buSzPct val="55000"/>
              <a:buFont typeface="Wingdings" panose="05000000000000000000" pitchFamily="2" charset="2"/>
              <a:buChar char="n"/>
              <a:defRPr sz="2200" b="1">
                <a:solidFill>
                  <a:schemeClr val="tx1"/>
                </a:solidFill>
                <a:latin typeface="Tahoma" panose="020B0604030504040204" pitchFamily="34" charset="0"/>
                <a:ea typeface="宋体" panose="02010600030101010101" pitchFamily="2" charset="-122"/>
              </a:defRPr>
            </a:lvl2pPr>
            <a:lvl3pPr marL="1143000" indent="-228600">
              <a:lnSpc>
                <a:spcPct val="120000"/>
              </a:lnSpc>
              <a:spcBef>
                <a:spcPct val="20000"/>
              </a:spcBef>
              <a:buClr>
                <a:schemeClr val="folHlink"/>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3pPr>
            <a:lvl4pPr marL="1600200" indent="-228600">
              <a:lnSpc>
                <a:spcPct val="120000"/>
              </a:lnSpc>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fontAlgn="base">
              <a:lnSpc>
                <a:spcPct val="100000"/>
              </a:lnSpc>
              <a:spcBef>
                <a:spcPct val="0"/>
              </a:spcBef>
              <a:spcAft>
                <a:spcPct val="0"/>
              </a:spcAft>
              <a:buClrTx/>
              <a:buSzTx/>
              <a:buNone/>
            </a:pPr>
            <a:r>
              <a:rPr lang="zh-CN" altLang="en-US" sz="1600">
                <a:solidFill>
                  <a:srgbClr val="000000"/>
                </a:solidFill>
              </a:rPr>
              <a:t>预测分支成功</a:t>
            </a:r>
          </a:p>
        </p:txBody>
      </p:sp>
      <p:sp>
        <p:nvSpPr>
          <p:cNvPr id="679944" name="AutoShape 8"/>
          <p:cNvSpPr>
            <a:spLocks/>
          </p:cNvSpPr>
          <p:nvPr/>
        </p:nvSpPr>
        <p:spPr bwMode="auto">
          <a:xfrm>
            <a:off x="5916613" y="3924300"/>
            <a:ext cx="1035050" cy="630238"/>
          </a:xfrm>
          <a:prstGeom prst="borderCallout1">
            <a:avLst>
              <a:gd name="adj1" fmla="val 18134"/>
              <a:gd name="adj2" fmla="val 107361"/>
              <a:gd name="adj3" fmla="val 65745"/>
              <a:gd name="adj4" fmla="val 136963"/>
            </a:avLst>
          </a:prstGeom>
          <a:noFill/>
          <a:ln w="31750" algn="ctr">
            <a:solidFill>
              <a:srgbClr val="FF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Clr>
                <a:schemeClr val="folHlink"/>
              </a:buClr>
              <a:buSzPct val="6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1pPr>
            <a:lvl2pPr marL="742950" indent="-285750">
              <a:lnSpc>
                <a:spcPct val="120000"/>
              </a:lnSpc>
              <a:spcBef>
                <a:spcPct val="20000"/>
              </a:spcBef>
              <a:buClr>
                <a:schemeClr val="hlink"/>
              </a:buClr>
              <a:buSzPct val="55000"/>
              <a:buFont typeface="Wingdings" panose="05000000000000000000" pitchFamily="2" charset="2"/>
              <a:buChar char="n"/>
              <a:defRPr sz="2200" b="1">
                <a:solidFill>
                  <a:schemeClr val="tx1"/>
                </a:solidFill>
                <a:latin typeface="Tahoma" panose="020B0604030504040204" pitchFamily="34" charset="0"/>
                <a:ea typeface="宋体" panose="02010600030101010101" pitchFamily="2" charset="-122"/>
              </a:defRPr>
            </a:lvl2pPr>
            <a:lvl3pPr marL="1143000" indent="-228600">
              <a:lnSpc>
                <a:spcPct val="120000"/>
              </a:lnSpc>
              <a:spcBef>
                <a:spcPct val="20000"/>
              </a:spcBef>
              <a:buClr>
                <a:schemeClr val="folHlink"/>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3pPr>
            <a:lvl4pPr marL="1600200" indent="-228600">
              <a:lnSpc>
                <a:spcPct val="120000"/>
              </a:lnSpc>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fontAlgn="base">
              <a:lnSpc>
                <a:spcPct val="100000"/>
              </a:lnSpc>
              <a:spcBef>
                <a:spcPct val="0"/>
              </a:spcBef>
              <a:spcAft>
                <a:spcPct val="0"/>
              </a:spcAft>
              <a:buClrTx/>
              <a:buSzTx/>
              <a:buNone/>
            </a:pPr>
            <a:r>
              <a:rPr lang="zh-CN" altLang="en-US" sz="1600">
                <a:solidFill>
                  <a:srgbClr val="000000"/>
                </a:solidFill>
              </a:rPr>
              <a:t>实际分支不成功</a:t>
            </a:r>
          </a:p>
        </p:txBody>
      </p:sp>
      <p:sp>
        <p:nvSpPr>
          <p:cNvPr id="679945" name="AutoShape 9"/>
          <p:cNvSpPr>
            <a:spLocks noChangeArrowheads="1"/>
          </p:cNvSpPr>
          <p:nvPr/>
        </p:nvSpPr>
        <p:spPr bwMode="auto">
          <a:xfrm>
            <a:off x="3935413" y="6173789"/>
            <a:ext cx="1890712" cy="503237"/>
          </a:xfrm>
          <a:prstGeom prst="wedgeEllipseCallout">
            <a:avLst>
              <a:gd name="adj1" fmla="val 55880"/>
              <a:gd name="adj2" fmla="val -94796"/>
            </a:avLst>
          </a:prstGeom>
          <a:solidFill>
            <a:schemeClr val="bg1"/>
          </a:solidFill>
          <a:ln w="31750" algn="ctr">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Clr>
                <a:schemeClr val="folHlink"/>
              </a:buClr>
              <a:buSzPct val="6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1pPr>
            <a:lvl2pPr marL="742950" indent="-285750">
              <a:lnSpc>
                <a:spcPct val="120000"/>
              </a:lnSpc>
              <a:spcBef>
                <a:spcPct val="20000"/>
              </a:spcBef>
              <a:buClr>
                <a:schemeClr val="hlink"/>
              </a:buClr>
              <a:buSzPct val="55000"/>
              <a:buFont typeface="Wingdings" panose="05000000000000000000" pitchFamily="2" charset="2"/>
              <a:buChar char="n"/>
              <a:defRPr sz="2200" b="1">
                <a:solidFill>
                  <a:schemeClr val="tx1"/>
                </a:solidFill>
                <a:latin typeface="Tahoma" panose="020B0604030504040204" pitchFamily="34" charset="0"/>
                <a:ea typeface="宋体" panose="02010600030101010101" pitchFamily="2" charset="-122"/>
              </a:defRPr>
            </a:lvl2pPr>
            <a:lvl3pPr marL="1143000" indent="-228600">
              <a:lnSpc>
                <a:spcPct val="120000"/>
              </a:lnSpc>
              <a:spcBef>
                <a:spcPct val="20000"/>
              </a:spcBef>
              <a:buClr>
                <a:schemeClr val="folHlink"/>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3pPr>
            <a:lvl4pPr marL="1600200" indent="-228600">
              <a:lnSpc>
                <a:spcPct val="120000"/>
              </a:lnSpc>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fontAlgn="base">
              <a:lnSpc>
                <a:spcPct val="100000"/>
              </a:lnSpc>
              <a:spcBef>
                <a:spcPct val="0"/>
              </a:spcBef>
              <a:spcAft>
                <a:spcPct val="0"/>
              </a:spcAft>
              <a:buClrTx/>
              <a:buSzTx/>
              <a:buNone/>
            </a:pPr>
            <a:r>
              <a:rPr lang="en-US" altLang="zh-CN" sz="1600">
                <a:solidFill>
                  <a:srgbClr val="000000"/>
                </a:solidFill>
              </a:rPr>
              <a:t>BTB</a:t>
            </a:r>
            <a:r>
              <a:rPr lang="zh-CN" altLang="en-US" sz="1600">
                <a:solidFill>
                  <a:srgbClr val="000000"/>
                </a:solidFill>
              </a:rPr>
              <a:t>的建立</a:t>
            </a:r>
          </a:p>
        </p:txBody>
      </p:sp>
      <p:sp>
        <p:nvSpPr>
          <p:cNvPr id="679948" name="Text Box 12"/>
          <p:cNvSpPr txBox="1">
            <a:spLocks noChangeArrowheads="1"/>
          </p:cNvSpPr>
          <p:nvPr/>
        </p:nvSpPr>
        <p:spPr bwMode="auto">
          <a:xfrm>
            <a:off x="5556251" y="6491288"/>
            <a:ext cx="19415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folHlink"/>
              </a:buClr>
              <a:buSzPct val="6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1pPr>
            <a:lvl2pPr marL="742950" indent="-285750">
              <a:lnSpc>
                <a:spcPct val="120000"/>
              </a:lnSpc>
              <a:spcBef>
                <a:spcPct val="20000"/>
              </a:spcBef>
              <a:buClr>
                <a:schemeClr val="hlink"/>
              </a:buClr>
              <a:buSzPct val="55000"/>
              <a:buFont typeface="Wingdings" panose="05000000000000000000" pitchFamily="2" charset="2"/>
              <a:buChar char="n"/>
              <a:defRPr sz="2200" b="1">
                <a:solidFill>
                  <a:schemeClr val="tx1"/>
                </a:solidFill>
                <a:latin typeface="Tahoma" panose="020B0604030504040204" pitchFamily="34" charset="0"/>
                <a:ea typeface="宋体" panose="02010600030101010101" pitchFamily="2" charset="-122"/>
              </a:defRPr>
            </a:lvl2pPr>
            <a:lvl3pPr marL="1143000" indent="-228600">
              <a:lnSpc>
                <a:spcPct val="120000"/>
              </a:lnSpc>
              <a:spcBef>
                <a:spcPct val="20000"/>
              </a:spcBef>
              <a:buClr>
                <a:schemeClr val="folHlink"/>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3pPr>
            <a:lvl4pPr marL="1600200" indent="-228600">
              <a:lnSpc>
                <a:spcPct val="120000"/>
              </a:lnSpc>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SzTx/>
              <a:buNone/>
            </a:pPr>
            <a:r>
              <a:rPr lang="zh-CN" altLang="en-US" sz="1800">
                <a:solidFill>
                  <a:srgbClr val="FF3399"/>
                </a:solidFill>
              </a:rPr>
              <a:t>延迟</a:t>
            </a:r>
            <a:r>
              <a:rPr lang="en-US" altLang="zh-CN" sz="1800">
                <a:solidFill>
                  <a:srgbClr val="FF3399"/>
                </a:solidFill>
              </a:rPr>
              <a:t>2</a:t>
            </a:r>
            <a:r>
              <a:rPr lang="zh-CN" altLang="en-US" sz="1800">
                <a:solidFill>
                  <a:srgbClr val="FF3399"/>
                </a:solidFill>
              </a:rPr>
              <a:t>个时钟周期</a:t>
            </a:r>
          </a:p>
        </p:txBody>
      </p:sp>
      <p:sp>
        <p:nvSpPr>
          <p:cNvPr id="679949" name="Line 13"/>
          <p:cNvSpPr>
            <a:spLocks noChangeShapeType="1"/>
          </p:cNvSpPr>
          <p:nvPr/>
        </p:nvSpPr>
        <p:spPr bwMode="auto">
          <a:xfrm>
            <a:off x="6096000" y="6173788"/>
            <a:ext cx="179388" cy="404812"/>
          </a:xfrm>
          <a:prstGeom prst="line">
            <a:avLst/>
          </a:prstGeom>
          <a:noFill/>
          <a:ln w="31750">
            <a:solidFill>
              <a:srgbClr val="FF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000000"/>
              </a:solidFill>
              <a:latin typeface="Tahoma" panose="020B0604030504040204" pitchFamily="34" charset="0"/>
              <a:ea typeface="黑体" panose="02010609060101010101" pitchFamily="49" charset="-122"/>
            </a:endParaRPr>
          </a:p>
        </p:txBody>
      </p:sp>
      <p:sp>
        <p:nvSpPr>
          <p:cNvPr id="679950" name="Line 14"/>
          <p:cNvSpPr>
            <a:spLocks noChangeShapeType="1"/>
          </p:cNvSpPr>
          <p:nvPr/>
        </p:nvSpPr>
        <p:spPr bwMode="auto">
          <a:xfrm flipH="1">
            <a:off x="6365876" y="6129338"/>
            <a:ext cx="180975" cy="404812"/>
          </a:xfrm>
          <a:prstGeom prst="line">
            <a:avLst/>
          </a:prstGeom>
          <a:noFill/>
          <a:ln w="31750">
            <a:solidFill>
              <a:srgbClr val="FF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000000"/>
              </a:solidFill>
              <a:latin typeface="Tahoma" panose="020B0604030504040204" pitchFamily="34" charset="0"/>
              <a:ea typeface="黑体" panose="02010609060101010101" pitchFamily="49" charset="-122"/>
            </a:endParaRPr>
          </a:p>
        </p:txBody>
      </p:sp>
      <p:sp>
        <p:nvSpPr>
          <p:cNvPr id="2" name="矩形标注 1"/>
          <p:cNvSpPr>
            <a:spLocks noChangeArrowheads="1"/>
          </p:cNvSpPr>
          <p:nvPr/>
        </p:nvSpPr>
        <p:spPr bwMode="auto">
          <a:xfrm>
            <a:off x="2630489" y="773113"/>
            <a:ext cx="2251075" cy="990600"/>
          </a:xfrm>
          <a:prstGeom prst="wedgeRectCallout">
            <a:avLst>
              <a:gd name="adj1" fmla="val 32366"/>
              <a:gd name="adj2" fmla="val 79042"/>
            </a:avLst>
          </a:prstGeom>
          <a:solidFill>
            <a:schemeClr val="bg1"/>
          </a:solidFill>
          <a:ln w="31750" algn="ctr">
            <a:solidFill>
              <a:srgbClr val="008000"/>
            </a:solidFill>
            <a:round/>
            <a:headEnd/>
            <a:tailEnd/>
          </a:ln>
        </p:spPr>
        <p:txBody>
          <a:bodyPr/>
          <a:lstStyle>
            <a:lvl1pPr marL="95250" indent="-95250">
              <a:lnSpc>
                <a:spcPct val="120000"/>
              </a:lnSpc>
              <a:spcBef>
                <a:spcPct val="20000"/>
              </a:spcBef>
              <a:buClr>
                <a:schemeClr val="folHlink"/>
              </a:buClr>
              <a:buSzPct val="6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1pPr>
            <a:lvl2pPr marL="742950" indent="-285750">
              <a:lnSpc>
                <a:spcPct val="120000"/>
              </a:lnSpc>
              <a:spcBef>
                <a:spcPct val="20000"/>
              </a:spcBef>
              <a:buClr>
                <a:schemeClr val="hlink"/>
              </a:buClr>
              <a:buSzPct val="55000"/>
              <a:buFont typeface="Wingdings" panose="05000000000000000000" pitchFamily="2" charset="2"/>
              <a:buChar char="n"/>
              <a:defRPr sz="2200" b="1">
                <a:solidFill>
                  <a:schemeClr val="tx1"/>
                </a:solidFill>
                <a:latin typeface="Tahoma" panose="020B0604030504040204" pitchFamily="34" charset="0"/>
                <a:ea typeface="宋体" panose="02010600030101010101" pitchFamily="2" charset="-122"/>
              </a:defRPr>
            </a:lvl2pPr>
            <a:lvl3pPr marL="1143000" indent="-228600">
              <a:lnSpc>
                <a:spcPct val="120000"/>
              </a:lnSpc>
              <a:spcBef>
                <a:spcPct val="20000"/>
              </a:spcBef>
              <a:buClr>
                <a:schemeClr val="folHlink"/>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3pPr>
            <a:lvl4pPr marL="1600200" indent="-228600">
              <a:lnSpc>
                <a:spcPct val="120000"/>
              </a:lnSpc>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
                <a:srgbClr val="FF3399"/>
              </a:buClr>
              <a:buSzPct val="50000"/>
              <a:buFont typeface="Arial" panose="020B0604020202020204" pitchFamily="34" charset="0"/>
              <a:buChar char="•"/>
            </a:pPr>
            <a:r>
              <a:rPr lang="zh-CN" altLang="en-US" sz="1800">
                <a:solidFill>
                  <a:srgbClr val="000000"/>
                </a:solidFill>
              </a:rPr>
              <a:t>之前不成功的分支</a:t>
            </a:r>
          </a:p>
          <a:p>
            <a:pPr fontAlgn="base">
              <a:lnSpc>
                <a:spcPct val="100000"/>
              </a:lnSpc>
              <a:spcBef>
                <a:spcPct val="0"/>
              </a:spcBef>
              <a:spcAft>
                <a:spcPct val="0"/>
              </a:spcAft>
              <a:buClr>
                <a:srgbClr val="FF3399"/>
              </a:buClr>
              <a:buSzPct val="50000"/>
              <a:buFont typeface="Arial" panose="020B0604020202020204" pitchFamily="34" charset="0"/>
              <a:buChar char="•"/>
            </a:pPr>
            <a:r>
              <a:rPr lang="zh-CN" altLang="en-US" sz="1800">
                <a:solidFill>
                  <a:srgbClr val="000000"/>
                </a:solidFill>
              </a:rPr>
              <a:t>未执行过的分支</a:t>
            </a:r>
          </a:p>
          <a:p>
            <a:pPr fontAlgn="base">
              <a:lnSpc>
                <a:spcPct val="100000"/>
              </a:lnSpc>
              <a:spcBef>
                <a:spcPct val="0"/>
              </a:spcBef>
              <a:spcAft>
                <a:spcPct val="0"/>
              </a:spcAft>
              <a:buClr>
                <a:srgbClr val="FF3399"/>
              </a:buClr>
              <a:buSzPct val="50000"/>
              <a:buFont typeface="Arial" panose="020B0604020202020204" pitchFamily="34" charset="0"/>
              <a:buChar char="•"/>
            </a:pPr>
            <a:r>
              <a:rPr lang="zh-CN" altLang="en-US" sz="1800">
                <a:solidFill>
                  <a:srgbClr val="000000"/>
                </a:solidFill>
              </a:rPr>
              <a:t>普通指令</a:t>
            </a:r>
          </a:p>
        </p:txBody>
      </p:sp>
    </p:spTree>
    <p:custDataLst>
      <p:tags r:id="rId1"/>
    </p:custDataLst>
    <p:extLst>
      <p:ext uri="{BB962C8B-B14F-4D97-AF65-F5344CB8AC3E}">
        <p14:creationId xmlns:p14="http://schemas.microsoft.com/office/powerpoint/2010/main" val="225834753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79940"/>
                                        </p:tgtEl>
                                        <p:attrNameLst>
                                          <p:attrName>style.visibility</p:attrName>
                                        </p:attrNameLst>
                                      </p:cBhvr>
                                      <p:to>
                                        <p:strVal val="visible"/>
                                      </p:to>
                                    </p:set>
                                    <p:animEffect transition="in" filter="blinds(horizontal)">
                                      <p:cBhvr>
                                        <p:cTn id="7" dur="500"/>
                                        <p:tgtEl>
                                          <p:spTgt spid="6799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79941"/>
                                        </p:tgtEl>
                                        <p:attrNameLst>
                                          <p:attrName>style.visibility</p:attrName>
                                        </p:attrNameLst>
                                      </p:cBhvr>
                                      <p:to>
                                        <p:strVal val="visible"/>
                                      </p:to>
                                    </p:set>
                                    <p:animEffect transition="in" filter="blinds(horizontal)">
                                      <p:cBhvr>
                                        <p:cTn id="12" dur="500"/>
                                        <p:tgtEl>
                                          <p:spTgt spid="6799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79943"/>
                                        </p:tgtEl>
                                        <p:attrNameLst>
                                          <p:attrName>style.visibility</p:attrName>
                                        </p:attrNameLst>
                                      </p:cBhvr>
                                      <p:to>
                                        <p:strVal val="visible"/>
                                      </p:to>
                                    </p:set>
                                    <p:animEffect transition="in" filter="checkerboard(across)">
                                      <p:cBhvr>
                                        <p:cTn id="17" dur="500"/>
                                        <p:tgtEl>
                                          <p:spTgt spid="67994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679944"/>
                                        </p:tgtEl>
                                        <p:attrNameLst>
                                          <p:attrName>style.visibility</p:attrName>
                                        </p:attrNameLst>
                                      </p:cBhvr>
                                      <p:to>
                                        <p:strVal val="visible"/>
                                      </p:to>
                                    </p:set>
                                    <p:animEffect transition="in" filter="checkerboard(across)">
                                      <p:cBhvr>
                                        <p:cTn id="22" dur="500"/>
                                        <p:tgtEl>
                                          <p:spTgt spid="67994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xit" presetSubtype="10" fill="hold" grpId="1" nodeType="clickEffect">
                                  <p:stCondLst>
                                    <p:cond delay="0"/>
                                  </p:stCondLst>
                                  <p:childTnLst>
                                    <p:animEffect transition="out" filter="checkerboard(across)">
                                      <p:cBhvr>
                                        <p:cTn id="26" dur="500"/>
                                        <p:tgtEl>
                                          <p:spTgt spid="679941"/>
                                        </p:tgtEl>
                                      </p:cBhvr>
                                    </p:animEffect>
                                    <p:set>
                                      <p:cBhvr>
                                        <p:cTn id="27" dur="1" fill="hold">
                                          <p:stCondLst>
                                            <p:cond delay="499"/>
                                          </p:stCondLst>
                                        </p:cTn>
                                        <p:tgtEl>
                                          <p:spTgt spid="679941"/>
                                        </p:tgtEl>
                                        <p:attrNameLst>
                                          <p:attrName>style.visibility</p:attrName>
                                        </p:attrNameLst>
                                      </p:cBhvr>
                                      <p:to>
                                        <p:strVal val="hidden"/>
                                      </p:to>
                                    </p:set>
                                  </p:childTnLst>
                                </p:cTn>
                              </p:par>
                              <p:par>
                                <p:cTn id="28" presetID="5" presetClass="exit" presetSubtype="10" fill="hold" grpId="1" nodeType="withEffect">
                                  <p:stCondLst>
                                    <p:cond delay="0"/>
                                  </p:stCondLst>
                                  <p:childTnLst>
                                    <p:animEffect transition="out" filter="checkerboard(across)">
                                      <p:cBhvr>
                                        <p:cTn id="29" dur="500"/>
                                        <p:tgtEl>
                                          <p:spTgt spid="679943"/>
                                        </p:tgtEl>
                                      </p:cBhvr>
                                    </p:animEffect>
                                    <p:set>
                                      <p:cBhvr>
                                        <p:cTn id="30" dur="1" fill="hold">
                                          <p:stCondLst>
                                            <p:cond delay="499"/>
                                          </p:stCondLst>
                                        </p:cTn>
                                        <p:tgtEl>
                                          <p:spTgt spid="679943"/>
                                        </p:tgtEl>
                                        <p:attrNameLst>
                                          <p:attrName>style.visibility</p:attrName>
                                        </p:attrNameLst>
                                      </p:cBhvr>
                                      <p:to>
                                        <p:strVal val="hidden"/>
                                      </p:to>
                                    </p:set>
                                  </p:childTnLst>
                                </p:cTn>
                              </p:par>
                              <p:par>
                                <p:cTn id="31" presetID="5" presetClass="exit" presetSubtype="10" fill="hold" grpId="1" nodeType="withEffect">
                                  <p:stCondLst>
                                    <p:cond delay="0"/>
                                  </p:stCondLst>
                                  <p:childTnLst>
                                    <p:animEffect transition="out" filter="checkerboard(across)">
                                      <p:cBhvr>
                                        <p:cTn id="32" dur="500"/>
                                        <p:tgtEl>
                                          <p:spTgt spid="679944"/>
                                        </p:tgtEl>
                                      </p:cBhvr>
                                    </p:animEffect>
                                    <p:set>
                                      <p:cBhvr>
                                        <p:cTn id="33" dur="1" fill="hold">
                                          <p:stCondLst>
                                            <p:cond delay="499"/>
                                          </p:stCondLst>
                                        </p:cTn>
                                        <p:tgtEl>
                                          <p:spTgt spid="679944"/>
                                        </p:tgtEl>
                                        <p:attrNameLst>
                                          <p:attrName>style.visibility</p:attrName>
                                        </p:attrNameLst>
                                      </p:cBhvr>
                                      <p:to>
                                        <p:strVal val="hidden"/>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679942"/>
                                        </p:tgtEl>
                                        <p:attrNameLst>
                                          <p:attrName>style.visibility</p:attrName>
                                        </p:attrNameLst>
                                      </p:cBhvr>
                                      <p:to>
                                        <p:strVal val="visible"/>
                                      </p:to>
                                    </p:set>
                                    <p:animEffect transition="in" filter="blinds(horizontal)">
                                      <p:cBhvr>
                                        <p:cTn id="38" dur="500"/>
                                        <p:tgtEl>
                                          <p:spTgt spid="67994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p:cTn id="43" dur="500" fill="hold"/>
                                        <p:tgtEl>
                                          <p:spTgt spid="2"/>
                                        </p:tgtEl>
                                        <p:attrNameLst>
                                          <p:attrName>ppt_w</p:attrName>
                                        </p:attrNameLst>
                                      </p:cBhvr>
                                      <p:tavLst>
                                        <p:tav tm="0">
                                          <p:val>
                                            <p:fltVal val="0"/>
                                          </p:val>
                                        </p:tav>
                                        <p:tav tm="100000">
                                          <p:val>
                                            <p:strVal val="#ppt_w"/>
                                          </p:val>
                                        </p:tav>
                                      </p:tavLst>
                                    </p:anim>
                                    <p:anim calcmode="lin" valueType="num">
                                      <p:cBhvr>
                                        <p:cTn id="44" dur="500" fill="hold"/>
                                        <p:tgtEl>
                                          <p:spTgt spid="2"/>
                                        </p:tgtEl>
                                        <p:attrNameLst>
                                          <p:attrName>ppt_h</p:attrName>
                                        </p:attrNameLst>
                                      </p:cBhvr>
                                      <p:tavLst>
                                        <p:tav tm="0">
                                          <p:val>
                                            <p:fltVal val="0"/>
                                          </p:val>
                                        </p:tav>
                                        <p:tav tm="100000">
                                          <p:val>
                                            <p:strVal val="#ppt_h"/>
                                          </p:val>
                                        </p:tav>
                                      </p:tavLst>
                                    </p:anim>
                                    <p:animEffect transition="in" filter="fade">
                                      <p:cBhvr>
                                        <p:cTn id="45" dur="500"/>
                                        <p:tgtEl>
                                          <p:spTgt spid="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xit" presetSubtype="4" fill="hold" grpId="1" nodeType="clickEffect">
                                  <p:stCondLst>
                                    <p:cond delay="0"/>
                                  </p:stCondLst>
                                  <p:childTnLst>
                                    <p:animEffect transition="out" filter="wipe(down)">
                                      <p:cBhvr>
                                        <p:cTn id="49" dur="500"/>
                                        <p:tgtEl>
                                          <p:spTgt spid="2"/>
                                        </p:tgtEl>
                                      </p:cBhvr>
                                    </p:animEffect>
                                    <p:set>
                                      <p:cBhvr>
                                        <p:cTn id="50" dur="1" fill="hold">
                                          <p:stCondLst>
                                            <p:cond delay="499"/>
                                          </p:stCondLst>
                                        </p:cTn>
                                        <p:tgtEl>
                                          <p:spTgt spid="2"/>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679945"/>
                                        </p:tgtEl>
                                        <p:attrNameLst>
                                          <p:attrName>style.visibility</p:attrName>
                                        </p:attrNameLst>
                                      </p:cBhvr>
                                      <p:to>
                                        <p:strVal val="visible"/>
                                      </p:to>
                                    </p:set>
                                    <p:animEffect transition="in" filter="blinds(horizontal)">
                                      <p:cBhvr>
                                        <p:cTn id="55" dur="500"/>
                                        <p:tgtEl>
                                          <p:spTgt spid="679945"/>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xit" presetSubtype="4" fill="hold" grpId="1" nodeType="clickEffect">
                                  <p:stCondLst>
                                    <p:cond delay="0"/>
                                  </p:stCondLst>
                                  <p:childTnLst>
                                    <p:anim calcmode="lin" valueType="num">
                                      <p:cBhvr additive="base">
                                        <p:cTn id="59" dur="500"/>
                                        <p:tgtEl>
                                          <p:spTgt spid="679945"/>
                                        </p:tgtEl>
                                        <p:attrNameLst>
                                          <p:attrName>ppt_x</p:attrName>
                                        </p:attrNameLst>
                                      </p:cBhvr>
                                      <p:tavLst>
                                        <p:tav tm="0">
                                          <p:val>
                                            <p:strVal val="ppt_x"/>
                                          </p:val>
                                        </p:tav>
                                        <p:tav tm="100000">
                                          <p:val>
                                            <p:strVal val="ppt_x"/>
                                          </p:val>
                                        </p:tav>
                                      </p:tavLst>
                                    </p:anim>
                                    <p:anim calcmode="lin" valueType="num">
                                      <p:cBhvr additive="base">
                                        <p:cTn id="60" dur="500"/>
                                        <p:tgtEl>
                                          <p:spTgt spid="679945"/>
                                        </p:tgtEl>
                                        <p:attrNameLst>
                                          <p:attrName>ppt_y</p:attrName>
                                        </p:attrNameLst>
                                      </p:cBhvr>
                                      <p:tavLst>
                                        <p:tav tm="0">
                                          <p:val>
                                            <p:strVal val="ppt_y"/>
                                          </p:val>
                                        </p:tav>
                                        <p:tav tm="100000">
                                          <p:val>
                                            <p:strVal val="1+ppt_h/2"/>
                                          </p:val>
                                        </p:tav>
                                      </p:tavLst>
                                    </p:anim>
                                    <p:set>
                                      <p:cBhvr>
                                        <p:cTn id="61" dur="1" fill="hold">
                                          <p:stCondLst>
                                            <p:cond delay="499"/>
                                          </p:stCondLst>
                                        </p:cTn>
                                        <p:tgtEl>
                                          <p:spTgt spid="679945"/>
                                        </p:tgtEl>
                                        <p:attrNameLst>
                                          <p:attrName>style.visibility</p:attrName>
                                        </p:attrNameLst>
                                      </p:cBhvr>
                                      <p:to>
                                        <p:strVal val="hidden"/>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xit" presetSubtype="10" fill="hold" grpId="1" nodeType="clickEffect">
                                  <p:stCondLst>
                                    <p:cond delay="0"/>
                                  </p:stCondLst>
                                  <p:childTnLst>
                                    <p:animEffect transition="out" filter="blinds(horizontal)">
                                      <p:cBhvr>
                                        <p:cTn id="65" dur="500"/>
                                        <p:tgtEl>
                                          <p:spTgt spid="679942"/>
                                        </p:tgtEl>
                                      </p:cBhvr>
                                    </p:animEffect>
                                    <p:set>
                                      <p:cBhvr>
                                        <p:cTn id="66" dur="1" fill="hold">
                                          <p:stCondLst>
                                            <p:cond delay="499"/>
                                          </p:stCondLst>
                                        </p:cTn>
                                        <p:tgtEl>
                                          <p:spTgt spid="679942"/>
                                        </p:tgtEl>
                                        <p:attrNameLst>
                                          <p:attrName>style.visibility</p:attrName>
                                        </p:attrNameLst>
                                      </p:cBhvr>
                                      <p:to>
                                        <p:strVal val="hidden"/>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679948"/>
                                        </p:tgtEl>
                                        <p:attrNameLst>
                                          <p:attrName>style.visibility</p:attrName>
                                        </p:attrNameLst>
                                      </p:cBhvr>
                                      <p:to>
                                        <p:strVal val="visible"/>
                                      </p:to>
                                    </p:set>
                                    <p:animEffect transition="in" filter="blinds(horizontal)">
                                      <p:cBhvr>
                                        <p:cTn id="71" dur="500"/>
                                        <p:tgtEl>
                                          <p:spTgt spid="679948"/>
                                        </p:tgtEl>
                                      </p:cBhvr>
                                    </p:animEffect>
                                  </p:childTnLst>
                                </p:cTn>
                              </p:par>
                              <p:par>
                                <p:cTn id="72" presetID="3" presetClass="entr" presetSubtype="10" fill="hold" nodeType="withEffect">
                                  <p:stCondLst>
                                    <p:cond delay="0"/>
                                  </p:stCondLst>
                                  <p:childTnLst>
                                    <p:set>
                                      <p:cBhvr>
                                        <p:cTn id="73" dur="1" fill="hold">
                                          <p:stCondLst>
                                            <p:cond delay="0"/>
                                          </p:stCondLst>
                                        </p:cTn>
                                        <p:tgtEl>
                                          <p:spTgt spid="679950"/>
                                        </p:tgtEl>
                                        <p:attrNameLst>
                                          <p:attrName>style.visibility</p:attrName>
                                        </p:attrNameLst>
                                      </p:cBhvr>
                                      <p:to>
                                        <p:strVal val="visible"/>
                                      </p:to>
                                    </p:set>
                                    <p:animEffect transition="in" filter="blinds(horizontal)">
                                      <p:cBhvr>
                                        <p:cTn id="74" dur="500"/>
                                        <p:tgtEl>
                                          <p:spTgt spid="679950"/>
                                        </p:tgtEl>
                                      </p:cBhvr>
                                    </p:animEffect>
                                  </p:childTnLst>
                                </p:cTn>
                              </p:par>
                              <p:par>
                                <p:cTn id="75" presetID="3" presetClass="entr" presetSubtype="10" fill="hold" nodeType="withEffect">
                                  <p:stCondLst>
                                    <p:cond delay="0"/>
                                  </p:stCondLst>
                                  <p:childTnLst>
                                    <p:set>
                                      <p:cBhvr>
                                        <p:cTn id="76" dur="1" fill="hold">
                                          <p:stCondLst>
                                            <p:cond delay="0"/>
                                          </p:stCondLst>
                                        </p:cTn>
                                        <p:tgtEl>
                                          <p:spTgt spid="679949"/>
                                        </p:tgtEl>
                                        <p:attrNameLst>
                                          <p:attrName>style.visibility</p:attrName>
                                        </p:attrNameLst>
                                      </p:cBhvr>
                                      <p:to>
                                        <p:strVal val="visible"/>
                                      </p:to>
                                    </p:set>
                                    <p:animEffect transition="in" filter="blinds(horizontal)">
                                      <p:cBhvr>
                                        <p:cTn id="77" dur="500"/>
                                        <p:tgtEl>
                                          <p:spTgt spid="679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9941" grpId="0" animBg="1"/>
      <p:bldP spid="679941" grpId="1" animBg="1"/>
      <p:bldP spid="679942" grpId="0" animBg="1"/>
      <p:bldP spid="679942" grpId="1" animBg="1"/>
      <p:bldP spid="679943" grpId="0" animBg="1"/>
      <p:bldP spid="679943" grpId="1" animBg="1"/>
      <p:bldP spid="679944" grpId="0" animBg="1"/>
      <p:bldP spid="679944" grpId="1" animBg="1"/>
      <p:bldP spid="679945" grpId="0" animBg="1"/>
      <p:bldP spid="679945" grpId="1" animBg="1"/>
      <p:bldP spid="679948" grpId="0"/>
      <p:bldP spid="2" grpId="0" animBg="1"/>
      <p:bldP spid="2" grpId="1"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9" name="Rectangle 3" descr="Rectangle: Click to edit Master text styles&#10;Second level&#10;Third level&#10;Fourth level&#10;Fifth level"/>
          <p:cNvSpPr>
            <a:spLocks noGrp="1" noChangeArrowheads="1"/>
          </p:cNvSpPr>
          <p:nvPr>
            <p:ph idx="1"/>
          </p:nvPr>
        </p:nvSpPr>
        <p:spPr>
          <a:xfrm>
            <a:off x="285204" y="623979"/>
            <a:ext cx="10574383" cy="4903787"/>
          </a:xfrm>
        </p:spPr>
        <p:txBody>
          <a:bodyPr/>
          <a:lstStyle/>
          <a:p>
            <a:pPr eaLnBrk="1" hangingPunct="1">
              <a:buFont typeface="Wingdings" panose="05000000000000000000" pitchFamily="2" charset="2"/>
              <a:buNone/>
            </a:pPr>
            <a:r>
              <a:rPr lang="en-US" altLang="zh-CN" dirty="0">
                <a:latin typeface="华文楷体" panose="02010600040101010101" pitchFamily="2" charset="-122"/>
                <a:ea typeface="华文楷体" panose="02010600040101010101" pitchFamily="2" charset="-122"/>
              </a:rPr>
              <a:t>     </a:t>
            </a:r>
            <a:r>
              <a:rPr lang="zh-CN" altLang="en-US" sz="2400" dirty="0">
                <a:solidFill>
                  <a:srgbClr val="000000"/>
                </a:solidFill>
                <a:latin typeface="宋体" panose="02010600030101010101" pitchFamily="2" charset="-122"/>
                <a:ea typeface="宋体" panose="02010600030101010101" pitchFamily="2" charset="-122"/>
              </a:rPr>
              <a:t>如果预测错误或在</a:t>
            </a:r>
            <a:r>
              <a:rPr lang="en-US" altLang="zh-CN" sz="2400" dirty="0">
                <a:solidFill>
                  <a:srgbClr val="000000"/>
                </a:solidFill>
                <a:latin typeface="宋体" panose="02010600030101010101" pitchFamily="2" charset="-122"/>
                <a:ea typeface="宋体" panose="02010600030101010101" pitchFamily="2" charset="-122"/>
              </a:rPr>
              <a:t>BTB</a:t>
            </a:r>
            <a:r>
              <a:rPr lang="zh-CN" altLang="en-US" sz="2400" dirty="0">
                <a:solidFill>
                  <a:srgbClr val="000000"/>
                </a:solidFill>
                <a:latin typeface="宋体" panose="02010600030101010101" pitchFamily="2" charset="-122"/>
                <a:ea typeface="宋体" panose="02010600030101010101" pitchFamily="2" charset="-122"/>
              </a:rPr>
              <a:t>中没有匹配的项，要有至少</a:t>
            </a:r>
            <a:r>
              <a:rPr lang="en-US" altLang="zh-CN" sz="2400" dirty="0">
                <a:solidFill>
                  <a:srgbClr val="000000"/>
                </a:solidFill>
                <a:latin typeface="宋体" panose="02010600030101010101" pitchFamily="2" charset="-122"/>
                <a:ea typeface="宋体" panose="02010600030101010101" pitchFamily="2" charset="-122"/>
              </a:rPr>
              <a:t>2</a:t>
            </a:r>
            <a:r>
              <a:rPr lang="zh-CN" altLang="en-US" sz="2400" dirty="0">
                <a:solidFill>
                  <a:srgbClr val="000000"/>
                </a:solidFill>
                <a:latin typeface="宋体" panose="02010600030101010101" pitchFamily="2" charset="-122"/>
                <a:ea typeface="宋体" panose="02010600030101010101" pitchFamily="2" charset="-122"/>
              </a:rPr>
              <a:t>个时钟周期的开销。</a:t>
            </a:r>
            <a:endParaRPr lang="en-US" altLang="zh-CN" sz="2400" dirty="0">
              <a:solidFill>
                <a:srgbClr val="000000"/>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dirty="0">
                <a:solidFill>
                  <a:srgbClr val="000000"/>
                </a:solidFill>
                <a:latin typeface="宋体" panose="02010600030101010101" pitchFamily="2" charset="-122"/>
                <a:ea typeface="宋体" panose="02010600030101010101" pitchFamily="2" charset="-122"/>
              </a:rPr>
              <a:t>   </a:t>
            </a:r>
            <a:r>
              <a:rPr lang="zh-CN" altLang="en-US" sz="2400" dirty="0">
                <a:solidFill>
                  <a:srgbClr val="000000"/>
                </a:solidFill>
                <a:latin typeface="宋体" panose="02010600030101010101" pitchFamily="2" charset="-122"/>
                <a:ea typeface="宋体" panose="02010600030101010101" pitchFamily="2" charset="-122"/>
              </a:rPr>
              <a:t>因为：</a:t>
            </a:r>
            <a:endParaRPr lang="en-US" altLang="zh-CN" sz="2400" dirty="0">
              <a:solidFill>
                <a:srgbClr val="000000"/>
              </a:solidFill>
              <a:latin typeface="宋体" panose="02010600030101010101" pitchFamily="2" charset="-122"/>
              <a:ea typeface="宋体" panose="02010600030101010101" pitchFamily="2" charset="-122"/>
            </a:endParaRPr>
          </a:p>
          <a:p>
            <a:pPr marL="1079500" indent="-365125" eaLnBrk="1" hangingPunct="1">
              <a:buFont typeface="Wingdings" panose="05000000000000000000" pitchFamily="2" charset="2"/>
              <a:buNone/>
            </a:pPr>
            <a:r>
              <a:rPr lang="en-US" altLang="zh-CN" sz="2400" dirty="0">
                <a:solidFill>
                  <a:srgbClr val="000000"/>
                </a:solidFill>
                <a:latin typeface="宋体" panose="02010600030101010101" pitchFamily="2" charset="-122"/>
                <a:ea typeface="宋体" panose="02010600030101010101" pitchFamily="2" charset="-122"/>
              </a:rPr>
              <a:t>① </a:t>
            </a:r>
            <a:r>
              <a:rPr lang="zh-CN" altLang="en-US" sz="2400" dirty="0">
                <a:solidFill>
                  <a:srgbClr val="000000"/>
                </a:solidFill>
                <a:latin typeface="宋体" panose="02010600030101010101" pitchFamily="2" charset="-122"/>
                <a:ea typeface="宋体" panose="02010600030101010101" pitchFamily="2" charset="-122"/>
              </a:rPr>
              <a:t>需要更新</a:t>
            </a:r>
            <a:r>
              <a:rPr lang="en-US" altLang="zh-CN" sz="2400" dirty="0">
                <a:solidFill>
                  <a:srgbClr val="000000"/>
                </a:solidFill>
                <a:latin typeface="宋体" panose="02010600030101010101" pitchFamily="2" charset="-122"/>
                <a:ea typeface="宋体" panose="02010600030101010101" pitchFamily="2" charset="-122"/>
              </a:rPr>
              <a:t>BTB</a:t>
            </a:r>
            <a:r>
              <a:rPr lang="zh-CN" altLang="en-US" sz="2400" dirty="0">
                <a:solidFill>
                  <a:srgbClr val="000000"/>
                </a:solidFill>
                <a:latin typeface="宋体" panose="02010600030101010101" pitchFamily="2" charset="-122"/>
                <a:ea typeface="宋体" panose="02010600030101010101" pitchFamily="2" charset="-122"/>
              </a:rPr>
              <a:t>中的项，要花费一个时钟周期；</a:t>
            </a:r>
            <a:endParaRPr lang="en-US" altLang="zh-CN" sz="2400" dirty="0">
              <a:solidFill>
                <a:srgbClr val="000000"/>
              </a:solidFill>
              <a:latin typeface="宋体" panose="02010600030101010101" pitchFamily="2" charset="-122"/>
              <a:ea typeface="宋体" panose="02010600030101010101" pitchFamily="2" charset="-122"/>
            </a:endParaRPr>
          </a:p>
          <a:p>
            <a:pPr marL="1079500" indent="-365125" eaLnBrk="1" hangingPunct="1">
              <a:buFont typeface="Wingdings" panose="05000000000000000000" pitchFamily="2" charset="2"/>
              <a:buNone/>
            </a:pPr>
            <a:r>
              <a:rPr lang="zh-CN" altLang="en-US" sz="2400" dirty="0">
                <a:solidFill>
                  <a:srgbClr val="000000"/>
                </a:solidFill>
                <a:latin typeface="宋体" panose="02010600030101010101" pitchFamily="2" charset="-122"/>
                <a:ea typeface="宋体" panose="02010600030101010101" pitchFamily="2" charset="-122"/>
              </a:rPr>
              <a:t>② 在更新</a:t>
            </a:r>
            <a:r>
              <a:rPr lang="en-US" altLang="zh-CN" sz="2400" dirty="0">
                <a:solidFill>
                  <a:srgbClr val="000000"/>
                </a:solidFill>
                <a:latin typeface="宋体" panose="02010600030101010101" pitchFamily="2" charset="-122"/>
                <a:ea typeface="宋体" panose="02010600030101010101" pitchFamily="2" charset="-122"/>
              </a:rPr>
              <a:t>BTB </a:t>
            </a:r>
            <a:r>
              <a:rPr lang="zh-CN" altLang="en-US" sz="2400" dirty="0">
                <a:solidFill>
                  <a:srgbClr val="000000"/>
                </a:solidFill>
                <a:latin typeface="宋体" panose="02010600030101010101" pitchFamily="2" charset="-122"/>
                <a:ea typeface="宋体" panose="02010600030101010101" pitchFamily="2" charset="-122"/>
              </a:rPr>
              <a:t>中的项时，要停止取指令，那么取新的   指令又要花费一个时钟周期。 </a:t>
            </a:r>
          </a:p>
        </p:txBody>
      </p:sp>
    </p:spTree>
    <p:extLst>
      <p:ext uri="{BB962C8B-B14F-4D97-AF65-F5344CB8AC3E}">
        <p14:creationId xmlns:p14="http://schemas.microsoft.com/office/powerpoint/2010/main" val="11043497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37"/>
          <p:cNvSpPr>
            <a:spLocks noGrp="1" noChangeArrowheads="1"/>
          </p:cNvSpPr>
          <p:nvPr>
            <p:ph type="title"/>
          </p:nvPr>
        </p:nvSpPr>
        <p:spPr/>
        <p:txBody>
          <a:bodyPr>
            <a:normAutofit fontScale="90000"/>
          </a:bodyPr>
          <a:lstStyle/>
          <a:p>
            <a:pPr eaLnBrk="1" hangingPunct="1"/>
            <a:r>
              <a:rPr lang="en-US" altLang="zh-CN" dirty="0">
                <a:latin typeface="黑体" panose="02010609060101010101" pitchFamily="49" charset="-122"/>
              </a:rPr>
              <a:t> </a:t>
            </a:r>
            <a:endParaRPr lang="zh-CN" altLang="en-US" dirty="0">
              <a:latin typeface="黑体" panose="02010609060101010101" pitchFamily="49" charset="-122"/>
            </a:endParaRPr>
          </a:p>
        </p:txBody>
      </p:sp>
      <p:sp>
        <p:nvSpPr>
          <p:cNvPr id="281603" name="Rectangle 3" descr="Rectangle: Click to edit Master text styles&#10;Second level&#10;Third level&#10;Fourth level&#10;Fifth level"/>
          <p:cNvSpPr>
            <a:spLocks noGrp="1" noChangeArrowheads="1"/>
          </p:cNvSpPr>
          <p:nvPr>
            <p:ph type="body" sz="half" idx="1"/>
          </p:nvPr>
        </p:nvSpPr>
        <p:spPr>
          <a:xfrm>
            <a:off x="1054486" y="518639"/>
            <a:ext cx="7918450" cy="841375"/>
          </a:xfrm>
        </p:spPr>
        <p:txBody>
          <a:bodyPr/>
          <a:lstStyle/>
          <a:p>
            <a:pPr marL="0" indent="0" eaLnBrk="1" hangingPunct="1">
              <a:buNone/>
            </a:pP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采用</a:t>
            </a:r>
            <a:r>
              <a:rPr lang="en-US" altLang="zh-CN" dirty="0">
                <a:latin typeface="宋体" panose="02010600030101010101" pitchFamily="2" charset="-122"/>
                <a:ea typeface="宋体" panose="02010600030101010101" pitchFamily="2" charset="-122"/>
              </a:rPr>
              <a:t>BTB</a:t>
            </a:r>
            <a:r>
              <a:rPr lang="zh-CN" altLang="en-US" dirty="0">
                <a:latin typeface="宋体" panose="02010600030101010101" pitchFamily="2" charset="-122"/>
                <a:ea typeface="宋体" panose="02010600030101010101" pitchFamily="2" charset="-122"/>
              </a:rPr>
              <a:t>后，各种可能情况下的延迟 ：</a:t>
            </a:r>
          </a:p>
        </p:txBody>
      </p:sp>
      <p:graphicFrame>
        <p:nvGraphicFramePr>
          <p:cNvPr id="791601" name="Group 49"/>
          <p:cNvGraphicFramePr>
            <a:graphicFrameLocks noGrp="1"/>
          </p:cNvGraphicFramePr>
          <p:nvPr>
            <p:ph sz="half" idx="2"/>
            <p:extLst>
              <p:ext uri="{D42A27DB-BD31-4B8C-83A1-F6EECF244321}">
                <p14:modId xmlns:p14="http://schemas.microsoft.com/office/powerpoint/2010/main" val="1590778901"/>
              </p:ext>
            </p:extLst>
          </p:nvPr>
        </p:nvGraphicFramePr>
        <p:xfrm>
          <a:off x="1485492" y="1554091"/>
          <a:ext cx="7056438" cy="3511551"/>
        </p:xfrm>
        <a:graphic>
          <a:graphicData uri="http://schemas.openxmlformats.org/drawingml/2006/table">
            <a:tbl>
              <a:tblPr/>
              <a:tblGrid>
                <a:gridCol w="252095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728788">
                  <a:extLst>
                    <a:ext uri="{9D8B030D-6E8A-4147-A177-3AD203B41FA5}">
                      <a16:colId xmlns:a16="http://schemas.microsoft.com/office/drawing/2014/main" val="20002"/>
                    </a:ext>
                  </a:extLst>
                </a:gridCol>
                <a:gridCol w="1511300">
                  <a:extLst>
                    <a:ext uri="{9D8B030D-6E8A-4147-A177-3AD203B41FA5}">
                      <a16:colId xmlns:a16="http://schemas.microsoft.com/office/drawing/2014/main" val="20003"/>
                    </a:ext>
                  </a:extLst>
                </a:gridCol>
              </a:tblGrid>
              <a:tr h="704850">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400" b="1" i="0" u="none" strike="noStrike" cap="none" normalizeH="0" baseline="0" dirty="0">
                          <a:ln>
                            <a:noFill/>
                          </a:ln>
                          <a:solidFill>
                            <a:srgbClr val="E24C05"/>
                          </a:solidFill>
                          <a:effectLst/>
                          <a:latin typeface="宋体" pitchFamily="2" charset="-122"/>
                          <a:ea typeface="宋体" pitchFamily="2" charset="-122"/>
                        </a:rPr>
                        <a:t>指令在</a:t>
                      </a:r>
                      <a:r>
                        <a:rPr kumimoji="1" lang="en-US" altLang="zh-CN" sz="2400" b="1" i="0" u="none" strike="noStrike" cap="none" normalizeH="0" baseline="0" dirty="0">
                          <a:ln>
                            <a:noFill/>
                          </a:ln>
                          <a:solidFill>
                            <a:srgbClr val="E24C05"/>
                          </a:solidFill>
                          <a:effectLst/>
                          <a:latin typeface="宋体" pitchFamily="2" charset="-122"/>
                          <a:ea typeface="宋体" pitchFamily="2" charset="-122"/>
                        </a:rPr>
                        <a:t>BTB</a:t>
                      </a:r>
                      <a:r>
                        <a:rPr kumimoji="1" lang="zh-CN" altLang="en-US" sz="2400" b="1" i="0" u="none" strike="noStrike" cap="none" normalizeH="0" baseline="0" dirty="0">
                          <a:ln>
                            <a:noFill/>
                          </a:ln>
                          <a:solidFill>
                            <a:srgbClr val="E24C05"/>
                          </a:solidFill>
                          <a:effectLst/>
                          <a:latin typeface="宋体" pitchFamily="2" charset="-122"/>
                          <a:ea typeface="宋体" pitchFamily="2" charset="-122"/>
                        </a:rPr>
                        <a:t>中？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400" b="1" i="0" u="none" strike="noStrike" cap="none" normalizeH="0" baseline="0" dirty="0">
                          <a:ln>
                            <a:noFill/>
                          </a:ln>
                          <a:solidFill>
                            <a:srgbClr val="E24C05"/>
                          </a:solidFill>
                          <a:effectLst/>
                          <a:latin typeface="宋体" pitchFamily="2" charset="-122"/>
                          <a:ea typeface="宋体" pitchFamily="2" charset="-122"/>
                        </a:rPr>
                        <a:t>预测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400" b="1" i="0" u="none" strike="noStrike" cap="none" normalizeH="0" baseline="0" dirty="0">
                          <a:ln>
                            <a:noFill/>
                          </a:ln>
                          <a:solidFill>
                            <a:srgbClr val="E24C05"/>
                          </a:solidFill>
                          <a:effectLst/>
                          <a:latin typeface="宋体" pitchFamily="2" charset="-122"/>
                          <a:ea typeface="宋体" pitchFamily="2" charset="-122"/>
                        </a:rPr>
                        <a:t>实际情况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400" b="1" i="0" u="none" strike="noStrike" cap="none" normalizeH="0" baseline="0">
                          <a:ln>
                            <a:noFill/>
                          </a:ln>
                          <a:solidFill>
                            <a:srgbClr val="E24C05"/>
                          </a:solidFill>
                          <a:effectLst/>
                          <a:latin typeface="宋体" pitchFamily="2" charset="-122"/>
                          <a:ea typeface="宋体" pitchFamily="2" charset="-122"/>
                        </a:rPr>
                        <a:t>延迟周期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90563">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400" b="1" i="0" u="none" strike="noStrike" cap="none" normalizeH="0" baseline="0">
                          <a:ln>
                            <a:noFill/>
                          </a:ln>
                          <a:solidFill>
                            <a:schemeClr val="tx1"/>
                          </a:solidFill>
                          <a:effectLst/>
                          <a:latin typeface="宋体" pitchFamily="2" charset="-122"/>
                          <a:ea typeface="宋体" pitchFamily="2" charset="-122"/>
                        </a:rPr>
                        <a:t>是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400" b="1" i="0" u="none" strike="noStrike" cap="none" normalizeH="0" baseline="0">
                          <a:ln>
                            <a:noFill/>
                          </a:ln>
                          <a:solidFill>
                            <a:schemeClr val="tx1"/>
                          </a:solidFill>
                          <a:effectLst/>
                          <a:latin typeface="宋体" pitchFamily="2" charset="-122"/>
                          <a:ea typeface="宋体" pitchFamily="2" charset="-122"/>
                        </a:rPr>
                        <a:t>成功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400" b="1" i="0" u="none" strike="noStrike" cap="none" normalizeH="0" baseline="0">
                          <a:ln>
                            <a:noFill/>
                          </a:ln>
                          <a:solidFill>
                            <a:schemeClr val="tx1"/>
                          </a:solidFill>
                          <a:effectLst/>
                          <a:latin typeface="宋体" pitchFamily="2" charset="-122"/>
                          <a:ea typeface="宋体" pitchFamily="2" charset="-122"/>
                        </a:rPr>
                        <a:t>成功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400" b="1" i="0" u="none" strike="noStrike" cap="none" normalizeH="0" baseline="0">
                          <a:ln>
                            <a:noFill/>
                          </a:ln>
                          <a:solidFill>
                            <a:schemeClr val="tx1"/>
                          </a:solidFill>
                          <a:effectLst/>
                          <a:latin typeface="宋体" pitchFamily="2" charset="-122"/>
                          <a:ea typeface="宋体" pitchFamily="2" charset="-122"/>
                        </a:rPr>
                        <a:t>0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4850">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400" b="1" i="0" u="none" strike="noStrike" cap="none" normalizeH="0" baseline="0" dirty="0">
                          <a:ln>
                            <a:noFill/>
                          </a:ln>
                          <a:solidFill>
                            <a:srgbClr val="FF66FF"/>
                          </a:solidFill>
                          <a:effectLst/>
                          <a:latin typeface="宋体" pitchFamily="2" charset="-122"/>
                          <a:ea typeface="宋体" pitchFamily="2" charset="-122"/>
                        </a:rPr>
                        <a:t>是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400" b="1" i="0" u="none" strike="noStrike" cap="none" normalizeH="0" baseline="0" dirty="0">
                          <a:ln>
                            <a:noFill/>
                          </a:ln>
                          <a:solidFill>
                            <a:srgbClr val="FF66FF"/>
                          </a:solidFill>
                          <a:effectLst/>
                          <a:latin typeface="宋体" pitchFamily="2" charset="-122"/>
                          <a:ea typeface="宋体" pitchFamily="2" charset="-122"/>
                        </a:rPr>
                        <a:t>成功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400" b="1" i="0" u="none" strike="noStrike" cap="none" normalizeH="0" baseline="0" dirty="0">
                          <a:ln>
                            <a:noFill/>
                          </a:ln>
                          <a:solidFill>
                            <a:srgbClr val="FF66FF"/>
                          </a:solidFill>
                          <a:effectLst/>
                          <a:latin typeface="宋体" pitchFamily="2" charset="-122"/>
                          <a:ea typeface="宋体" pitchFamily="2" charset="-122"/>
                        </a:rPr>
                        <a:t>不成功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400" b="1" i="0" u="none" strike="noStrike" cap="none" normalizeH="0" baseline="0" dirty="0">
                          <a:ln>
                            <a:noFill/>
                          </a:ln>
                          <a:solidFill>
                            <a:srgbClr val="FF66FF"/>
                          </a:solidFill>
                          <a:effectLst/>
                          <a:latin typeface="宋体" pitchFamily="2" charset="-122"/>
                          <a:ea typeface="宋体" pitchFamily="2" charset="-122"/>
                        </a:rPr>
                        <a:t>2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6438">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400" b="1" i="0" u="none" strike="noStrike" cap="none" normalizeH="0" baseline="0" dirty="0">
                          <a:ln>
                            <a:noFill/>
                          </a:ln>
                          <a:solidFill>
                            <a:srgbClr val="17B913"/>
                          </a:solidFill>
                          <a:effectLst/>
                          <a:latin typeface="宋体" pitchFamily="2" charset="-122"/>
                          <a:ea typeface="宋体" pitchFamily="2" charset="-122"/>
                        </a:rPr>
                        <a:t>不是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400" b="1" i="0" u="none" strike="noStrike" cap="none" normalizeH="0" baseline="0" dirty="0">
                        <a:ln>
                          <a:noFill/>
                        </a:ln>
                        <a:solidFill>
                          <a:srgbClr val="17B913"/>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400" b="1" i="0" u="none" strike="noStrike" cap="none" normalizeH="0" baseline="0" dirty="0">
                          <a:ln>
                            <a:noFill/>
                          </a:ln>
                          <a:solidFill>
                            <a:srgbClr val="17B913"/>
                          </a:solidFill>
                          <a:effectLst/>
                          <a:latin typeface="宋体" pitchFamily="2" charset="-122"/>
                          <a:ea typeface="宋体" pitchFamily="2" charset="-122"/>
                        </a:rPr>
                        <a:t>成功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400" b="1" i="0" u="none" strike="noStrike" cap="none" normalizeH="0" baseline="0" dirty="0">
                          <a:ln>
                            <a:noFill/>
                          </a:ln>
                          <a:solidFill>
                            <a:srgbClr val="17B913"/>
                          </a:solidFill>
                          <a:effectLst/>
                          <a:latin typeface="宋体" pitchFamily="2" charset="-122"/>
                          <a:ea typeface="宋体" pitchFamily="2" charset="-122"/>
                        </a:rPr>
                        <a:t>2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4850">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400" b="1" i="0" u="none" strike="noStrike" cap="none" normalizeH="0" baseline="0">
                          <a:ln>
                            <a:noFill/>
                          </a:ln>
                          <a:solidFill>
                            <a:schemeClr val="tx1"/>
                          </a:solidFill>
                          <a:effectLst/>
                          <a:latin typeface="宋体" pitchFamily="2" charset="-122"/>
                          <a:ea typeface="宋体" pitchFamily="2" charset="-122"/>
                        </a:rPr>
                        <a:t>不是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4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400" b="1" i="0" u="none" strike="noStrike" cap="none" normalizeH="0" baseline="0">
                          <a:ln>
                            <a:noFill/>
                          </a:ln>
                          <a:solidFill>
                            <a:schemeClr val="tx1"/>
                          </a:solidFill>
                          <a:effectLst/>
                          <a:latin typeface="宋体" pitchFamily="2" charset="-122"/>
                          <a:ea typeface="宋体" pitchFamily="2" charset="-122"/>
                        </a:rPr>
                        <a:t>不成功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400" b="1" i="0" u="none" strike="noStrike" cap="none" normalizeH="0" baseline="0" dirty="0">
                          <a:ln>
                            <a:noFill/>
                          </a:ln>
                          <a:solidFill>
                            <a:schemeClr val="tx1"/>
                          </a:solidFill>
                          <a:effectLst/>
                          <a:latin typeface="宋体" pitchFamily="2" charset="-122"/>
                          <a:ea typeface="宋体" pitchFamily="2" charset="-122"/>
                        </a:rPr>
                        <a:t>0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36652054"/>
      </p:ext>
    </p:extLst>
  </p:cSld>
  <p:clrMapOvr>
    <a:masterClrMapping/>
  </p:clrMapOvr>
  <p:transition>
    <p:pull dir="rd"/>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descr="Rectangle: Click to edit Master text styles&#10;Second level&#10;Third level&#10;Fourth level&#10;Fifth level"/>
          <p:cNvSpPr>
            <a:spLocks noGrp="1"/>
          </p:cNvSpPr>
          <p:nvPr>
            <p:ph type="body" sz="half" idx="1"/>
          </p:nvPr>
        </p:nvSpPr>
        <p:spPr>
          <a:xfrm>
            <a:off x="817549" y="643131"/>
            <a:ext cx="9488679" cy="4953000"/>
          </a:xfrm>
        </p:spPr>
        <p:txBody>
          <a:bodyPr/>
          <a:lstStyle/>
          <a:p>
            <a:pPr marL="0" indent="0">
              <a:buNone/>
              <a:defRPr/>
            </a:pPr>
            <a:r>
              <a:rPr lang="en-US" altLang="zh-CN" sz="2400" dirty="0">
                <a:latin typeface="宋体" panose="02010600030101010101" pitchFamily="2" charset="-122"/>
                <a:ea typeface="宋体" panose="02010600030101010101" pitchFamily="2" charset="-122"/>
              </a:rPr>
              <a:t>5. </a:t>
            </a:r>
            <a:r>
              <a:rPr lang="zh-CN" altLang="en-US" sz="2400" dirty="0">
                <a:latin typeface="宋体" panose="02010600030101010101" pitchFamily="2" charset="-122"/>
                <a:ea typeface="宋体" panose="02010600030101010101" pitchFamily="2" charset="-122"/>
              </a:rPr>
              <a:t>举例：</a:t>
            </a:r>
            <a:endParaRPr lang="en-US" altLang="zh-CN" sz="2400" dirty="0">
              <a:latin typeface="宋体" panose="02010600030101010101" pitchFamily="2" charset="-122"/>
              <a:ea typeface="宋体" panose="02010600030101010101" pitchFamily="2" charset="-122"/>
            </a:endParaRPr>
          </a:p>
          <a:p>
            <a:pPr marL="0" indent="0">
              <a:buNone/>
              <a:defRPr/>
            </a:pPr>
            <a:r>
              <a:rPr lang="zh-CN" altLang="en-US" sz="2400" dirty="0">
                <a:latin typeface="宋体" panose="02010600030101010101" pitchFamily="2" charset="-122"/>
                <a:ea typeface="宋体" panose="02010600030101010101" pitchFamily="2" charset="-122"/>
              </a:rPr>
              <a:t>假设有一条长流水线，仅仅对条件转移指令使用分支目标缓冲。假设分支预测错误的开销为</a:t>
            </a:r>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个时钟周期，缓冲不命中的开销为</a:t>
            </a: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个时钟周期。假设：命中率为</a:t>
            </a:r>
            <a:r>
              <a:rPr lang="en-US" altLang="zh-CN" sz="2400" dirty="0">
                <a:latin typeface="宋体" panose="02010600030101010101" pitchFamily="2" charset="-122"/>
                <a:ea typeface="宋体" panose="02010600030101010101" pitchFamily="2" charset="-122"/>
              </a:rPr>
              <a:t>90%</a:t>
            </a:r>
            <a:r>
              <a:rPr lang="zh-CN" altLang="en-US" sz="2400" dirty="0">
                <a:latin typeface="宋体" panose="02010600030101010101" pitchFamily="2" charset="-122"/>
                <a:ea typeface="宋体" panose="02010600030101010101" pitchFamily="2" charset="-122"/>
              </a:rPr>
              <a:t>，预测精度为</a:t>
            </a:r>
            <a:r>
              <a:rPr lang="en-US" altLang="zh-CN" sz="2400" dirty="0">
                <a:latin typeface="宋体" panose="02010600030101010101" pitchFamily="2" charset="-122"/>
                <a:ea typeface="宋体" panose="02010600030101010101" pitchFamily="2" charset="-122"/>
              </a:rPr>
              <a:t>90%</a:t>
            </a:r>
            <a:r>
              <a:rPr lang="zh-CN" altLang="en-US" sz="2400" dirty="0">
                <a:latin typeface="宋体" panose="02010600030101010101" pitchFamily="2" charset="-122"/>
                <a:ea typeface="宋体" panose="02010600030101010101" pitchFamily="2" charset="-122"/>
              </a:rPr>
              <a:t>，分支频率为</a:t>
            </a:r>
            <a:r>
              <a:rPr lang="en-US" altLang="zh-CN" sz="2400" dirty="0">
                <a:latin typeface="宋体" panose="02010600030101010101" pitchFamily="2" charset="-122"/>
                <a:ea typeface="宋体" panose="02010600030101010101" pitchFamily="2" charset="-122"/>
              </a:rPr>
              <a:t>15%</a:t>
            </a:r>
            <a:r>
              <a:rPr lang="zh-CN" altLang="en-US" sz="2400" dirty="0">
                <a:latin typeface="宋体" panose="02010600030101010101" pitchFamily="2" charset="-122"/>
                <a:ea typeface="宋体" panose="02010600030101010101" pitchFamily="2" charset="-122"/>
              </a:rPr>
              <a:t>，没有分支的基本</a:t>
            </a:r>
            <a:r>
              <a:rPr lang="en-US" altLang="zh-CN" sz="2400" dirty="0">
                <a:latin typeface="宋体" panose="02010600030101010101" pitchFamily="2" charset="-122"/>
                <a:ea typeface="宋体" panose="02010600030101010101" pitchFamily="2" charset="-122"/>
              </a:rPr>
              <a:t>CPI</a:t>
            </a:r>
            <a:r>
              <a:rPr lang="zh-CN" altLang="en-US" sz="2400" dirty="0">
                <a:latin typeface="宋体" panose="02010600030101010101" pitchFamily="2" charset="-122"/>
                <a:ea typeface="宋体" panose="02010600030101010101" pitchFamily="2" charset="-122"/>
              </a:rPr>
              <a:t>为</a:t>
            </a: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a:t>
            </a:r>
          </a:p>
          <a:p>
            <a:pPr marL="0" indent="0">
              <a:buNone/>
              <a:defRPr/>
            </a:pP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	求程序执行的</a:t>
            </a:r>
            <a:r>
              <a:rPr lang="en-US" altLang="zh-CN" sz="2400" dirty="0">
                <a:latin typeface="宋体" panose="02010600030101010101" pitchFamily="2" charset="-122"/>
                <a:ea typeface="宋体" panose="02010600030101010101" pitchFamily="2" charset="-122"/>
              </a:rPr>
              <a:t>CPI</a:t>
            </a:r>
            <a:r>
              <a:rPr lang="zh-CN" altLang="en-US" sz="2400" dirty="0">
                <a:latin typeface="宋体" panose="02010600030101010101" pitchFamily="2" charset="-122"/>
                <a:ea typeface="宋体" panose="02010600030101010101" pitchFamily="2" charset="-122"/>
              </a:rPr>
              <a:t>。</a:t>
            </a:r>
          </a:p>
          <a:p>
            <a:pPr marL="0" indent="0">
              <a:buNone/>
              <a:defRPr/>
            </a:pP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	相对于采用固定的</a:t>
            </a: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个时钟周期延迟的分支处理，哪种方法程序执行速度更快？</a:t>
            </a:r>
          </a:p>
          <a:p>
            <a:pPr>
              <a:defRPr/>
            </a:pPr>
            <a:endParaRPr lang="zh-CN" altLang="en-US" dirty="0"/>
          </a:p>
        </p:txBody>
      </p:sp>
    </p:spTree>
    <p:extLst>
      <p:ext uri="{BB962C8B-B14F-4D97-AF65-F5344CB8AC3E}">
        <p14:creationId xmlns:p14="http://schemas.microsoft.com/office/powerpoint/2010/main" val="3847634766"/>
      </p:ext>
    </p:extLst>
  </p:cSld>
  <p:clrMapOvr>
    <a:masterClrMapping/>
  </p:clrMapOvr>
  <p:transition>
    <p:pull dir="rd"/>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3650" name="Object 4"/>
          <p:cNvGraphicFramePr>
            <a:graphicFrameLocks noGrp="1" noChangeAspect="1"/>
          </p:cNvGraphicFramePr>
          <p:nvPr>
            <p:ph/>
            <p:extLst>
              <p:ext uri="{D42A27DB-BD31-4B8C-83A1-F6EECF244321}">
                <p14:modId xmlns:p14="http://schemas.microsoft.com/office/powerpoint/2010/main" val="701127378"/>
              </p:ext>
            </p:extLst>
          </p:nvPr>
        </p:nvGraphicFramePr>
        <p:xfrm>
          <a:off x="1703388" y="331433"/>
          <a:ext cx="8420100" cy="4864100"/>
        </p:xfrm>
        <a:graphic>
          <a:graphicData uri="http://schemas.openxmlformats.org/presentationml/2006/ole">
            <mc:AlternateContent xmlns:mc="http://schemas.openxmlformats.org/markup-compatibility/2006">
              <mc:Choice xmlns:v="urn:schemas-microsoft-com:vml" Requires="v">
                <p:oleObj name="Picture" r:id="rId2" imgW="5897880" imgH="3406680" progId="Word.Picture.8">
                  <p:embed/>
                </p:oleObj>
              </mc:Choice>
              <mc:Fallback>
                <p:oleObj name="Picture" r:id="rId2" imgW="5897880" imgH="3406680" progId="Word.Picture.8">
                  <p:embed/>
                  <p:pic>
                    <p:nvPicPr>
                      <p:cNvPr id="0" name=""/>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331433"/>
                        <a:ext cx="8420100" cy="486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 name="圆角矩形 4"/>
          <p:cNvSpPr/>
          <p:nvPr/>
        </p:nvSpPr>
        <p:spPr bwMode="auto">
          <a:xfrm>
            <a:off x="5492130" y="5774052"/>
            <a:ext cx="2332062" cy="576064"/>
          </a:xfrm>
          <a:prstGeom prst="roundRect">
            <a:avLst/>
          </a:prstGeom>
          <a:solidFill>
            <a:srgbClr val="FF66FF"/>
          </a:solidFill>
          <a:ln w="9525" cap="flat" cmpd="sng" algn="ctr">
            <a:solidFill>
              <a:schemeClr val="tx1"/>
            </a:solidFill>
            <a:prstDash val="solid"/>
            <a:round/>
            <a:headEnd type="none" w="med" len="med"/>
            <a:tailEnd type="none" w="med" len="med"/>
          </a:ln>
          <a:effectLst/>
        </p:spPr>
        <p:txBody>
          <a:bodyPr wrap="none"/>
          <a:lstStyle/>
          <a:p>
            <a:pPr fontAlgn="base">
              <a:spcBef>
                <a:spcPct val="0"/>
              </a:spcBef>
              <a:spcAft>
                <a:spcPct val="0"/>
              </a:spcAft>
              <a:defRPr/>
            </a:pPr>
            <a:r>
              <a:rPr kumimoji="1" lang="zh-CN" altLang="en-US" sz="2400" dirty="0">
                <a:solidFill>
                  <a:srgbClr val="40458C"/>
                </a:solidFill>
                <a:effectLst>
                  <a:glow rad="228600">
                    <a:srgbClr val="353A77">
                      <a:satMod val="175000"/>
                      <a:alpha val="40000"/>
                    </a:srgbClr>
                  </a:glow>
                </a:effectLst>
                <a:latin typeface="Tahoma" panose="020B0604030504040204" pitchFamily="34" charset="0"/>
                <a:ea typeface="黑体" pitchFamily="2" charset="-122"/>
              </a:rPr>
              <a:t>       </a:t>
            </a:r>
            <a:r>
              <a:rPr kumimoji="1" lang="zh-CN" altLang="en-US" sz="2400" dirty="0">
                <a:solidFill>
                  <a:srgbClr val="00B050"/>
                </a:solidFill>
                <a:effectLst>
                  <a:glow rad="228600">
                    <a:srgbClr val="353A77">
                      <a:satMod val="175000"/>
                      <a:alpha val="40000"/>
                    </a:srgbClr>
                  </a:glow>
                </a:effectLst>
                <a:latin typeface="Tahoma" panose="020B0604030504040204" pitchFamily="34" charset="0"/>
                <a:ea typeface="黑体" pitchFamily="2" charset="-122"/>
              </a:rPr>
              <a:t>有延迟</a:t>
            </a:r>
          </a:p>
        </p:txBody>
      </p:sp>
      <p:sp>
        <p:nvSpPr>
          <p:cNvPr id="283652" name="上箭头 5"/>
          <p:cNvSpPr>
            <a:spLocks noChangeArrowheads="1"/>
          </p:cNvSpPr>
          <p:nvPr/>
        </p:nvSpPr>
        <p:spPr bwMode="auto">
          <a:xfrm>
            <a:off x="5880100" y="5093933"/>
            <a:ext cx="287338" cy="679450"/>
          </a:xfrm>
          <a:prstGeom prst="upArrow">
            <a:avLst>
              <a:gd name="adj1" fmla="val 50000"/>
              <a:gd name="adj2" fmla="val 50041"/>
            </a:avLst>
          </a:prstGeom>
          <a:solidFill>
            <a:srgbClr val="2D02CA"/>
          </a:solidFill>
          <a:ln w="9525" algn="ctr">
            <a:solidFill>
              <a:schemeClr val="tx1"/>
            </a:solidFill>
            <a:round/>
            <a:headEnd/>
            <a:tailEnd/>
          </a:ln>
        </p:spPr>
        <p:txBody>
          <a:bodyPr wrap="none"/>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a:solidFill>
                <a:srgbClr val="40458C"/>
              </a:solidFill>
            </a:endParaRPr>
          </a:p>
        </p:txBody>
      </p:sp>
      <p:sp>
        <p:nvSpPr>
          <p:cNvPr id="283653" name="上箭头 6"/>
          <p:cNvSpPr>
            <a:spLocks noChangeArrowheads="1"/>
          </p:cNvSpPr>
          <p:nvPr/>
        </p:nvSpPr>
        <p:spPr bwMode="auto">
          <a:xfrm>
            <a:off x="7175500" y="5309833"/>
            <a:ext cx="260350" cy="463550"/>
          </a:xfrm>
          <a:prstGeom prst="upArrow">
            <a:avLst>
              <a:gd name="adj1" fmla="val 50000"/>
              <a:gd name="adj2" fmla="val 49878"/>
            </a:avLst>
          </a:prstGeom>
          <a:solidFill>
            <a:srgbClr val="2D02CA"/>
          </a:solidFill>
          <a:ln w="9525" algn="ctr">
            <a:solidFill>
              <a:schemeClr val="tx1"/>
            </a:solidFill>
            <a:round/>
            <a:headEnd/>
            <a:tailEnd/>
          </a:ln>
        </p:spPr>
        <p:txBody>
          <a:bodyPr wrap="none"/>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a:solidFill>
                <a:srgbClr val="40458C"/>
              </a:solidFill>
            </a:endParaRPr>
          </a:p>
        </p:txBody>
      </p:sp>
      <p:sp>
        <p:nvSpPr>
          <p:cNvPr id="3" name="矩形 2"/>
          <p:cNvSpPr/>
          <p:nvPr/>
        </p:nvSpPr>
        <p:spPr>
          <a:xfrm>
            <a:off x="7645401" y="1209320"/>
            <a:ext cx="1871663" cy="338138"/>
          </a:xfrm>
          <a:prstGeom prst="rect">
            <a:avLst/>
          </a:prstGeom>
        </p:spPr>
        <p:txBody>
          <a:bodyPr>
            <a:spAutoFit/>
          </a:bodyPr>
          <a:lstStyle/>
          <a:p>
            <a:pPr eaLnBrk="0" fontAlgn="base" hangingPunct="0">
              <a:spcBef>
                <a:spcPct val="0"/>
              </a:spcBef>
              <a:spcAft>
                <a:spcPct val="0"/>
              </a:spcAft>
              <a:defRPr/>
            </a:pPr>
            <a:r>
              <a:rPr kumimoji="1" lang="zh-CN" altLang="en-US" sz="1600" kern="0" dirty="0">
                <a:solidFill>
                  <a:srgbClr val="CC00FF"/>
                </a:solidFill>
                <a:latin typeface="Tahoma"/>
                <a:ea typeface="黑体"/>
              </a:rPr>
              <a:t>命中率为</a:t>
            </a:r>
            <a:r>
              <a:rPr kumimoji="1" lang="en-US" altLang="zh-CN" sz="1600" kern="0" dirty="0">
                <a:solidFill>
                  <a:srgbClr val="CC00FF"/>
                </a:solidFill>
                <a:latin typeface="Tahoma"/>
                <a:ea typeface="黑体"/>
              </a:rPr>
              <a:t>90%</a:t>
            </a:r>
            <a:endParaRPr kumimoji="1" lang="zh-CN" altLang="en-US" sz="1600" dirty="0">
              <a:solidFill>
                <a:srgbClr val="CC00FF"/>
              </a:solidFill>
              <a:latin typeface="Tahoma" panose="020B0604030504040204" pitchFamily="34" charset="0"/>
              <a:ea typeface="黑体" panose="02010609060101010101" pitchFamily="49" charset="-122"/>
            </a:endParaRPr>
          </a:p>
        </p:txBody>
      </p:sp>
      <p:sp>
        <p:nvSpPr>
          <p:cNvPr id="4" name="矩形 3"/>
          <p:cNvSpPr/>
          <p:nvPr/>
        </p:nvSpPr>
        <p:spPr>
          <a:xfrm>
            <a:off x="9145588" y="2763484"/>
            <a:ext cx="1636712" cy="339725"/>
          </a:xfrm>
          <a:prstGeom prst="rect">
            <a:avLst/>
          </a:prstGeom>
        </p:spPr>
        <p:txBody>
          <a:bodyPr>
            <a:spAutoFit/>
          </a:bodyPr>
          <a:lstStyle/>
          <a:p>
            <a:pPr eaLnBrk="0" fontAlgn="base" hangingPunct="0">
              <a:spcBef>
                <a:spcPct val="0"/>
              </a:spcBef>
              <a:spcAft>
                <a:spcPct val="0"/>
              </a:spcAft>
              <a:defRPr/>
            </a:pPr>
            <a:r>
              <a:rPr kumimoji="1" lang="zh-CN" altLang="en-US" sz="1600" kern="0" dirty="0">
                <a:solidFill>
                  <a:srgbClr val="CC00FF"/>
                </a:solidFill>
                <a:latin typeface="Tahoma"/>
                <a:ea typeface="黑体"/>
              </a:rPr>
              <a:t>预测精度为</a:t>
            </a:r>
            <a:r>
              <a:rPr kumimoji="1" lang="en-US" altLang="zh-CN" sz="1600" kern="0" dirty="0">
                <a:solidFill>
                  <a:srgbClr val="CC00FF"/>
                </a:solidFill>
                <a:latin typeface="Tahoma"/>
                <a:ea typeface="黑体"/>
              </a:rPr>
              <a:t>90%</a:t>
            </a:r>
            <a:endParaRPr kumimoji="1" lang="zh-CN" altLang="en-US" sz="1600" dirty="0">
              <a:solidFill>
                <a:srgbClr val="CC00FF"/>
              </a:solidFill>
              <a:latin typeface="Tahoma" panose="020B0604030504040204" pitchFamily="34" charset="0"/>
              <a:ea typeface="黑体" panose="02010609060101010101" pitchFamily="49" charset="-122"/>
            </a:endParaRPr>
          </a:p>
        </p:txBody>
      </p:sp>
      <p:sp>
        <p:nvSpPr>
          <p:cNvPr id="6" name="矩形 5"/>
          <p:cNvSpPr/>
          <p:nvPr/>
        </p:nvSpPr>
        <p:spPr>
          <a:xfrm>
            <a:off x="2927351" y="1258534"/>
            <a:ext cx="1635125" cy="338137"/>
          </a:xfrm>
          <a:prstGeom prst="rect">
            <a:avLst/>
          </a:prstGeom>
        </p:spPr>
        <p:txBody>
          <a:bodyPr wrap="none">
            <a:spAutoFit/>
          </a:bodyPr>
          <a:lstStyle/>
          <a:p>
            <a:pPr eaLnBrk="0" fontAlgn="base" hangingPunct="0">
              <a:spcBef>
                <a:spcPct val="0"/>
              </a:spcBef>
              <a:spcAft>
                <a:spcPct val="0"/>
              </a:spcAft>
              <a:defRPr/>
            </a:pPr>
            <a:r>
              <a:rPr kumimoji="1" lang="zh-CN" altLang="en-US" sz="1600" kern="0" dirty="0">
                <a:solidFill>
                  <a:srgbClr val="CC00FF"/>
                </a:solidFill>
                <a:latin typeface="Tahoma"/>
                <a:ea typeface="黑体"/>
              </a:rPr>
              <a:t>不命中率为</a:t>
            </a:r>
            <a:r>
              <a:rPr kumimoji="1" lang="en-US" altLang="zh-CN" sz="1600" kern="0" dirty="0">
                <a:solidFill>
                  <a:srgbClr val="CC00FF"/>
                </a:solidFill>
                <a:latin typeface="Tahoma"/>
                <a:ea typeface="黑体"/>
              </a:rPr>
              <a:t>10%</a:t>
            </a:r>
            <a:endParaRPr kumimoji="1" lang="zh-CN" altLang="en-US" sz="1600" dirty="0">
              <a:solidFill>
                <a:srgbClr val="CC00FF"/>
              </a:solidFill>
              <a:latin typeface="Tahoma" panose="020B0604030504040204" pitchFamily="34" charset="0"/>
              <a:ea typeface="黑体" panose="02010609060101010101" pitchFamily="49" charset="-122"/>
            </a:endParaRPr>
          </a:p>
        </p:txBody>
      </p:sp>
      <p:sp>
        <p:nvSpPr>
          <p:cNvPr id="8" name="矩形 7"/>
          <p:cNvSpPr/>
          <p:nvPr/>
        </p:nvSpPr>
        <p:spPr>
          <a:xfrm>
            <a:off x="5540376" y="2793646"/>
            <a:ext cx="1635125" cy="339725"/>
          </a:xfrm>
          <a:prstGeom prst="rect">
            <a:avLst/>
          </a:prstGeom>
        </p:spPr>
        <p:txBody>
          <a:bodyPr wrap="none">
            <a:spAutoFit/>
          </a:bodyPr>
          <a:lstStyle/>
          <a:p>
            <a:pPr eaLnBrk="0" fontAlgn="base" hangingPunct="0">
              <a:spcBef>
                <a:spcPct val="0"/>
              </a:spcBef>
              <a:spcAft>
                <a:spcPct val="0"/>
              </a:spcAft>
              <a:defRPr/>
            </a:pPr>
            <a:r>
              <a:rPr kumimoji="1" lang="zh-CN" altLang="en-US" sz="1600" kern="0" dirty="0">
                <a:solidFill>
                  <a:srgbClr val="CC00FF"/>
                </a:solidFill>
                <a:latin typeface="Tahoma"/>
                <a:ea typeface="黑体"/>
              </a:rPr>
              <a:t>预测错误为</a:t>
            </a:r>
            <a:r>
              <a:rPr kumimoji="1" lang="en-US" altLang="zh-CN" sz="1600" kern="0" dirty="0">
                <a:solidFill>
                  <a:srgbClr val="CC00FF"/>
                </a:solidFill>
                <a:latin typeface="Tahoma"/>
                <a:ea typeface="黑体"/>
              </a:rPr>
              <a:t>10%</a:t>
            </a:r>
            <a:endParaRPr kumimoji="1" lang="zh-CN" altLang="en-US" sz="1600" dirty="0">
              <a:solidFill>
                <a:srgbClr val="CC00FF"/>
              </a:solidFill>
              <a:latin typeface="Tahoma" panose="020B0604030504040204" pitchFamily="34" charset="0"/>
              <a:ea typeface="黑体" panose="02010609060101010101" pitchFamily="49" charset="-122"/>
            </a:endParaRPr>
          </a:p>
        </p:txBody>
      </p:sp>
    </p:spTree>
    <p:extLst>
      <p:ext uri="{BB962C8B-B14F-4D97-AF65-F5344CB8AC3E}">
        <p14:creationId xmlns:p14="http://schemas.microsoft.com/office/powerpoint/2010/main" val="641418972"/>
      </p:ext>
    </p:extLst>
  </p:cSld>
  <p:clrMapOvr>
    <a:masterClrMapping/>
  </p:clrMapOvr>
  <p:transition>
    <p:pull dir="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descr="Rectangle: Click to edit Master text styles&#10;Second level&#10;Third level&#10;Fourth level&#10;Fifth level"/>
          <p:cNvSpPr>
            <a:spLocks noGrp="1" noChangeArrowheads="1"/>
          </p:cNvSpPr>
          <p:nvPr>
            <p:ph idx="1"/>
          </p:nvPr>
        </p:nvSpPr>
        <p:spPr>
          <a:xfrm>
            <a:off x="975928" y="1293488"/>
            <a:ext cx="7913687" cy="4408487"/>
          </a:xfrm>
        </p:spPr>
        <p:txBody>
          <a:bodyPr/>
          <a:lstStyle/>
          <a:p>
            <a:pPr>
              <a:lnSpc>
                <a:spcPts val="2800"/>
              </a:lnSpc>
              <a:spcBef>
                <a:spcPts val="600"/>
              </a:spcBef>
              <a:defRPr/>
            </a:pPr>
            <a:r>
              <a:rPr lang="zh-CN" altLang="en-US" sz="2400" dirty="0">
                <a:latin typeface="宋体" panose="02010600030101010101" pitchFamily="2" charset="-122"/>
                <a:ea typeface="宋体" panose="02010600030101010101" pitchFamily="2" charset="-122"/>
              </a:rPr>
              <a:t>保持相关，但避免发生冲突</a:t>
            </a:r>
            <a:endParaRPr lang="en-US" altLang="zh-CN" sz="2400" dirty="0">
              <a:latin typeface="宋体" panose="02010600030101010101" pitchFamily="2" charset="-122"/>
              <a:ea typeface="宋体" panose="02010600030101010101" pitchFamily="2" charset="-122"/>
            </a:endParaRPr>
          </a:p>
          <a:p>
            <a:pPr marL="814388" lvl="1">
              <a:lnSpc>
                <a:spcPts val="2800"/>
              </a:lnSpc>
              <a:spcBef>
                <a:spcPts val="600"/>
              </a:spcBef>
              <a:defRPr/>
            </a:pPr>
            <a:r>
              <a:rPr lang="zh-CN" altLang="en-US" sz="2000" dirty="0">
                <a:latin typeface="宋体" panose="02010600030101010101" pitchFamily="2" charset="-122"/>
                <a:ea typeface="宋体" panose="02010600030101010101" pitchFamily="2" charset="-122"/>
              </a:rPr>
              <a:t>指令调度</a:t>
            </a:r>
            <a:r>
              <a:rPr lang="en-US" altLang="zh-CN" sz="2000" dirty="0">
                <a:latin typeface="宋体" panose="02010600030101010101" pitchFamily="2" charset="-122"/>
                <a:ea typeface="宋体" panose="02010600030101010101" pitchFamily="2" charset="-122"/>
              </a:rPr>
              <a:t> -- </a:t>
            </a:r>
            <a:r>
              <a:rPr lang="zh-CN" altLang="en-US" sz="2000" dirty="0">
                <a:latin typeface="宋体" panose="02010600030101010101" pitchFamily="2" charset="-122"/>
                <a:ea typeface="宋体" panose="02010600030101010101" pitchFamily="2" charset="-122"/>
              </a:rPr>
              <a:t>编译器静态调度</a:t>
            </a:r>
            <a:endParaRPr lang="en-US" altLang="zh-CN" sz="2000" dirty="0">
              <a:latin typeface="宋体" panose="02010600030101010101" pitchFamily="2" charset="-122"/>
              <a:ea typeface="宋体" panose="02010600030101010101" pitchFamily="2" charset="-122"/>
            </a:endParaRPr>
          </a:p>
          <a:p>
            <a:pPr>
              <a:lnSpc>
                <a:spcPts val="2800"/>
              </a:lnSpc>
              <a:spcBef>
                <a:spcPts val="600"/>
              </a:spcBef>
              <a:defRPr/>
            </a:pPr>
            <a:r>
              <a:rPr lang="zh-CN" altLang="en-US" sz="2400" dirty="0">
                <a:latin typeface="宋体" panose="02010600030101010101" pitchFamily="2" charset="-122"/>
                <a:ea typeface="宋体" panose="02010600030101010101" pitchFamily="2" charset="-122"/>
              </a:rPr>
              <a:t>通过代码变换，消除相关</a:t>
            </a:r>
            <a:endParaRPr lang="en-US" altLang="zh-CN" sz="2400" dirty="0">
              <a:latin typeface="宋体" panose="02010600030101010101" pitchFamily="2" charset="-122"/>
              <a:ea typeface="宋体" panose="02010600030101010101" pitchFamily="2" charset="-122"/>
            </a:endParaRPr>
          </a:p>
          <a:p>
            <a:pPr marL="814388" lvl="1">
              <a:lnSpc>
                <a:spcPts val="2800"/>
              </a:lnSpc>
              <a:spcBef>
                <a:spcPts val="600"/>
              </a:spcBef>
              <a:defRPr/>
            </a:pPr>
            <a:r>
              <a:rPr lang="zh-CN" altLang="en-US" sz="2000" dirty="0">
                <a:latin typeface="宋体" panose="02010600030101010101" pitchFamily="2" charset="-122"/>
                <a:ea typeface="宋体" panose="02010600030101010101" pitchFamily="2" charset="-122"/>
              </a:rPr>
              <a:t>寄存器重命名</a:t>
            </a:r>
            <a:r>
              <a:rPr lang="en-US" altLang="zh-CN" sz="2000" dirty="0">
                <a:latin typeface="宋体" panose="02010600030101010101" pitchFamily="2" charset="-122"/>
                <a:ea typeface="宋体" panose="02010600030101010101" pitchFamily="2" charset="-122"/>
              </a:rPr>
              <a:t> -- </a:t>
            </a:r>
            <a:r>
              <a:rPr lang="zh-CN" altLang="en-US" sz="2000" dirty="0">
                <a:latin typeface="宋体" panose="02010600030101010101" pitchFamily="2" charset="-122"/>
                <a:ea typeface="宋体" panose="02010600030101010101" pitchFamily="2" charset="-122"/>
              </a:rPr>
              <a:t>寄存器换名消除</a:t>
            </a:r>
            <a:r>
              <a:rPr lang="en-US" altLang="zh-CN" sz="2000" dirty="0">
                <a:latin typeface="宋体" panose="02010600030101010101" pitchFamily="2" charset="-122"/>
                <a:ea typeface="宋体" panose="02010600030101010101" pitchFamily="2" charset="-122"/>
              </a:rPr>
              <a:t>WAR</a:t>
            </a:r>
            <a:r>
              <a:rPr lang="zh-CN" altLang="en-US" sz="2000" dirty="0">
                <a:latin typeface="宋体" panose="02010600030101010101" pitchFamily="2" charset="-122"/>
                <a:ea typeface="宋体" panose="02010600030101010101" pitchFamily="2" charset="-122"/>
              </a:rPr>
              <a:t>和</a:t>
            </a:r>
            <a:r>
              <a:rPr lang="en-US" altLang="zh-CN" sz="2000" dirty="0">
                <a:latin typeface="宋体" panose="02010600030101010101" pitchFamily="2" charset="-122"/>
                <a:ea typeface="宋体" panose="02010600030101010101" pitchFamily="2" charset="-122"/>
              </a:rPr>
              <a:t>WAW</a:t>
            </a:r>
            <a:endParaRPr lang="zh-CN" altLang="en-US" sz="2000" dirty="0">
              <a:latin typeface="宋体" panose="02010600030101010101" pitchFamily="2" charset="-122"/>
              <a:ea typeface="宋体" panose="02010600030101010101" pitchFamily="2" charset="-122"/>
            </a:endParaRPr>
          </a:p>
          <a:p>
            <a:pPr marL="542925" lvl="1" indent="0" eaLnBrk="1" hangingPunct="1">
              <a:lnSpc>
                <a:spcPct val="110000"/>
              </a:lnSpc>
              <a:buNone/>
              <a:defRPr/>
            </a:pPr>
            <a:endParaRPr lang="en-US" altLang="zh-CN" dirty="0">
              <a:latin typeface="黑体" panose="02010609060101010101" pitchFamily="49" charset="-122"/>
            </a:endParaRPr>
          </a:p>
        </p:txBody>
      </p:sp>
      <p:sp>
        <p:nvSpPr>
          <p:cNvPr id="4" name="标题 1"/>
          <p:cNvSpPr txBox="1">
            <a:spLocks/>
          </p:cNvSpPr>
          <p:nvPr/>
        </p:nvSpPr>
        <p:spPr>
          <a:xfrm>
            <a:off x="-1" y="1"/>
            <a:ext cx="8426154" cy="7007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宋体" panose="02010600030101010101" pitchFamily="2" charset="-122"/>
                <a:ea typeface="宋体" panose="02010600030101010101" pitchFamily="2" charset="-122"/>
              </a:rPr>
              <a:t>3.2.4 </a:t>
            </a:r>
            <a:r>
              <a:rPr lang="zh-CN" altLang="en-US" sz="3200" dirty="0">
                <a:latin typeface="宋体" panose="02010600030101010101" pitchFamily="2" charset="-122"/>
                <a:ea typeface="宋体" panose="02010600030101010101" pitchFamily="2" charset="-122"/>
              </a:rPr>
              <a:t>相关的两类解决方案</a:t>
            </a:r>
          </a:p>
        </p:txBody>
      </p:sp>
    </p:spTree>
    <p:extLst>
      <p:ext uri="{BB962C8B-B14F-4D97-AF65-F5344CB8AC3E}">
        <p14:creationId xmlns:p14="http://schemas.microsoft.com/office/powerpoint/2010/main" val="3409052244"/>
      </p:ext>
    </p:extLst>
  </p:cSld>
  <p:clrMapOvr>
    <a:masterClrMapping/>
  </p:clrMapOvr>
  <p:transition spd="slow"/>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descr="Rectangle: Click to edit Master text styles&#10;Second level&#10;Third level&#10;Fourth level&#10;Fifth level"/>
          <p:cNvSpPr>
            <a:spLocks noGrp="1"/>
          </p:cNvSpPr>
          <p:nvPr>
            <p:ph type="body" sz="half" idx="1"/>
          </p:nvPr>
        </p:nvSpPr>
        <p:spPr>
          <a:xfrm>
            <a:off x="857353" y="873867"/>
            <a:ext cx="10055625" cy="4953000"/>
          </a:xfrm>
        </p:spPr>
        <p:txBody>
          <a:bodyPr>
            <a:normAutofit/>
          </a:bodyPr>
          <a:lstStyle/>
          <a:p>
            <a:pPr indent="0" algn="just">
              <a:spcAft>
                <a:spcPts val="0"/>
              </a:spcAft>
              <a:buNone/>
              <a:defRPr/>
            </a:pPr>
            <a:r>
              <a:rPr lang="zh-CN" altLang="zh-CN" sz="2200" kern="100" dirty="0">
                <a:solidFill>
                  <a:srgbClr val="000000"/>
                </a:solidFill>
                <a:latin typeface="宋体" panose="02010600030101010101" pitchFamily="2" charset="-122"/>
                <a:ea typeface="宋体" panose="02010600030101010101" pitchFamily="2" charset="-122"/>
              </a:rPr>
              <a:t>解：</a:t>
            </a:r>
            <a:endParaRPr lang="en-US" altLang="zh-CN" sz="2200" kern="100" dirty="0">
              <a:solidFill>
                <a:srgbClr val="000000"/>
              </a:solidFill>
              <a:latin typeface="宋体" panose="02010600030101010101" pitchFamily="2" charset="-122"/>
              <a:ea typeface="宋体" panose="02010600030101010101" pitchFamily="2" charset="-122"/>
            </a:endParaRPr>
          </a:p>
          <a:p>
            <a:pPr indent="0" algn="just">
              <a:spcAft>
                <a:spcPts val="0"/>
              </a:spcAft>
              <a:buNone/>
              <a:defRPr/>
            </a:pPr>
            <a:r>
              <a:rPr lang="zh-CN" altLang="zh-CN" sz="2200" kern="100" dirty="0">
                <a:solidFill>
                  <a:srgbClr val="000000"/>
                </a:solidFill>
                <a:latin typeface="宋体" panose="02010600030101010101" pitchFamily="2" charset="-122"/>
                <a:ea typeface="宋体" panose="02010600030101010101" pitchFamily="2" charset="-122"/>
              </a:rPr>
              <a:t>（</a:t>
            </a:r>
            <a:r>
              <a:rPr lang="en-US" altLang="zh-CN" sz="2200" kern="100" dirty="0">
                <a:solidFill>
                  <a:srgbClr val="000000"/>
                </a:solidFill>
                <a:latin typeface="宋体" panose="02010600030101010101" pitchFamily="2" charset="-122"/>
                <a:ea typeface="宋体" panose="02010600030101010101" pitchFamily="2" charset="-122"/>
              </a:rPr>
              <a:t>1</a:t>
            </a:r>
            <a:r>
              <a:rPr lang="zh-CN" altLang="zh-CN" sz="2200" kern="100" dirty="0">
                <a:solidFill>
                  <a:srgbClr val="000000"/>
                </a:solidFill>
                <a:latin typeface="宋体" panose="02010600030101010101" pitchFamily="2" charset="-122"/>
                <a:ea typeface="宋体" panose="02010600030101010101" pitchFamily="2" charset="-122"/>
              </a:rPr>
              <a:t>）程序执行的</a:t>
            </a:r>
            <a:r>
              <a:rPr lang="en-US" altLang="zh-CN" sz="2200" kern="100" dirty="0">
                <a:solidFill>
                  <a:srgbClr val="000000"/>
                </a:solidFill>
                <a:latin typeface="宋体" panose="02010600030101010101" pitchFamily="2" charset="-122"/>
                <a:ea typeface="宋体" panose="02010600030101010101" pitchFamily="2" charset="-122"/>
              </a:rPr>
              <a:t>CPI = </a:t>
            </a:r>
            <a:r>
              <a:rPr lang="zh-CN" altLang="zh-CN" sz="2200" kern="100" dirty="0">
                <a:solidFill>
                  <a:srgbClr val="000000"/>
                </a:solidFill>
                <a:latin typeface="宋体" panose="02010600030101010101" pitchFamily="2" charset="-122"/>
                <a:ea typeface="宋体" panose="02010600030101010101" pitchFamily="2" charset="-122"/>
              </a:rPr>
              <a:t>没有分支的基本</a:t>
            </a:r>
            <a:r>
              <a:rPr lang="en-US" altLang="zh-CN" sz="2200" kern="100" dirty="0">
                <a:solidFill>
                  <a:srgbClr val="000000"/>
                </a:solidFill>
                <a:latin typeface="宋体" panose="02010600030101010101" pitchFamily="2" charset="-122"/>
                <a:ea typeface="宋体" panose="02010600030101010101" pitchFamily="2" charset="-122"/>
              </a:rPr>
              <a:t>CPI</a:t>
            </a:r>
            <a:r>
              <a:rPr lang="zh-CN" altLang="zh-CN" sz="2200" kern="100" dirty="0">
                <a:solidFill>
                  <a:srgbClr val="000000"/>
                </a:solidFill>
                <a:latin typeface="宋体" panose="02010600030101010101" pitchFamily="2" charset="-122"/>
                <a:ea typeface="宋体" panose="02010600030101010101" pitchFamily="2" charset="-122"/>
              </a:rPr>
              <a:t>（</a:t>
            </a:r>
            <a:r>
              <a:rPr lang="en-US" altLang="zh-CN" sz="2200" kern="100" dirty="0">
                <a:solidFill>
                  <a:srgbClr val="000000"/>
                </a:solidFill>
                <a:latin typeface="宋体" panose="02010600030101010101" pitchFamily="2" charset="-122"/>
                <a:ea typeface="宋体" panose="02010600030101010101" pitchFamily="2" charset="-122"/>
              </a:rPr>
              <a:t>1</a:t>
            </a:r>
            <a:r>
              <a:rPr lang="zh-CN" altLang="zh-CN" sz="2200" kern="100" dirty="0">
                <a:solidFill>
                  <a:srgbClr val="000000"/>
                </a:solidFill>
                <a:latin typeface="宋体" panose="02010600030101010101" pitchFamily="2" charset="-122"/>
                <a:ea typeface="宋体" panose="02010600030101010101" pitchFamily="2" charset="-122"/>
              </a:rPr>
              <a:t>）</a:t>
            </a:r>
            <a:r>
              <a:rPr lang="en-US" altLang="zh-CN" sz="2200" kern="100" dirty="0">
                <a:solidFill>
                  <a:srgbClr val="000000"/>
                </a:solidFill>
                <a:latin typeface="宋体" panose="02010600030101010101" pitchFamily="2" charset="-122"/>
                <a:ea typeface="宋体" panose="02010600030101010101" pitchFamily="2" charset="-122"/>
              </a:rPr>
              <a:t> + </a:t>
            </a:r>
            <a:r>
              <a:rPr lang="zh-CN" altLang="zh-CN" sz="2200" kern="100" dirty="0">
                <a:solidFill>
                  <a:srgbClr val="000000"/>
                </a:solidFill>
                <a:latin typeface="宋体" panose="02010600030101010101" pitchFamily="2" charset="-122"/>
                <a:ea typeface="宋体" panose="02010600030101010101" pitchFamily="2" charset="-122"/>
              </a:rPr>
              <a:t>分支带来的额外开销</a:t>
            </a:r>
            <a:endParaRPr lang="zh-CN" altLang="zh-CN" sz="2200" kern="100" dirty="0">
              <a:latin typeface="宋体" panose="02010600030101010101" pitchFamily="2" charset="-122"/>
              <a:ea typeface="宋体" panose="02010600030101010101" pitchFamily="2" charset="-122"/>
            </a:endParaRPr>
          </a:p>
          <a:p>
            <a:pPr indent="0" algn="just">
              <a:spcAft>
                <a:spcPts val="0"/>
              </a:spcAft>
              <a:buNone/>
              <a:defRPr/>
            </a:pPr>
            <a:r>
              <a:rPr lang="zh-CN" altLang="zh-CN" sz="2200" kern="100" dirty="0">
                <a:solidFill>
                  <a:srgbClr val="000000"/>
                </a:solidFill>
                <a:latin typeface="宋体" panose="02010600030101010101" pitchFamily="2" charset="-122"/>
                <a:ea typeface="宋体" panose="02010600030101010101" pitchFamily="2" charset="-122"/>
              </a:rPr>
              <a:t>分支带来的额外开销是指在分支指令中，缓冲命中但预测错误带来的开销与缓冲没有命中带来的开销之和。</a:t>
            </a:r>
            <a:endParaRPr lang="zh-CN" altLang="zh-CN" sz="2200" kern="100" dirty="0">
              <a:latin typeface="宋体" panose="02010600030101010101" pitchFamily="2" charset="-122"/>
              <a:ea typeface="宋体" panose="02010600030101010101" pitchFamily="2" charset="-122"/>
            </a:endParaRPr>
          </a:p>
          <a:p>
            <a:pPr indent="0" algn="just">
              <a:spcAft>
                <a:spcPts val="0"/>
              </a:spcAft>
              <a:buNone/>
              <a:defRPr/>
            </a:pPr>
            <a:r>
              <a:rPr lang="zh-CN" altLang="zh-CN" sz="2200" kern="100" dirty="0">
                <a:solidFill>
                  <a:srgbClr val="000000"/>
                </a:solidFill>
                <a:latin typeface="宋体" panose="02010600030101010101" pitchFamily="2" charset="-122"/>
                <a:ea typeface="宋体" panose="02010600030101010101" pitchFamily="2" charset="-122"/>
              </a:rPr>
              <a:t>分支带来的额外开销</a:t>
            </a:r>
            <a:r>
              <a:rPr lang="en-US" altLang="zh-CN" sz="2200" kern="100" dirty="0">
                <a:solidFill>
                  <a:srgbClr val="000000"/>
                </a:solidFill>
                <a:latin typeface="宋体" panose="02010600030101010101" pitchFamily="2" charset="-122"/>
                <a:ea typeface="宋体" panose="02010600030101010101" pitchFamily="2" charset="-122"/>
              </a:rPr>
              <a:t>= 15% * (90%</a:t>
            </a:r>
            <a:r>
              <a:rPr lang="zh-CN" altLang="zh-CN" sz="2200" kern="100" dirty="0">
                <a:solidFill>
                  <a:srgbClr val="000000"/>
                </a:solidFill>
                <a:latin typeface="宋体" panose="02010600030101010101" pitchFamily="2" charset="-122"/>
                <a:ea typeface="宋体" panose="02010600030101010101" pitchFamily="2" charset="-122"/>
              </a:rPr>
              <a:t>命中×</a:t>
            </a:r>
            <a:r>
              <a:rPr lang="en-US" altLang="zh-CN" sz="2200" kern="100" dirty="0">
                <a:solidFill>
                  <a:srgbClr val="000000"/>
                </a:solidFill>
                <a:latin typeface="宋体" panose="02010600030101010101" pitchFamily="2" charset="-122"/>
                <a:ea typeface="宋体" panose="02010600030101010101" pitchFamily="2" charset="-122"/>
              </a:rPr>
              <a:t>10%</a:t>
            </a:r>
            <a:r>
              <a:rPr lang="zh-CN" altLang="zh-CN" sz="2200" kern="100" dirty="0">
                <a:solidFill>
                  <a:srgbClr val="000000"/>
                </a:solidFill>
                <a:latin typeface="宋体" panose="02010600030101010101" pitchFamily="2" charset="-122"/>
                <a:ea typeface="宋体" panose="02010600030101010101" pitchFamily="2" charset="-122"/>
              </a:rPr>
              <a:t>预测错误×</a:t>
            </a:r>
            <a:r>
              <a:rPr lang="en-US" altLang="zh-CN" sz="2200" kern="100" dirty="0">
                <a:solidFill>
                  <a:srgbClr val="000000"/>
                </a:solidFill>
                <a:latin typeface="宋体" panose="02010600030101010101" pitchFamily="2" charset="-122"/>
                <a:ea typeface="宋体" panose="02010600030101010101" pitchFamily="2" charset="-122"/>
              </a:rPr>
              <a:t>4 + 10</a:t>
            </a:r>
            <a:r>
              <a:rPr lang="zh-CN" altLang="zh-CN" sz="2200" kern="100" dirty="0">
                <a:solidFill>
                  <a:srgbClr val="000000"/>
                </a:solidFill>
                <a:latin typeface="宋体" panose="02010600030101010101" pitchFamily="2" charset="-122"/>
                <a:ea typeface="宋体" panose="02010600030101010101" pitchFamily="2" charset="-122"/>
              </a:rPr>
              <a:t>％没命中×</a:t>
            </a:r>
            <a:r>
              <a:rPr lang="en-US" altLang="zh-CN" sz="2200" kern="100" dirty="0">
                <a:solidFill>
                  <a:srgbClr val="000000"/>
                </a:solidFill>
                <a:latin typeface="宋体" panose="02010600030101010101" pitchFamily="2" charset="-122"/>
                <a:ea typeface="宋体" panose="02010600030101010101" pitchFamily="2" charset="-122"/>
              </a:rPr>
              <a:t>3)= 0.099</a:t>
            </a:r>
            <a:endParaRPr lang="zh-CN" altLang="zh-CN" sz="2200" kern="100" dirty="0">
              <a:latin typeface="宋体" panose="02010600030101010101" pitchFamily="2" charset="-122"/>
              <a:ea typeface="宋体" panose="02010600030101010101" pitchFamily="2" charset="-122"/>
            </a:endParaRPr>
          </a:p>
          <a:p>
            <a:pPr indent="0" algn="just">
              <a:spcAft>
                <a:spcPts val="0"/>
              </a:spcAft>
              <a:buNone/>
              <a:defRPr/>
            </a:pPr>
            <a:r>
              <a:rPr lang="zh-CN" altLang="zh-CN" sz="2200" kern="100" dirty="0">
                <a:solidFill>
                  <a:srgbClr val="000000"/>
                </a:solidFill>
                <a:latin typeface="宋体" panose="02010600030101010101" pitchFamily="2" charset="-122"/>
                <a:ea typeface="宋体" panose="02010600030101010101" pitchFamily="2" charset="-122"/>
              </a:rPr>
              <a:t>所以，程序执行的</a:t>
            </a:r>
            <a:r>
              <a:rPr lang="en-US" altLang="zh-CN" sz="2200" kern="100" dirty="0">
                <a:solidFill>
                  <a:srgbClr val="000000"/>
                </a:solidFill>
                <a:latin typeface="宋体" panose="02010600030101010101" pitchFamily="2" charset="-122"/>
                <a:ea typeface="宋体" panose="02010600030101010101" pitchFamily="2" charset="-122"/>
              </a:rPr>
              <a:t>CPI </a:t>
            </a:r>
            <a:r>
              <a:rPr lang="zh-CN" altLang="zh-CN" sz="2200" kern="100" dirty="0">
                <a:solidFill>
                  <a:srgbClr val="000000"/>
                </a:solidFill>
                <a:latin typeface="宋体" panose="02010600030101010101" pitchFamily="2" charset="-122"/>
                <a:ea typeface="宋体" panose="02010600030101010101" pitchFamily="2" charset="-122"/>
              </a:rPr>
              <a:t>＝</a:t>
            </a:r>
            <a:r>
              <a:rPr lang="en-US" altLang="zh-CN" sz="2200" kern="100" dirty="0">
                <a:solidFill>
                  <a:srgbClr val="000000"/>
                </a:solidFill>
                <a:latin typeface="宋体" panose="02010600030101010101" pitchFamily="2" charset="-122"/>
                <a:ea typeface="宋体" panose="02010600030101010101" pitchFamily="2" charset="-122"/>
              </a:rPr>
              <a:t> 1 </a:t>
            </a:r>
            <a:r>
              <a:rPr lang="zh-CN" altLang="zh-CN" sz="2200" kern="100" dirty="0">
                <a:solidFill>
                  <a:srgbClr val="000000"/>
                </a:solidFill>
                <a:latin typeface="宋体" panose="02010600030101010101" pitchFamily="2" charset="-122"/>
                <a:ea typeface="宋体" panose="02010600030101010101" pitchFamily="2" charset="-122"/>
              </a:rPr>
              <a:t>＋</a:t>
            </a:r>
            <a:r>
              <a:rPr lang="en-US" altLang="zh-CN" sz="2200" kern="100" dirty="0">
                <a:solidFill>
                  <a:srgbClr val="000000"/>
                </a:solidFill>
                <a:latin typeface="宋体" panose="02010600030101010101" pitchFamily="2" charset="-122"/>
                <a:ea typeface="宋体" panose="02010600030101010101" pitchFamily="2" charset="-122"/>
              </a:rPr>
              <a:t> 0.099 = 1.099</a:t>
            </a:r>
            <a:endParaRPr lang="zh-CN" altLang="zh-CN" sz="2200" kern="100" dirty="0">
              <a:latin typeface="宋体" panose="02010600030101010101" pitchFamily="2" charset="-122"/>
              <a:ea typeface="宋体" panose="02010600030101010101" pitchFamily="2" charset="-122"/>
            </a:endParaRPr>
          </a:p>
          <a:p>
            <a:pPr indent="0" algn="just">
              <a:spcAft>
                <a:spcPts val="0"/>
              </a:spcAft>
              <a:buNone/>
              <a:defRPr/>
            </a:pPr>
            <a:r>
              <a:rPr lang="zh-CN" altLang="zh-CN" sz="2200" kern="100" dirty="0">
                <a:solidFill>
                  <a:srgbClr val="000000"/>
                </a:solidFill>
                <a:latin typeface="宋体" panose="02010600030101010101" pitchFamily="2" charset="-122"/>
                <a:ea typeface="宋体" panose="02010600030101010101" pitchFamily="2" charset="-122"/>
              </a:rPr>
              <a:t>（</a:t>
            </a:r>
            <a:r>
              <a:rPr lang="en-US" altLang="zh-CN" sz="2200" kern="100" dirty="0">
                <a:solidFill>
                  <a:srgbClr val="000000"/>
                </a:solidFill>
                <a:latin typeface="宋体" panose="02010600030101010101" pitchFamily="2" charset="-122"/>
                <a:ea typeface="宋体" panose="02010600030101010101" pitchFamily="2" charset="-122"/>
              </a:rPr>
              <a:t>2</a:t>
            </a:r>
            <a:r>
              <a:rPr lang="zh-CN" altLang="zh-CN" sz="2200" kern="100" dirty="0">
                <a:solidFill>
                  <a:srgbClr val="000000"/>
                </a:solidFill>
                <a:latin typeface="宋体" panose="02010600030101010101" pitchFamily="2" charset="-122"/>
                <a:ea typeface="宋体" panose="02010600030101010101" pitchFamily="2" charset="-122"/>
              </a:rPr>
              <a:t>）采用固定的</a:t>
            </a:r>
            <a:r>
              <a:rPr lang="en-US" altLang="zh-CN" sz="2200" kern="100" dirty="0">
                <a:solidFill>
                  <a:srgbClr val="000000"/>
                </a:solidFill>
                <a:latin typeface="宋体" panose="02010600030101010101" pitchFamily="2" charset="-122"/>
                <a:ea typeface="宋体" panose="02010600030101010101" pitchFamily="2" charset="-122"/>
              </a:rPr>
              <a:t>2 </a:t>
            </a:r>
            <a:r>
              <a:rPr lang="zh-CN" altLang="zh-CN" sz="2200" kern="100" dirty="0">
                <a:solidFill>
                  <a:srgbClr val="000000"/>
                </a:solidFill>
                <a:latin typeface="宋体" panose="02010600030101010101" pitchFamily="2" charset="-122"/>
                <a:ea typeface="宋体" panose="02010600030101010101" pitchFamily="2" charset="-122"/>
              </a:rPr>
              <a:t>个时钟周期延迟的分支处理</a:t>
            </a:r>
            <a:r>
              <a:rPr lang="en-US" altLang="zh-CN" sz="2200" kern="100" dirty="0">
                <a:solidFill>
                  <a:srgbClr val="000000"/>
                </a:solidFill>
                <a:latin typeface="宋体" panose="02010600030101010101" pitchFamily="2" charset="-122"/>
                <a:ea typeface="宋体" panose="02010600030101010101" pitchFamily="2" charset="-122"/>
              </a:rPr>
              <a:t>CPI = 1 + 15%</a:t>
            </a:r>
            <a:r>
              <a:rPr lang="zh-CN" altLang="zh-CN" sz="2200" kern="100" dirty="0">
                <a:solidFill>
                  <a:srgbClr val="000000"/>
                </a:solidFill>
                <a:latin typeface="宋体" panose="02010600030101010101" pitchFamily="2" charset="-122"/>
                <a:ea typeface="宋体" panose="02010600030101010101" pitchFamily="2" charset="-122"/>
              </a:rPr>
              <a:t>×</a:t>
            </a:r>
            <a:r>
              <a:rPr lang="en-US" altLang="zh-CN" sz="2200" kern="100" dirty="0">
                <a:solidFill>
                  <a:srgbClr val="000000"/>
                </a:solidFill>
                <a:latin typeface="宋体" panose="02010600030101010101" pitchFamily="2" charset="-122"/>
                <a:ea typeface="宋体" panose="02010600030101010101" pitchFamily="2" charset="-122"/>
              </a:rPr>
              <a:t>2 = 1.3</a:t>
            </a:r>
            <a:endParaRPr lang="zh-CN" altLang="zh-CN" sz="2200" kern="100" dirty="0">
              <a:latin typeface="宋体" panose="02010600030101010101" pitchFamily="2" charset="-122"/>
              <a:ea typeface="宋体" panose="02010600030101010101" pitchFamily="2" charset="-122"/>
            </a:endParaRPr>
          </a:p>
          <a:p>
            <a:pPr indent="0" algn="just">
              <a:spcAft>
                <a:spcPts val="0"/>
              </a:spcAft>
              <a:buNone/>
              <a:defRPr/>
            </a:pPr>
            <a:r>
              <a:rPr lang="zh-CN" altLang="zh-CN" sz="2200" kern="100" dirty="0">
                <a:solidFill>
                  <a:srgbClr val="000000"/>
                </a:solidFill>
                <a:latin typeface="宋体" panose="02010600030101010101" pitchFamily="2" charset="-122"/>
                <a:ea typeface="宋体" panose="02010600030101010101" pitchFamily="2" charset="-122"/>
              </a:rPr>
              <a:t>由（</a:t>
            </a:r>
            <a:r>
              <a:rPr lang="en-US" altLang="zh-CN" sz="2200" kern="100" dirty="0">
                <a:solidFill>
                  <a:srgbClr val="000000"/>
                </a:solidFill>
                <a:latin typeface="宋体" panose="02010600030101010101" pitchFamily="2" charset="-122"/>
                <a:ea typeface="宋体" panose="02010600030101010101" pitchFamily="2" charset="-122"/>
              </a:rPr>
              <a:t>1</a:t>
            </a:r>
            <a:r>
              <a:rPr lang="zh-CN" altLang="zh-CN" sz="2200" kern="100" dirty="0">
                <a:solidFill>
                  <a:srgbClr val="000000"/>
                </a:solidFill>
                <a:latin typeface="宋体" panose="02010600030101010101" pitchFamily="2" charset="-122"/>
                <a:ea typeface="宋体" panose="02010600030101010101" pitchFamily="2" charset="-122"/>
              </a:rPr>
              <a:t>）（</a:t>
            </a:r>
            <a:r>
              <a:rPr lang="en-US" altLang="zh-CN" sz="2200" kern="100" dirty="0">
                <a:solidFill>
                  <a:srgbClr val="000000"/>
                </a:solidFill>
                <a:latin typeface="宋体" panose="02010600030101010101" pitchFamily="2" charset="-122"/>
                <a:ea typeface="宋体" panose="02010600030101010101" pitchFamily="2" charset="-122"/>
              </a:rPr>
              <a:t>2</a:t>
            </a:r>
            <a:r>
              <a:rPr lang="zh-CN" altLang="zh-CN" sz="2200" kern="100" dirty="0">
                <a:solidFill>
                  <a:srgbClr val="000000"/>
                </a:solidFill>
                <a:latin typeface="宋体" panose="02010600030101010101" pitchFamily="2" charset="-122"/>
                <a:ea typeface="宋体" panose="02010600030101010101" pitchFamily="2" charset="-122"/>
              </a:rPr>
              <a:t>）可知分支目标缓冲方法执行速度快。</a:t>
            </a:r>
            <a:endParaRPr lang="zh-CN" altLang="zh-CN" sz="2200" kern="100" dirty="0">
              <a:latin typeface="宋体" panose="02010600030101010101" pitchFamily="2" charset="-122"/>
              <a:ea typeface="宋体" panose="02010600030101010101" pitchFamily="2" charset="-122"/>
            </a:endParaRPr>
          </a:p>
          <a:p>
            <a:pPr marL="0" indent="0">
              <a:buNone/>
              <a:defRPr/>
            </a:pPr>
            <a:endParaRPr lang="zh-CN" altLang="en-US" sz="2200" dirty="0">
              <a:solidFill>
                <a:schemeClr val="tx1"/>
              </a:solidFill>
              <a:latin typeface="宋体" panose="02010600030101010101" pitchFamily="2" charset="-122"/>
              <a:ea typeface="宋体" panose="02010600030101010101" pitchFamily="2" charset="-122"/>
            </a:endParaRPr>
          </a:p>
          <a:p>
            <a:pPr>
              <a:defRPr/>
            </a:pPr>
            <a:endParaRPr lang="zh-CN" altLang="en-US" sz="22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707958943"/>
      </p:ext>
    </p:extLst>
  </p:cSld>
  <p:clrMapOvr>
    <a:masterClrMapping/>
  </p:clrMapOvr>
  <p:transition>
    <p:pull dir="rd"/>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9" name="内容占位符 2" descr="Rectangle: Click to edit Master text styles&#10;Second level&#10;Third level&#10;Fourth level&#10;Fifth level"/>
          <p:cNvSpPr>
            <a:spLocks noGrp="1"/>
          </p:cNvSpPr>
          <p:nvPr>
            <p:ph idx="1"/>
          </p:nvPr>
        </p:nvSpPr>
        <p:spPr>
          <a:xfrm>
            <a:off x="581826" y="689035"/>
            <a:ext cx="10515600" cy="4351338"/>
          </a:xfrm>
        </p:spPr>
        <p:txBody>
          <a:bodyPr>
            <a:normAutofit/>
          </a:bodyPr>
          <a:lstStyle/>
          <a:p>
            <a:pPr marL="0" indent="0">
              <a:buNone/>
            </a:pPr>
            <a:r>
              <a:rPr lang="en-US" altLang="zh-CN" sz="2400" dirty="0">
                <a:latin typeface="宋体" panose="02010600030101010101" pitchFamily="2" charset="-122"/>
                <a:ea typeface="宋体" panose="02010600030101010101" pitchFamily="2" charset="-122"/>
              </a:rPr>
              <a:t>6.</a:t>
            </a:r>
            <a:r>
              <a:rPr lang="zh-CN" altLang="en-US" sz="2400" dirty="0">
                <a:latin typeface="宋体" panose="02010600030101010101" pitchFamily="2" charset="-122"/>
                <a:ea typeface="宋体" panose="02010600030101010101" pitchFamily="2" charset="-122"/>
              </a:rPr>
              <a:t>分支指令可能存在</a:t>
            </a: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种情况：</a:t>
            </a:r>
            <a:endParaRPr lang="en-US" altLang="zh-CN" sz="2400" dirty="0">
              <a:latin typeface="宋体" panose="02010600030101010101" pitchFamily="2" charset="-122"/>
              <a:ea typeface="宋体" panose="02010600030101010101" pitchFamily="2" charset="-122"/>
            </a:endParaRPr>
          </a:p>
          <a:p>
            <a:pPr marL="0" indent="0">
              <a:buNone/>
            </a:pPr>
            <a:r>
              <a:rPr lang="zh-CN" altLang="en-US" sz="2400" dirty="0">
                <a:solidFill>
                  <a:schemeClr val="tx1"/>
                </a:solidFill>
                <a:latin typeface="宋体" panose="02010600030101010101" pitchFamily="2" charset="-122"/>
                <a:ea typeface="宋体" panose="02010600030101010101" pitchFamily="2" charset="-122"/>
              </a:rPr>
              <a:t>①</a:t>
            </a:r>
            <a:r>
              <a:rPr lang="en-US" altLang="zh-CN" sz="2400" dirty="0">
                <a:solidFill>
                  <a:schemeClr val="tx1"/>
                </a:solidFill>
                <a:latin typeface="宋体" panose="02010600030101010101" pitchFamily="2" charset="-122"/>
                <a:ea typeface="宋体" panose="02010600030101010101" pitchFamily="2" charset="-122"/>
              </a:rPr>
              <a:t> </a:t>
            </a:r>
            <a:r>
              <a:rPr lang="zh-CN" altLang="en-US" sz="2400" dirty="0">
                <a:solidFill>
                  <a:schemeClr val="tx1"/>
                </a:solidFill>
                <a:latin typeface="宋体" panose="02010600030101010101" pitchFamily="2" charset="-122"/>
                <a:ea typeface="宋体" panose="02010600030101010101" pitchFamily="2" charset="-122"/>
              </a:rPr>
              <a:t>上一次分支成功的指令，在</a:t>
            </a:r>
            <a:r>
              <a:rPr lang="en-US" altLang="zh-CN" sz="2400" dirty="0">
                <a:solidFill>
                  <a:schemeClr val="tx1"/>
                </a:solidFill>
                <a:latin typeface="宋体" panose="02010600030101010101" pitchFamily="2" charset="-122"/>
                <a:ea typeface="宋体" panose="02010600030101010101" pitchFamily="2" charset="-122"/>
              </a:rPr>
              <a:t>BTB</a:t>
            </a:r>
            <a:r>
              <a:rPr lang="zh-CN" altLang="en-US" sz="2400" dirty="0">
                <a:solidFill>
                  <a:schemeClr val="tx1"/>
                </a:solidFill>
                <a:latin typeface="宋体" panose="02010600030101010101" pitchFamily="2" charset="-122"/>
                <a:ea typeface="宋体" panose="02010600030101010101" pitchFamily="2" charset="-122"/>
              </a:rPr>
              <a:t>表中会有记录，这次仍</a:t>
            </a:r>
            <a:r>
              <a:rPr lang="zh-CN" altLang="en-US" sz="2400" dirty="0">
                <a:solidFill>
                  <a:srgbClr val="CC00FF"/>
                </a:solidFill>
                <a:latin typeface="宋体" panose="02010600030101010101" pitchFamily="2" charset="-122"/>
                <a:ea typeface="宋体" panose="02010600030101010101" pitchFamily="2" charset="-122"/>
              </a:rPr>
              <a:t>预测</a:t>
            </a:r>
            <a:r>
              <a:rPr lang="zh-CN" altLang="en-US" sz="2400" dirty="0">
                <a:solidFill>
                  <a:schemeClr val="tx1"/>
                </a:solidFill>
                <a:latin typeface="宋体" panose="02010600030101010101" pitchFamily="2" charset="-122"/>
                <a:ea typeface="宋体" panose="02010600030101010101" pitchFamily="2" charset="-122"/>
              </a:rPr>
              <a:t>它是成功的，直接用缓冲的分支目标地址取分支目标指令</a:t>
            </a:r>
            <a:endParaRPr lang="en-US" altLang="zh-CN" sz="2400" dirty="0">
              <a:solidFill>
                <a:schemeClr val="tx1"/>
              </a:solidFill>
              <a:latin typeface="宋体" panose="02010600030101010101" pitchFamily="2" charset="-122"/>
              <a:ea typeface="宋体" panose="02010600030101010101" pitchFamily="2" charset="-122"/>
            </a:endParaRPr>
          </a:p>
          <a:p>
            <a:pPr marL="0" indent="0">
              <a:buNone/>
            </a:pPr>
            <a:r>
              <a:rPr lang="zh-CN" altLang="en-US" sz="2400" dirty="0">
                <a:solidFill>
                  <a:schemeClr val="tx1"/>
                </a:solidFill>
                <a:latin typeface="宋体" panose="02010600030101010101" pitchFamily="2" charset="-122"/>
                <a:ea typeface="宋体" panose="02010600030101010101" pitchFamily="2" charset="-122"/>
              </a:rPr>
              <a:t>②以前没执行过的分支指令，在</a:t>
            </a:r>
            <a:r>
              <a:rPr lang="en-US" altLang="zh-CN" sz="2400" dirty="0">
                <a:solidFill>
                  <a:schemeClr val="tx1"/>
                </a:solidFill>
                <a:latin typeface="宋体" panose="02010600030101010101" pitchFamily="2" charset="-122"/>
                <a:ea typeface="宋体" panose="02010600030101010101" pitchFamily="2" charset="-122"/>
              </a:rPr>
              <a:t>BTB</a:t>
            </a:r>
            <a:r>
              <a:rPr lang="zh-CN" altLang="en-US" sz="2400" dirty="0">
                <a:solidFill>
                  <a:schemeClr val="tx1"/>
                </a:solidFill>
                <a:latin typeface="宋体" panose="02010600030101010101" pitchFamily="2" charset="-122"/>
                <a:ea typeface="宋体" panose="02010600030101010101" pitchFamily="2" charset="-122"/>
              </a:rPr>
              <a:t>表中不会有记录，那没办法，咋预测只能随缘，但是如果这次预测成功了，要将该指令的地址和对应的分支目标指令写入</a:t>
            </a:r>
            <a:r>
              <a:rPr lang="en-US" altLang="zh-CN" sz="2400" dirty="0">
                <a:solidFill>
                  <a:schemeClr val="tx1"/>
                </a:solidFill>
                <a:latin typeface="宋体" panose="02010600030101010101" pitchFamily="2" charset="-122"/>
                <a:ea typeface="宋体" panose="02010600030101010101" pitchFamily="2" charset="-122"/>
              </a:rPr>
              <a:t>BTB</a:t>
            </a:r>
          </a:p>
          <a:p>
            <a:pPr marL="0" indent="0">
              <a:buNone/>
            </a:pPr>
            <a:r>
              <a:rPr lang="zh-CN" altLang="en-US" sz="2400" dirty="0">
                <a:solidFill>
                  <a:schemeClr val="tx1"/>
                </a:solidFill>
                <a:latin typeface="宋体" panose="02010600030101010101" pitchFamily="2" charset="-122"/>
                <a:ea typeface="宋体" panose="02010600030101010101" pitchFamily="2" charset="-122"/>
              </a:rPr>
              <a:t>③上次分支指令不成功的指令，同</a:t>
            </a:r>
            <a:r>
              <a:rPr lang="en-US" altLang="zh-CN" sz="2400" dirty="0">
                <a:solidFill>
                  <a:schemeClr val="tx1"/>
                </a:solidFill>
                <a:latin typeface="宋体" panose="02010600030101010101" pitchFamily="2" charset="-122"/>
                <a:ea typeface="宋体" panose="02010600030101010101" pitchFamily="2" charset="-122"/>
              </a:rPr>
              <a:t> ②</a:t>
            </a:r>
            <a:endParaRPr lang="zh-CN" altLang="en-US" sz="2400" dirty="0">
              <a:solidFill>
                <a:schemeClr val="tx1"/>
              </a:solidFill>
              <a:latin typeface="宋体" panose="02010600030101010101" pitchFamily="2" charset="-122"/>
              <a:ea typeface="宋体" panose="02010600030101010101" pitchFamily="2" charset="-122"/>
            </a:endParaRPr>
          </a:p>
          <a:p>
            <a:pPr marL="0" indent="0">
              <a:buNone/>
            </a:pPr>
            <a:r>
              <a:rPr lang="en-US" altLang="zh-CN" sz="2400" dirty="0">
                <a:latin typeface="宋体" panose="02010600030101010101" pitchFamily="2" charset="-122"/>
                <a:ea typeface="宋体" panose="02010600030101010101" pitchFamily="2" charset="-122"/>
              </a:rPr>
              <a:t> </a:t>
            </a: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73275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dirty="0">
                <a:latin typeface="黑体" panose="02010609060101010101" pitchFamily="49" charset="-122"/>
              </a:rPr>
              <a:t> </a:t>
            </a:r>
            <a:endParaRPr lang="zh-CN" altLang="en-US" dirty="0">
              <a:latin typeface="黑体" panose="02010609060101010101" pitchFamily="49" charset="-122"/>
            </a:endParaRPr>
          </a:p>
        </p:txBody>
      </p:sp>
      <p:sp>
        <p:nvSpPr>
          <p:cNvPr id="9219" name="Rectangle 3" descr="Rectangle: Click to edit Master text styles&#10;Second level&#10;Third level&#10;Fourth level&#10;Fifth level"/>
          <p:cNvSpPr>
            <a:spLocks noGrp="1" noChangeArrowheads="1"/>
          </p:cNvSpPr>
          <p:nvPr>
            <p:ph type="body" idx="1"/>
          </p:nvPr>
        </p:nvSpPr>
        <p:spPr>
          <a:xfrm>
            <a:off x="838200" y="219847"/>
            <a:ext cx="10515600" cy="4351338"/>
          </a:xfrm>
        </p:spPr>
        <p:txBody>
          <a:bodyPr>
            <a:normAutofit/>
          </a:bodyPr>
          <a:lstStyle/>
          <a:p>
            <a:pPr marL="0" indent="0" eaLnBrk="1" hangingPunct="1">
              <a:buNone/>
            </a:pPr>
            <a:r>
              <a:rPr lang="en-US" altLang="zh-CN" sz="2200" dirty="0">
                <a:latin typeface="宋体" panose="02010600030101010101" pitchFamily="2" charset="-122"/>
                <a:ea typeface="宋体" panose="02010600030101010101" pitchFamily="2" charset="-122"/>
              </a:rPr>
              <a:t>7.BTB</a:t>
            </a:r>
            <a:r>
              <a:rPr lang="zh-CN" altLang="en-US" sz="2200" dirty="0">
                <a:latin typeface="宋体" panose="02010600030101010101" pitchFamily="2" charset="-122"/>
                <a:ea typeface="宋体" panose="02010600030101010101" pitchFamily="2" charset="-122"/>
              </a:rPr>
              <a:t>的另一种形式</a:t>
            </a:r>
          </a:p>
          <a:p>
            <a:pPr marL="1085850" lvl="1" indent="-457200" eaLnBrk="1" hangingPunct="1">
              <a:buNone/>
            </a:pPr>
            <a:r>
              <a:rPr lang="zh-CN" altLang="en-US" sz="2200" dirty="0">
                <a:latin typeface="宋体" panose="02010600030101010101" pitchFamily="2" charset="-122"/>
                <a:ea typeface="宋体" panose="02010600030101010101" pitchFamily="2" charset="-122"/>
              </a:rPr>
              <a:t>在分支目标缓冲器中存放一条或者多条分支目标处的指令。</a:t>
            </a:r>
          </a:p>
          <a:p>
            <a:pPr marL="803275" lvl="1" indent="-174625" eaLnBrk="1" hangingPunct="1"/>
            <a:r>
              <a:rPr lang="zh-CN" altLang="en-US" sz="2200" dirty="0">
                <a:latin typeface="宋体" panose="02010600030101010101" pitchFamily="2" charset="-122"/>
                <a:ea typeface="宋体" panose="02010600030101010101" pitchFamily="2" charset="-122"/>
              </a:rPr>
              <a:t>有三个潜在的好处：</a:t>
            </a:r>
          </a:p>
          <a:p>
            <a:pPr lvl="2" eaLnBrk="1" hangingPunct="1"/>
            <a:r>
              <a:rPr lang="zh-CN" altLang="en-US" sz="2200" dirty="0">
                <a:latin typeface="宋体" panose="02010600030101010101" pitchFamily="2" charset="-122"/>
                <a:ea typeface="宋体" panose="02010600030101010101" pitchFamily="2" charset="-122"/>
              </a:rPr>
              <a:t>更快地获得分支目标处的指令；</a:t>
            </a:r>
          </a:p>
          <a:p>
            <a:pPr lvl="2" eaLnBrk="1" hangingPunct="1"/>
            <a:r>
              <a:rPr lang="zh-CN" altLang="en-US" sz="2200" dirty="0">
                <a:latin typeface="宋体" panose="02010600030101010101" pitchFamily="2" charset="-122"/>
                <a:ea typeface="宋体" panose="02010600030101010101" pitchFamily="2" charset="-122"/>
              </a:rPr>
              <a:t>可以一次提供分支目标处的多条指令，这对于多流出处理器是很有必要的；</a:t>
            </a:r>
          </a:p>
          <a:p>
            <a:pPr lvl="2" eaLnBrk="1" hangingPunct="1"/>
            <a:r>
              <a:rPr lang="zh-CN" altLang="en-US" sz="2200" dirty="0">
                <a:latin typeface="宋体" panose="02010600030101010101" pitchFamily="2" charset="-122"/>
                <a:ea typeface="宋体" panose="02010600030101010101" pitchFamily="2" charset="-122"/>
              </a:rPr>
              <a:t>使我们可以进行称为</a:t>
            </a:r>
            <a:r>
              <a:rPr lang="zh-CN" altLang="en-US" sz="2200" dirty="0">
                <a:solidFill>
                  <a:srgbClr val="FF0000"/>
                </a:solidFill>
                <a:latin typeface="宋体" panose="02010600030101010101" pitchFamily="2" charset="-122"/>
                <a:ea typeface="宋体" panose="02010600030101010101" pitchFamily="2" charset="-122"/>
              </a:rPr>
              <a:t>分支折叠</a:t>
            </a:r>
            <a:r>
              <a:rPr lang="zh-CN" altLang="en-US" sz="2200" dirty="0">
                <a:solidFill>
                  <a:srgbClr val="9933FF"/>
                </a:solidFill>
                <a:latin typeface="宋体" panose="02010600030101010101" pitchFamily="2" charset="-122"/>
                <a:ea typeface="宋体" panose="02010600030101010101" pitchFamily="2" charset="-122"/>
              </a:rPr>
              <a:t>（</a:t>
            </a:r>
            <a:r>
              <a:rPr lang="en-US" altLang="zh-CN" sz="2200" dirty="0">
                <a:solidFill>
                  <a:srgbClr val="9933FF"/>
                </a:solidFill>
                <a:latin typeface="宋体" panose="02010600030101010101" pitchFamily="2" charset="-122"/>
                <a:ea typeface="宋体" panose="02010600030101010101" pitchFamily="2" charset="-122"/>
              </a:rPr>
              <a:t>branch folding</a:t>
            </a:r>
            <a:r>
              <a:rPr lang="zh-CN" altLang="en-US" sz="2200" dirty="0">
                <a:solidFill>
                  <a:srgbClr val="9933FF"/>
                </a:solidFill>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的优化。</a:t>
            </a:r>
          </a:p>
          <a:p>
            <a:pPr lvl="3" eaLnBrk="1" hangingPunct="1">
              <a:buFont typeface="Wingdings" panose="05000000000000000000" pitchFamily="2" charset="2"/>
              <a:buNone/>
            </a:pPr>
            <a:r>
              <a:rPr lang="zh-CN" altLang="en-US" sz="2200" dirty="0">
                <a:latin typeface="宋体" panose="02010600030101010101" pitchFamily="2" charset="-122"/>
                <a:ea typeface="宋体" panose="02010600030101010101" pitchFamily="2" charset="-122"/>
              </a:rPr>
              <a:t>    实现零延迟无条件分支，甚至有时还可以做到</a:t>
            </a:r>
          </a:p>
          <a:p>
            <a:pPr lvl="3" eaLnBrk="1" hangingPunct="1">
              <a:buFont typeface="Wingdings" panose="05000000000000000000" pitchFamily="2" charset="2"/>
              <a:buNone/>
            </a:pPr>
            <a:r>
              <a:rPr lang="zh-CN" altLang="en-US" sz="2200" dirty="0">
                <a:latin typeface="宋体" panose="02010600030101010101" pitchFamily="2" charset="-122"/>
                <a:ea typeface="宋体" panose="02010600030101010101" pitchFamily="2" charset="-122"/>
              </a:rPr>
              <a:t>零延迟条件分支。</a:t>
            </a:r>
          </a:p>
        </p:txBody>
      </p:sp>
      <p:graphicFrame>
        <p:nvGraphicFramePr>
          <p:cNvPr id="4" name="Object 2"/>
          <p:cNvGraphicFramePr>
            <a:graphicFrameLocks noChangeAspect="1"/>
          </p:cNvGraphicFramePr>
          <p:nvPr>
            <p:extLst>
              <p:ext uri="{D42A27DB-BD31-4B8C-83A1-F6EECF244321}">
                <p14:modId xmlns:p14="http://schemas.microsoft.com/office/powerpoint/2010/main" val="267613395"/>
              </p:ext>
            </p:extLst>
          </p:nvPr>
        </p:nvGraphicFramePr>
        <p:xfrm>
          <a:off x="838200" y="3321573"/>
          <a:ext cx="8407400" cy="3286125"/>
        </p:xfrm>
        <a:graphic>
          <a:graphicData uri="http://schemas.openxmlformats.org/presentationml/2006/ole">
            <mc:AlternateContent xmlns:mc="http://schemas.openxmlformats.org/markup-compatibility/2006">
              <mc:Choice xmlns:v="urn:schemas-microsoft-com:vml" Requires="v">
                <p:oleObj name="Picture" r:id="rId3" imgW="4673600" imgH="1670756" progId="Word.Picture.8">
                  <p:embed/>
                </p:oleObj>
              </mc:Choice>
              <mc:Fallback>
                <p:oleObj name="Picture" r:id="rId3" imgW="4673600" imgH="1670756"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321573"/>
                        <a:ext cx="840740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994807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9671" y="232777"/>
            <a:ext cx="4586653" cy="684334"/>
          </a:xfrm>
        </p:spPr>
        <p:txBody>
          <a:bodyPr>
            <a:noAutofit/>
          </a:bodyPr>
          <a:lstStyle/>
          <a:p>
            <a:r>
              <a:rPr kumimoji="0" lang="en-US" altLang="zh-CN" sz="2800" kern="1200" dirty="0">
                <a:solidFill>
                  <a:srgbClr val="0000CC"/>
                </a:solidFill>
                <a:latin typeface="宋体" panose="02010600030101010101" pitchFamily="2" charset="-122"/>
                <a:ea typeface="宋体" panose="02010600030101010101" pitchFamily="2" charset="-122"/>
                <a:cs typeface="+mn-cs"/>
              </a:rPr>
              <a:t>3.3.2 </a:t>
            </a:r>
            <a:r>
              <a:rPr kumimoji="0" lang="zh-CN" altLang="en-US" sz="2800" kern="1200" dirty="0">
                <a:solidFill>
                  <a:srgbClr val="0000CC"/>
                </a:solidFill>
                <a:latin typeface="宋体" panose="02010600030101010101" pitchFamily="2" charset="-122"/>
                <a:ea typeface="宋体" panose="02010600030101010101" pitchFamily="2" charset="-122"/>
                <a:cs typeface="+mn-cs"/>
              </a:rPr>
              <a:t>基于硬件的前瞻执行</a:t>
            </a:r>
            <a:br>
              <a:rPr kumimoji="0" lang="zh-CN" altLang="en-US" sz="2800" kern="1200" dirty="0">
                <a:solidFill>
                  <a:srgbClr val="0000CC"/>
                </a:solidFill>
                <a:latin typeface="宋体" panose="02010600030101010101" pitchFamily="2" charset="-122"/>
                <a:ea typeface="宋体" panose="02010600030101010101" pitchFamily="2" charset="-122"/>
                <a:cs typeface="+mn-cs"/>
              </a:rPr>
            </a:br>
            <a:endParaRPr lang="zh-CN" altLang="en-US" sz="2800" dirty="0">
              <a:solidFill>
                <a:srgbClr val="0000CC"/>
              </a:solidFill>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885312" y="1096574"/>
            <a:ext cx="9455100" cy="4953000"/>
          </a:xfrm>
        </p:spPr>
        <p:txBody>
          <a:bodyPr/>
          <a:lstStyle/>
          <a:p>
            <a:pPr marL="457200" lvl="0" indent="-457200" eaLnBrk="1" hangingPunct="1">
              <a:buClr>
                <a:srgbClr val="40458C"/>
              </a:buClr>
              <a:buNone/>
            </a:pPr>
            <a:r>
              <a:rPr lang="zh-CN" altLang="en-US" sz="2400" dirty="0">
                <a:solidFill>
                  <a:srgbClr val="000000"/>
                </a:solidFill>
                <a:latin typeface="宋体" panose="02010600030101010101" pitchFamily="2" charset="-122"/>
                <a:ea typeface="宋体" panose="02010600030101010101" pitchFamily="2" charset="-122"/>
              </a:rPr>
              <a:t>过程要点：</a:t>
            </a:r>
          </a:p>
          <a:p>
            <a:pPr marL="457200" lvl="0" indent="-12700" eaLnBrk="1" hangingPunct="1">
              <a:buClr>
                <a:srgbClr val="40458C"/>
              </a:buClr>
              <a:buNone/>
            </a:pPr>
            <a:r>
              <a:rPr lang="en-US" altLang="zh-CN" sz="2400" dirty="0">
                <a:solidFill>
                  <a:srgbClr val="000000"/>
                </a:solidFill>
                <a:latin typeface="宋体" panose="02010600030101010101" pitchFamily="2" charset="-122"/>
                <a:ea typeface="宋体" panose="02010600030101010101" pitchFamily="2" charset="-122"/>
              </a:rPr>
              <a:t>1. </a:t>
            </a:r>
            <a:r>
              <a:rPr lang="zh-CN" altLang="en-US" sz="2400" dirty="0">
                <a:solidFill>
                  <a:srgbClr val="000000"/>
                </a:solidFill>
                <a:latin typeface="宋体" panose="02010600030101010101" pitchFamily="2" charset="-122"/>
                <a:ea typeface="宋体" panose="02010600030101010101" pitchFamily="2" charset="-122"/>
              </a:rPr>
              <a:t>流出、执行、写结果、确认四个阶段</a:t>
            </a:r>
          </a:p>
          <a:p>
            <a:pPr marL="457200" lvl="0" indent="-12700" eaLnBrk="1" hangingPunct="1">
              <a:buClr>
                <a:srgbClr val="40458C"/>
              </a:buClr>
              <a:buNone/>
            </a:pPr>
            <a:r>
              <a:rPr lang="en-US" altLang="zh-CN" sz="2400" dirty="0">
                <a:solidFill>
                  <a:srgbClr val="000000"/>
                </a:solidFill>
                <a:latin typeface="宋体" panose="02010600030101010101" pitchFamily="2" charset="-122"/>
                <a:ea typeface="宋体" panose="02010600030101010101" pitchFamily="2" charset="-122"/>
              </a:rPr>
              <a:t>2. </a:t>
            </a:r>
            <a:r>
              <a:rPr lang="zh-CN" altLang="en-US" sz="2400" dirty="0">
                <a:solidFill>
                  <a:srgbClr val="000000"/>
                </a:solidFill>
                <a:latin typeface="宋体" panose="02010600030101010101" pitchFamily="2" charset="-122"/>
                <a:ea typeface="宋体" panose="02010600030101010101" pitchFamily="2" charset="-122"/>
              </a:rPr>
              <a:t>顺序流出、准备好的先执行（乱序执行），顺序确认</a:t>
            </a:r>
          </a:p>
          <a:p>
            <a:pPr marL="457200" lvl="0" indent="-12700" eaLnBrk="1" hangingPunct="1">
              <a:buClr>
                <a:srgbClr val="40458C"/>
              </a:buClr>
              <a:buNone/>
            </a:pPr>
            <a:r>
              <a:rPr lang="en-US" altLang="zh-CN" sz="2400" dirty="0">
                <a:solidFill>
                  <a:srgbClr val="000000"/>
                </a:solidFill>
                <a:latin typeface="宋体" panose="02010600030101010101" pitchFamily="2" charset="-122"/>
                <a:ea typeface="宋体" panose="02010600030101010101" pitchFamily="2" charset="-122"/>
              </a:rPr>
              <a:t>3. </a:t>
            </a:r>
            <a:r>
              <a:rPr lang="zh-CN" altLang="en-US" sz="2400" dirty="0">
                <a:solidFill>
                  <a:srgbClr val="000000"/>
                </a:solidFill>
                <a:latin typeface="宋体" panose="02010600030101010101" pitchFamily="2" charset="-122"/>
                <a:ea typeface="宋体" panose="02010600030101010101" pitchFamily="2" charset="-122"/>
              </a:rPr>
              <a:t>分支预测错误，刷新</a:t>
            </a:r>
            <a:r>
              <a:rPr lang="en-US" altLang="zh-CN" sz="2400" dirty="0">
                <a:solidFill>
                  <a:srgbClr val="000000"/>
                </a:solidFill>
                <a:latin typeface="宋体" panose="02010600030101010101" pitchFamily="2" charset="-122"/>
                <a:ea typeface="宋体" panose="02010600030101010101" pitchFamily="2" charset="-122"/>
              </a:rPr>
              <a:t>ROB</a:t>
            </a:r>
          </a:p>
          <a:p>
            <a:pPr marL="457200" lvl="0" indent="-12700" eaLnBrk="1" hangingPunct="1">
              <a:buClr>
                <a:srgbClr val="40458C"/>
              </a:buClr>
              <a:buNone/>
            </a:pPr>
            <a:r>
              <a:rPr lang="en-US" altLang="zh-CN" sz="2400" dirty="0">
                <a:solidFill>
                  <a:srgbClr val="000000"/>
                </a:solidFill>
                <a:latin typeface="宋体" panose="02010600030101010101" pitchFamily="2" charset="-122"/>
                <a:ea typeface="宋体" panose="02010600030101010101" pitchFamily="2" charset="-122"/>
              </a:rPr>
              <a:t>4. </a:t>
            </a:r>
            <a:r>
              <a:rPr lang="zh-CN" altLang="en-US" sz="2400" dirty="0">
                <a:solidFill>
                  <a:srgbClr val="000000"/>
                </a:solidFill>
                <a:latin typeface="宋体" panose="02010600030101010101" pitchFamily="2" charset="-122"/>
                <a:ea typeface="宋体" panose="02010600030101010101" pitchFamily="2" charset="-122"/>
              </a:rPr>
              <a:t>异常指令到达</a:t>
            </a:r>
            <a:r>
              <a:rPr lang="en-US" altLang="zh-CN" sz="2400" dirty="0">
                <a:solidFill>
                  <a:srgbClr val="000000"/>
                </a:solidFill>
                <a:latin typeface="宋体" panose="02010600030101010101" pitchFamily="2" charset="-122"/>
                <a:ea typeface="宋体" panose="02010600030101010101" pitchFamily="2" charset="-122"/>
              </a:rPr>
              <a:t>ROB</a:t>
            </a:r>
            <a:r>
              <a:rPr lang="zh-CN" altLang="en-US" sz="2400" dirty="0">
                <a:solidFill>
                  <a:srgbClr val="000000"/>
                </a:solidFill>
                <a:latin typeface="宋体" panose="02010600030101010101" pitchFamily="2" charset="-122"/>
                <a:ea typeface="宋体" panose="02010600030101010101" pitchFamily="2" charset="-122"/>
              </a:rPr>
              <a:t>头部，刷新</a:t>
            </a:r>
            <a:r>
              <a:rPr lang="en-US" altLang="zh-CN" sz="2400" dirty="0">
                <a:solidFill>
                  <a:srgbClr val="000000"/>
                </a:solidFill>
                <a:latin typeface="宋体" panose="02010600030101010101" pitchFamily="2" charset="-122"/>
                <a:ea typeface="宋体" panose="02010600030101010101" pitchFamily="2" charset="-122"/>
              </a:rPr>
              <a:t>ROB</a:t>
            </a:r>
            <a:endParaRPr lang="zh-CN" altLang="en-US" sz="2400" dirty="0">
              <a:solidFill>
                <a:srgbClr val="000000"/>
              </a:solidFill>
              <a:latin typeface="宋体" panose="02010600030101010101" pitchFamily="2" charset="-122"/>
              <a:ea typeface="宋体" panose="02010600030101010101" pitchFamily="2" charset="-122"/>
            </a:endParaRPr>
          </a:p>
          <a:p>
            <a:endParaRPr lang="zh-CN" altLang="en-US" dirty="0"/>
          </a:p>
        </p:txBody>
      </p:sp>
    </p:spTree>
    <p:extLst>
      <p:ext uri="{BB962C8B-B14F-4D97-AF65-F5344CB8AC3E}">
        <p14:creationId xmlns:p14="http://schemas.microsoft.com/office/powerpoint/2010/main" val="91648213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1" name="内容占位符 2" descr="Rectangle: Click to edit Master text styles&#10;Second level&#10;Third level&#10;Fourth level&#10;Fifth level"/>
          <p:cNvSpPr>
            <a:spLocks noGrp="1"/>
          </p:cNvSpPr>
          <p:nvPr>
            <p:ph idx="1"/>
          </p:nvPr>
        </p:nvSpPr>
        <p:spPr>
          <a:xfrm>
            <a:off x="791198" y="783366"/>
            <a:ext cx="7772400" cy="5335423"/>
          </a:xfrm>
        </p:spPr>
        <p:txBody>
          <a:bodyPr>
            <a:normAutofit/>
          </a:bodyPr>
          <a:lstStyle/>
          <a:p>
            <a:pPr marL="0" indent="0">
              <a:lnSpc>
                <a:spcPts val="3000"/>
              </a:lnSpc>
              <a:spcBef>
                <a:spcPts val="600"/>
              </a:spcBef>
              <a:buNone/>
            </a:pPr>
            <a:r>
              <a:rPr lang="en-US" altLang="zh-CN" dirty="0">
                <a:solidFill>
                  <a:schemeClr val="tx1"/>
                </a:solidFill>
              </a:rPr>
              <a:t>   </a:t>
            </a:r>
            <a:r>
              <a:rPr lang="en-US" altLang="zh-CN" sz="2200" dirty="0" err="1">
                <a:solidFill>
                  <a:srgbClr val="FF0000"/>
                </a:solidFill>
                <a:latin typeface="宋体" panose="02010600030101010101" pitchFamily="2" charset="-122"/>
                <a:ea typeface="宋体" panose="02010600030101010101" pitchFamily="2" charset="-122"/>
              </a:rPr>
              <a:t>Tomasulo</a:t>
            </a:r>
            <a:r>
              <a:rPr lang="zh-CN" altLang="en-US" sz="2200" dirty="0">
                <a:solidFill>
                  <a:srgbClr val="FF0000"/>
                </a:solidFill>
                <a:latin typeface="宋体" panose="02010600030101010101" pitchFamily="2" charset="-122"/>
                <a:ea typeface="宋体" panose="02010600030101010101" pitchFamily="2" charset="-122"/>
              </a:rPr>
              <a:t>算法能够做什么？不能够做什么？</a:t>
            </a:r>
            <a:endParaRPr lang="en-US" altLang="zh-CN" sz="2200" dirty="0">
              <a:solidFill>
                <a:srgbClr val="FF0000"/>
              </a:solidFill>
              <a:latin typeface="宋体" panose="02010600030101010101" pitchFamily="2" charset="-122"/>
              <a:ea typeface="宋体" panose="02010600030101010101" pitchFamily="2" charset="-122"/>
            </a:endParaRPr>
          </a:p>
          <a:p>
            <a:pPr marL="0" indent="0">
              <a:lnSpc>
                <a:spcPts val="3000"/>
              </a:lnSpc>
              <a:spcBef>
                <a:spcPts val="600"/>
              </a:spcBef>
              <a:buNone/>
            </a:pPr>
            <a:r>
              <a:rPr lang="zh-CN" altLang="en-US" sz="2200" dirty="0">
                <a:solidFill>
                  <a:schemeClr val="tx1"/>
                </a:solidFill>
                <a:latin typeface="宋体" panose="02010600030101010101" pitchFamily="2" charset="-122"/>
                <a:ea typeface="宋体" panose="02010600030101010101" pitchFamily="2" charset="-122"/>
              </a:rPr>
              <a:t>     能做：</a:t>
            </a:r>
            <a:endParaRPr lang="en-US" altLang="zh-CN" sz="2200" dirty="0">
              <a:solidFill>
                <a:schemeClr val="tx1"/>
              </a:solidFill>
              <a:latin typeface="宋体" panose="02010600030101010101" pitchFamily="2" charset="-122"/>
              <a:ea typeface="宋体" panose="02010600030101010101" pitchFamily="2" charset="-122"/>
            </a:endParaRPr>
          </a:p>
          <a:p>
            <a:pPr marL="1255713" indent="358775">
              <a:lnSpc>
                <a:spcPts val="3000"/>
              </a:lnSpc>
              <a:spcBef>
                <a:spcPts val="600"/>
              </a:spcBef>
            </a:pPr>
            <a:r>
              <a:rPr lang="zh-CN" altLang="en-US" sz="2200" dirty="0">
                <a:latin typeface="宋体" panose="02010600030101010101" pitchFamily="2" charset="-122"/>
                <a:ea typeface="宋体" panose="02010600030101010101" pitchFamily="2" charset="-122"/>
              </a:rPr>
              <a:t>解决</a:t>
            </a:r>
            <a:r>
              <a:rPr lang="en-US" altLang="zh-CN" sz="2200" dirty="0">
                <a:latin typeface="宋体" panose="02010600030101010101" pitchFamily="2" charset="-122"/>
                <a:ea typeface="宋体" panose="02010600030101010101" pitchFamily="2" charset="-122"/>
              </a:rPr>
              <a:t>RAW</a:t>
            </a:r>
            <a:r>
              <a:rPr lang="zh-CN" altLang="en-US" sz="2200" dirty="0">
                <a:latin typeface="宋体" panose="02010600030101010101" pitchFamily="2" charset="-122"/>
                <a:ea typeface="宋体" panose="02010600030101010101" pitchFamily="2" charset="-122"/>
              </a:rPr>
              <a:t>冲突 （</a:t>
            </a:r>
            <a:r>
              <a:rPr lang="en-US" altLang="zh-CN" sz="2200" dirty="0">
                <a:latin typeface="宋体" panose="02010600030101010101" pitchFamily="2" charset="-122"/>
                <a:ea typeface="宋体" panose="02010600030101010101" pitchFamily="2" charset="-122"/>
              </a:rPr>
              <a:t>CDB</a:t>
            </a:r>
            <a:r>
              <a:rPr lang="zh-CN" altLang="en-US" sz="2200" dirty="0">
                <a:latin typeface="宋体" panose="02010600030101010101" pitchFamily="2" charset="-122"/>
                <a:ea typeface="宋体" panose="02010600030101010101" pitchFamily="2" charset="-122"/>
              </a:rPr>
              <a:t>）</a:t>
            </a:r>
            <a:endParaRPr lang="en-US" altLang="zh-CN" sz="2200" dirty="0">
              <a:latin typeface="宋体" panose="02010600030101010101" pitchFamily="2" charset="-122"/>
              <a:ea typeface="宋体" panose="02010600030101010101" pitchFamily="2" charset="-122"/>
            </a:endParaRPr>
          </a:p>
          <a:p>
            <a:pPr marL="1255713" indent="358775">
              <a:lnSpc>
                <a:spcPts val="3000"/>
              </a:lnSpc>
              <a:spcBef>
                <a:spcPts val="600"/>
              </a:spcBef>
            </a:pPr>
            <a:r>
              <a:rPr lang="zh-CN" altLang="en-US" sz="2200" dirty="0">
                <a:latin typeface="宋体" panose="02010600030101010101" pitchFamily="2" charset="-122"/>
                <a:ea typeface="宋体" panose="02010600030101010101" pitchFamily="2" charset="-122"/>
              </a:rPr>
              <a:t>消除</a:t>
            </a:r>
            <a:r>
              <a:rPr lang="en-US" altLang="zh-CN" sz="2200" dirty="0">
                <a:latin typeface="宋体" panose="02010600030101010101" pitchFamily="2" charset="-122"/>
                <a:ea typeface="宋体" panose="02010600030101010101" pitchFamily="2" charset="-122"/>
              </a:rPr>
              <a:t>WAW</a:t>
            </a:r>
            <a:r>
              <a:rPr lang="zh-CN" altLang="en-US" sz="2200" dirty="0">
                <a:latin typeface="宋体" panose="02010600030101010101" pitchFamily="2" charset="-122"/>
                <a:ea typeface="宋体" panose="02010600030101010101" pitchFamily="2" charset="-122"/>
              </a:rPr>
              <a:t>和</a:t>
            </a:r>
            <a:r>
              <a:rPr lang="en-US" altLang="zh-CN" sz="2200" dirty="0">
                <a:latin typeface="宋体" panose="02010600030101010101" pitchFamily="2" charset="-122"/>
                <a:ea typeface="宋体" panose="02010600030101010101" pitchFamily="2" charset="-122"/>
              </a:rPr>
              <a:t>WAR</a:t>
            </a:r>
            <a:r>
              <a:rPr lang="zh-CN" altLang="en-US" sz="2200" dirty="0">
                <a:latin typeface="宋体" panose="02010600030101010101" pitchFamily="2" charset="-122"/>
                <a:ea typeface="宋体" panose="02010600030101010101" pitchFamily="2" charset="-122"/>
              </a:rPr>
              <a:t>冲突</a:t>
            </a:r>
            <a:r>
              <a:rPr lang="en-US" altLang="zh-CN" sz="2200"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换名</a:t>
            </a:r>
            <a:r>
              <a:rPr lang="en-US" altLang="zh-CN" sz="2200" dirty="0">
                <a:latin typeface="宋体" panose="02010600030101010101" pitchFamily="2" charset="-122"/>
                <a:ea typeface="宋体" panose="02010600030101010101" pitchFamily="2" charset="-122"/>
              </a:rPr>
              <a:t>)</a:t>
            </a:r>
          </a:p>
          <a:p>
            <a:pPr marL="1255713" indent="358775">
              <a:lnSpc>
                <a:spcPts val="3000"/>
              </a:lnSpc>
              <a:spcBef>
                <a:spcPts val="600"/>
              </a:spcBef>
            </a:pPr>
            <a:r>
              <a:rPr lang="zh-CN" altLang="en-US" sz="2200" dirty="0">
                <a:latin typeface="宋体" panose="02010600030101010101" pitchFamily="2" charset="-122"/>
                <a:ea typeface="宋体" panose="02010600030101010101" pitchFamily="2" charset="-122"/>
              </a:rPr>
              <a:t>浮点运算，</a:t>
            </a:r>
            <a:r>
              <a:rPr lang="en-US" altLang="zh-CN" sz="2200" dirty="0">
                <a:latin typeface="宋体" panose="02010600030101010101" pitchFamily="2" charset="-122"/>
                <a:ea typeface="宋体" panose="02010600030101010101" pitchFamily="2" charset="-122"/>
              </a:rPr>
              <a:t>load/store</a:t>
            </a:r>
            <a:r>
              <a:rPr lang="zh-CN" altLang="en-US" sz="2200" dirty="0">
                <a:latin typeface="宋体" panose="02010600030101010101" pitchFamily="2" charset="-122"/>
                <a:ea typeface="宋体" panose="02010600030101010101" pitchFamily="2" charset="-122"/>
              </a:rPr>
              <a:t>运算</a:t>
            </a:r>
            <a:endParaRPr lang="en-US" altLang="zh-CN" sz="2200" dirty="0">
              <a:latin typeface="宋体" panose="02010600030101010101" pitchFamily="2" charset="-122"/>
              <a:ea typeface="宋体" panose="02010600030101010101" pitchFamily="2" charset="-122"/>
            </a:endParaRPr>
          </a:p>
          <a:p>
            <a:pPr marL="0" indent="0">
              <a:lnSpc>
                <a:spcPts val="3000"/>
              </a:lnSpc>
              <a:spcBef>
                <a:spcPts val="600"/>
              </a:spcBef>
              <a:buNone/>
            </a:pPr>
            <a:r>
              <a:rPr lang="zh-CN" altLang="en-US" sz="2200" dirty="0">
                <a:solidFill>
                  <a:schemeClr val="tx1"/>
                </a:solidFill>
                <a:latin typeface="宋体" panose="02010600030101010101" pitchFamily="2" charset="-122"/>
                <a:ea typeface="宋体" panose="02010600030101010101" pitchFamily="2" charset="-122"/>
              </a:rPr>
              <a:t>     不能做：</a:t>
            </a:r>
            <a:endParaRPr lang="en-US" altLang="zh-CN" sz="2200" dirty="0">
              <a:solidFill>
                <a:schemeClr val="tx1"/>
              </a:solidFill>
              <a:latin typeface="宋体" panose="02010600030101010101" pitchFamily="2" charset="-122"/>
              <a:ea typeface="宋体" panose="02010600030101010101" pitchFamily="2" charset="-122"/>
            </a:endParaRPr>
          </a:p>
          <a:p>
            <a:pPr marL="1255713" indent="358775">
              <a:lnSpc>
                <a:spcPts val="3000"/>
              </a:lnSpc>
              <a:spcBef>
                <a:spcPts val="600"/>
              </a:spcBef>
            </a:pPr>
            <a:r>
              <a:rPr lang="zh-CN" altLang="en-US" sz="2200" dirty="0">
                <a:latin typeface="宋体" panose="02010600030101010101" pitchFamily="2" charset="-122"/>
                <a:ea typeface="宋体" panose="02010600030101010101" pitchFamily="2" charset="-122"/>
              </a:rPr>
              <a:t>分支预测 </a:t>
            </a:r>
            <a:endParaRPr lang="en-US" altLang="zh-CN" sz="2200" dirty="0">
              <a:latin typeface="宋体" panose="02010600030101010101" pitchFamily="2" charset="-122"/>
              <a:ea typeface="宋体" panose="02010600030101010101" pitchFamily="2" charset="-122"/>
            </a:endParaRPr>
          </a:p>
          <a:p>
            <a:pPr marL="1255713" indent="358775">
              <a:lnSpc>
                <a:spcPts val="3000"/>
              </a:lnSpc>
              <a:spcBef>
                <a:spcPts val="600"/>
              </a:spcBef>
            </a:pPr>
            <a:r>
              <a:rPr lang="zh-CN" altLang="en-US" sz="2200" dirty="0">
                <a:latin typeface="宋体" panose="02010600030101010101" pitchFamily="2" charset="-122"/>
                <a:ea typeface="宋体" panose="02010600030101010101" pitchFamily="2" charset="-122"/>
              </a:rPr>
              <a:t>处理异常</a:t>
            </a:r>
            <a:endParaRPr lang="en-US" altLang="zh-CN" sz="2200" dirty="0">
              <a:latin typeface="宋体" panose="02010600030101010101" pitchFamily="2" charset="-122"/>
              <a:ea typeface="宋体" panose="02010600030101010101" pitchFamily="2" charset="-122"/>
            </a:endParaRPr>
          </a:p>
          <a:p>
            <a:pPr marL="1255713" indent="0">
              <a:lnSpc>
                <a:spcPts val="3000"/>
              </a:lnSpc>
              <a:spcBef>
                <a:spcPts val="600"/>
              </a:spcBef>
              <a:buNone/>
            </a:pPr>
            <a:r>
              <a:rPr lang="en-US" altLang="zh-CN" sz="2200" dirty="0">
                <a:latin typeface="宋体" panose="02010600030101010101" pitchFamily="2" charset="-122"/>
                <a:ea typeface="宋体" panose="02010600030101010101" pitchFamily="2" charset="-122"/>
              </a:rPr>
              <a:t> </a:t>
            </a:r>
            <a:endParaRPr lang="zh-CN" altLang="en-US" sz="2200" dirty="0">
              <a:latin typeface="宋体" panose="02010600030101010101" pitchFamily="2" charset="-122"/>
              <a:ea typeface="宋体" panose="02010600030101010101" pitchFamily="2" charset="-122"/>
            </a:endParaRPr>
          </a:p>
          <a:p>
            <a:pPr marL="0" indent="0">
              <a:buNone/>
            </a:pPr>
            <a:endParaRPr lang="zh-CN" altLang="en-US" dirty="0"/>
          </a:p>
        </p:txBody>
      </p:sp>
    </p:spTree>
    <p:extLst>
      <p:ext uri="{BB962C8B-B14F-4D97-AF65-F5344CB8AC3E}">
        <p14:creationId xmlns:p14="http://schemas.microsoft.com/office/powerpoint/2010/main" val="74173399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ChangeArrowheads="1"/>
          </p:cNvSpPr>
          <p:nvPr>
            <p:ph type="title"/>
          </p:nvPr>
        </p:nvSpPr>
        <p:spPr>
          <a:xfrm>
            <a:off x="846746" y="536041"/>
            <a:ext cx="10515600" cy="1325563"/>
          </a:xfrm>
        </p:spPr>
        <p:txBody>
          <a:bodyPr/>
          <a:lstStyle/>
          <a:p>
            <a:pPr eaLnBrk="1" hangingPunct="1"/>
            <a:r>
              <a:rPr lang="en-US" altLang="zh-CN" dirty="0">
                <a:latin typeface="黑体" panose="02010609060101010101" pitchFamily="49" charset="-122"/>
              </a:rPr>
              <a:t> </a:t>
            </a:r>
            <a:endParaRPr lang="zh-CN" altLang="en-US" dirty="0">
              <a:latin typeface="黑体" panose="02010609060101010101" pitchFamily="49" charset="-122"/>
            </a:endParaRPr>
          </a:p>
        </p:txBody>
      </p:sp>
      <p:sp>
        <p:nvSpPr>
          <p:cNvPr id="289795" name="Rectangle 3" descr="Rectangle: Click to edit Master text styles&#10;Second level&#10;Third level&#10;Fourth level&#10;Fifth level"/>
          <p:cNvSpPr>
            <a:spLocks noGrp="1" noChangeArrowheads="1"/>
          </p:cNvSpPr>
          <p:nvPr>
            <p:ph idx="1"/>
          </p:nvPr>
        </p:nvSpPr>
        <p:spPr>
          <a:xfrm>
            <a:off x="311046" y="365125"/>
            <a:ext cx="11148864" cy="5260975"/>
          </a:xfrm>
        </p:spPr>
        <p:txBody>
          <a:bodyPr>
            <a:normAutofit/>
          </a:bodyPr>
          <a:lstStyle/>
          <a:p>
            <a:pPr marL="457200" indent="-457200" eaLnBrk="1" hangingPunct="1">
              <a:buNone/>
            </a:pPr>
            <a:r>
              <a:rPr lang="zh-CN" altLang="en-US" sz="2400" dirty="0">
                <a:solidFill>
                  <a:srgbClr val="FF0000"/>
                </a:solidFill>
                <a:latin typeface="宋体" panose="02010600030101010101" pitchFamily="2" charset="-122"/>
                <a:ea typeface="宋体" panose="02010600030101010101" pitchFamily="2" charset="-122"/>
              </a:rPr>
              <a:t>前瞻执行（</a:t>
            </a:r>
            <a:r>
              <a:rPr lang="en-US" altLang="zh-CN" sz="2400" dirty="0">
                <a:solidFill>
                  <a:srgbClr val="FF0000"/>
                </a:solidFill>
                <a:latin typeface="宋体" panose="02010600030101010101" pitchFamily="2" charset="-122"/>
                <a:ea typeface="宋体" panose="02010600030101010101" pitchFamily="2" charset="-122"/>
              </a:rPr>
              <a:t>speculation</a:t>
            </a:r>
            <a:r>
              <a:rPr lang="zh-CN" altLang="en-US" sz="2400" dirty="0">
                <a:solidFill>
                  <a:srgbClr val="FF0000"/>
                </a:solidFill>
                <a:latin typeface="宋体" panose="02010600030101010101" pitchFamily="2" charset="-122"/>
                <a:ea typeface="宋体" panose="02010600030101010101" pitchFamily="2" charset="-122"/>
              </a:rPr>
              <a:t>）的基本思想：</a:t>
            </a:r>
          </a:p>
          <a:p>
            <a:pPr marL="457200" indent="-457200" eaLnBrk="1" hangingPunct="1">
              <a:buNone/>
            </a:pPr>
            <a:r>
              <a:rPr lang="zh-CN" altLang="en-US" sz="2400" dirty="0">
                <a:solidFill>
                  <a:srgbClr val="000000"/>
                </a:solidFill>
                <a:latin typeface="宋体" panose="02010600030101010101" pitchFamily="2" charset="-122"/>
                <a:ea typeface="宋体" panose="02010600030101010101" pitchFamily="2" charset="-122"/>
              </a:rPr>
              <a:t>   对分支指令的</a:t>
            </a:r>
            <a:r>
              <a:rPr lang="zh-CN" altLang="en-US" sz="2400" dirty="0">
                <a:solidFill>
                  <a:srgbClr val="0000CC"/>
                </a:solidFill>
                <a:latin typeface="宋体" panose="02010600030101010101" pitchFamily="2" charset="-122"/>
                <a:ea typeface="宋体" panose="02010600030101010101" pitchFamily="2" charset="-122"/>
              </a:rPr>
              <a:t>结果</a:t>
            </a:r>
            <a:r>
              <a:rPr lang="zh-CN" altLang="en-US" sz="2400" dirty="0">
                <a:solidFill>
                  <a:srgbClr val="000000"/>
                </a:solidFill>
                <a:latin typeface="宋体" panose="02010600030101010101" pitchFamily="2" charset="-122"/>
                <a:ea typeface="宋体" panose="02010600030101010101" pitchFamily="2" charset="-122"/>
              </a:rPr>
              <a:t>进行猜测，并假设这个猜测总是对的，然后按这个猜测结果继续取出、流出和执行后续的指令。只是执行指令的结果不是写回到寄存器或存储器，而是放到一个称为</a:t>
            </a:r>
            <a:r>
              <a:rPr lang="en-US" altLang="zh-CN" sz="2400" dirty="0">
                <a:solidFill>
                  <a:srgbClr val="000000"/>
                </a:solidFill>
                <a:latin typeface="宋体" panose="02010600030101010101" pitchFamily="2" charset="-122"/>
                <a:ea typeface="宋体" panose="02010600030101010101" pitchFamily="2" charset="-122"/>
              </a:rPr>
              <a:t>ROB</a:t>
            </a:r>
            <a:r>
              <a:rPr lang="zh-CN" altLang="en-US" sz="2400" dirty="0">
                <a:solidFill>
                  <a:srgbClr val="000000"/>
                </a:solidFill>
                <a:latin typeface="宋体" panose="02010600030101010101" pitchFamily="2" charset="-122"/>
                <a:ea typeface="宋体" panose="02010600030101010101" pitchFamily="2" charset="-122"/>
              </a:rPr>
              <a:t>（</a:t>
            </a:r>
            <a:r>
              <a:rPr lang="en-US" altLang="zh-CN" sz="2400" dirty="0" err="1">
                <a:solidFill>
                  <a:srgbClr val="000000"/>
                </a:solidFill>
                <a:latin typeface="宋体" panose="02010600030101010101" pitchFamily="2" charset="-122"/>
                <a:ea typeface="宋体" panose="02010600030101010101" pitchFamily="2" charset="-122"/>
              </a:rPr>
              <a:t>ReOrder</a:t>
            </a:r>
            <a:r>
              <a:rPr lang="en-US" altLang="zh-CN" sz="2400" dirty="0">
                <a:solidFill>
                  <a:srgbClr val="000000"/>
                </a:solidFill>
                <a:latin typeface="宋体" panose="02010600030101010101" pitchFamily="2" charset="-122"/>
                <a:ea typeface="宋体" panose="02010600030101010101" pitchFamily="2" charset="-122"/>
              </a:rPr>
              <a:t> Buffer</a:t>
            </a:r>
            <a:r>
              <a:rPr lang="zh-CN" altLang="en-US" sz="2400" dirty="0">
                <a:solidFill>
                  <a:srgbClr val="000000"/>
                </a:solidFill>
                <a:latin typeface="宋体" panose="02010600030101010101" pitchFamily="2" charset="-122"/>
                <a:ea typeface="宋体" panose="02010600030101010101" pitchFamily="2" charset="-122"/>
              </a:rPr>
              <a:t>）的缓冲器中。等到相应的指令得到</a:t>
            </a:r>
            <a:r>
              <a:rPr lang="zh-CN" altLang="en-US" sz="2400" dirty="0">
                <a:solidFill>
                  <a:srgbClr val="D60093"/>
                </a:solidFill>
                <a:latin typeface="宋体" panose="02010600030101010101" pitchFamily="2" charset="-122"/>
                <a:ea typeface="宋体" panose="02010600030101010101" pitchFamily="2" charset="-122"/>
              </a:rPr>
              <a:t>“确认”</a:t>
            </a:r>
            <a:r>
              <a:rPr lang="zh-CN" altLang="en-US" sz="2400" dirty="0">
                <a:solidFill>
                  <a:srgbClr val="9933FF"/>
                </a:solidFill>
                <a:latin typeface="宋体" panose="02010600030101010101" pitchFamily="2" charset="-122"/>
                <a:ea typeface="宋体" panose="02010600030101010101" pitchFamily="2" charset="-122"/>
              </a:rPr>
              <a:t>（</a:t>
            </a:r>
            <a:r>
              <a:rPr lang="en-US" altLang="zh-CN" sz="2400" dirty="0">
                <a:solidFill>
                  <a:srgbClr val="9933FF"/>
                </a:solidFill>
                <a:latin typeface="宋体" panose="02010600030101010101" pitchFamily="2" charset="-122"/>
                <a:ea typeface="宋体" panose="02010600030101010101" pitchFamily="2" charset="-122"/>
              </a:rPr>
              <a:t>commit</a:t>
            </a:r>
            <a:r>
              <a:rPr lang="zh-CN" altLang="en-US" sz="2400" dirty="0">
                <a:solidFill>
                  <a:srgbClr val="000000"/>
                </a:solidFill>
                <a:latin typeface="宋体" panose="02010600030101010101" pitchFamily="2" charset="-122"/>
                <a:ea typeface="宋体" panose="02010600030101010101" pitchFamily="2" charset="-122"/>
              </a:rPr>
              <a:t>）（即确实是应该执行的）之后，才将结果写入寄存器或存储器。</a:t>
            </a:r>
            <a:endParaRPr lang="en-US" altLang="zh-CN" sz="2400" dirty="0">
              <a:solidFill>
                <a:srgbClr val="000000"/>
              </a:solidFill>
              <a:latin typeface="宋体" panose="02010600030101010101" pitchFamily="2" charset="-122"/>
              <a:ea typeface="宋体" panose="02010600030101010101" pitchFamily="2" charset="-122"/>
            </a:endParaRPr>
          </a:p>
          <a:p>
            <a:pPr marL="457200" indent="-457200" eaLnBrk="1" hangingPunct="1">
              <a:buNone/>
            </a:pPr>
            <a:endParaRPr lang="en-US" altLang="zh-CN" sz="2400" dirty="0">
              <a:solidFill>
                <a:srgbClr val="FF0000"/>
              </a:solidFill>
              <a:latin typeface="宋体" panose="02010600030101010101" pitchFamily="2" charset="-122"/>
              <a:ea typeface="宋体" panose="02010600030101010101" pitchFamily="2" charset="-122"/>
            </a:endParaRPr>
          </a:p>
          <a:p>
            <a:pPr marL="457200" indent="-457200" eaLnBrk="1" hangingPunct="1">
              <a:buNone/>
            </a:pPr>
            <a:r>
              <a:rPr lang="zh-CN" altLang="en-US" sz="2400" dirty="0">
                <a:solidFill>
                  <a:srgbClr val="FF0000"/>
                </a:solidFill>
                <a:latin typeface="宋体" panose="02010600030101010101" pitchFamily="2" charset="-122"/>
                <a:ea typeface="宋体" panose="02010600030101010101" pitchFamily="2" charset="-122"/>
              </a:rPr>
              <a:t>目的：</a:t>
            </a:r>
            <a:r>
              <a:rPr lang="zh-CN" altLang="en-US" sz="2400" dirty="0">
                <a:solidFill>
                  <a:srgbClr val="000000"/>
                </a:solidFill>
                <a:latin typeface="宋体" panose="02010600030101010101" pitchFamily="2" charset="-122"/>
                <a:ea typeface="宋体" panose="02010600030101010101" pitchFamily="2" charset="-122"/>
              </a:rPr>
              <a:t>在猜测错误时能够恢复现场（即没有进行不可恢复的写操作）</a:t>
            </a:r>
            <a:endParaRPr lang="en-US" altLang="zh-CN" sz="2400" dirty="0">
              <a:solidFill>
                <a:srgbClr val="000000"/>
              </a:solidFill>
              <a:latin typeface="宋体" panose="02010600030101010101" pitchFamily="2" charset="-122"/>
              <a:ea typeface="宋体" panose="02010600030101010101" pitchFamily="2" charset="-122"/>
            </a:endParaRPr>
          </a:p>
          <a:p>
            <a:pPr marL="457200" indent="-457200" eaLnBrk="1" hangingPunct="1">
              <a:buNone/>
            </a:pPr>
            <a:r>
              <a:rPr lang="zh-CN" altLang="en-US" sz="2400" dirty="0">
                <a:solidFill>
                  <a:srgbClr val="000000"/>
                </a:solidFill>
                <a:latin typeface="宋体" panose="02010600030101010101" pitchFamily="2" charset="-122"/>
                <a:ea typeface="宋体" panose="02010600030101010101" pitchFamily="2" charset="-122"/>
              </a:rPr>
              <a:t>         </a:t>
            </a:r>
            <a:r>
              <a:rPr lang="zh-CN" altLang="en-US" sz="2400" dirty="0">
                <a:solidFill>
                  <a:srgbClr val="C705CC"/>
                </a:solidFill>
                <a:latin typeface="宋体" panose="02010600030101010101" pitchFamily="2" charset="-122"/>
                <a:ea typeface="宋体" panose="02010600030101010101" pitchFamily="2" charset="-122"/>
              </a:rPr>
              <a:t>动态预测</a:t>
            </a:r>
            <a:r>
              <a:rPr lang="en-US" altLang="zh-CN" sz="2400" dirty="0">
                <a:solidFill>
                  <a:srgbClr val="C705CC"/>
                </a:solidFill>
                <a:latin typeface="宋体" panose="02010600030101010101" pitchFamily="2" charset="-122"/>
                <a:ea typeface="宋体" panose="02010600030101010101" pitchFamily="2" charset="-122"/>
              </a:rPr>
              <a:t>+</a:t>
            </a:r>
            <a:r>
              <a:rPr lang="zh-CN" altLang="en-US" sz="2400" dirty="0">
                <a:solidFill>
                  <a:srgbClr val="C705CC"/>
                </a:solidFill>
                <a:latin typeface="宋体" panose="02010600030101010101" pitchFamily="2" charset="-122"/>
                <a:ea typeface="宋体" panose="02010600030101010101" pitchFamily="2" charset="-122"/>
              </a:rPr>
              <a:t>猜测执行</a:t>
            </a:r>
            <a:r>
              <a:rPr lang="en-US" altLang="zh-CN" sz="2400" dirty="0">
                <a:solidFill>
                  <a:srgbClr val="C705CC"/>
                </a:solidFill>
                <a:latin typeface="宋体" panose="02010600030101010101" pitchFamily="2" charset="-122"/>
                <a:ea typeface="宋体" panose="02010600030101010101" pitchFamily="2" charset="-122"/>
              </a:rPr>
              <a:t>+</a:t>
            </a:r>
            <a:r>
              <a:rPr lang="zh-CN" altLang="en-US" sz="2400" dirty="0">
                <a:solidFill>
                  <a:srgbClr val="C705CC"/>
                </a:solidFill>
                <a:latin typeface="宋体" panose="02010600030101010101" pitchFamily="2" charset="-122"/>
                <a:ea typeface="宋体" panose="02010600030101010101" pitchFamily="2" charset="-122"/>
              </a:rPr>
              <a:t>保留站技术</a:t>
            </a:r>
            <a:endParaRPr lang="en-US" altLang="zh-CN" sz="2400" dirty="0">
              <a:solidFill>
                <a:srgbClr val="C705CC"/>
              </a:solidFill>
              <a:latin typeface="宋体" panose="02010600030101010101" pitchFamily="2" charset="-122"/>
              <a:ea typeface="宋体" panose="02010600030101010101" pitchFamily="2" charset="-122"/>
            </a:endParaRPr>
          </a:p>
          <a:p>
            <a:pPr marL="457200" indent="-457200" eaLnBrk="1" hangingPunct="1">
              <a:buNone/>
            </a:pPr>
            <a:r>
              <a:rPr lang="zh-CN" altLang="en-US" b="1" dirty="0">
                <a:latin typeface="黑体" panose="02010609060101010101" pitchFamily="49" charset="-122"/>
              </a:rPr>
              <a:t> </a:t>
            </a:r>
          </a:p>
        </p:txBody>
      </p:sp>
      <p:sp>
        <p:nvSpPr>
          <p:cNvPr id="2" name="矩形 1"/>
          <p:cNvSpPr/>
          <p:nvPr/>
        </p:nvSpPr>
        <p:spPr>
          <a:xfrm>
            <a:off x="846746" y="4595857"/>
            <a:ext cx="9579124" cy="1631216"/>
          </a:xfrm>
          <a:prstGeom prst="rect">
            <a:avLst/>
          </a:prstGeom>
        </p:spPr>
        <p:txBody>
          <a:bodyPr wrap="square">
            <a:spAutoFit/>
          </a:bodyPr>
          <a:lstStyle/>
          <a:p>
            <a:pPr>
              <a:lnSpc>
                <a:spcPts val="3000"/>
              </a:lnSpc>
              <a:spcBef>
                <a:spcPts val="600"/>
              </a:spcBef>
            </a:pPr>
            <a:r>
              <a:rPr lang="zh-CN" altLang="en-US" dirty="0">
                <a:solidFill>
                  <a:srgbClr val="080808"/>
                </a:solidFill>
                <a:latin typeface="宋体" panose="02010600030101010101" pitchFamily="2" charset="-122"/>
                <a:ea typeface="宋体" panose="02010600030101010101" pitchFamily="2" charset="-122"/>
              </a:rPr>
              <a:t>    </a:t>
            </a:r>
            <a:r>
              <a:rPr lang="zh-CN" altLang="en-US" i="1" dirty="0">
                <a:solidFill>
                  <a:srgbClr val="080808"/>
                </a:solidFill>
                <a:latin typeface="宋体" panose="02010600030101010101" pitchFamily="2" charset="-122"/>
                <a:ea typeface="宋体" panose="02010600030101010101" pitchFamily="2" charset="-122"/>
              </a:rPr>
              <a:t>为了得到更高的并行性，将动态转移预测技术与</a:t>
            </a:r>
            <a:r>
              <a:rPr lang="en-US" altLang="zh-CN" i="1" dirty="0" err="1">
                <a:solidFill>
                  <a:srgbClr val="080808"/>
                </a:solidFill>
                <a:latin typeface="宋体" panose="02010600030101010101" pitchFamily="2" charset="-122"/>
                <a:ea typeface="宋体" panose="02010600030101010101" pitchFamily="2" charset="-122"/>
              </a:rPr>
              <a:t>Tomasulo</a:t>
            </a:r>
            <a:r>
              <a:rPr lang="zh-CN" altLang="en-US" i="1" dirty="0">
                <a:solidFill>
                  <a:srgbClr val="080808"/>
                </a:solidFill>
                <a:latin typeface="宋体" panose="02010600030101010101" pitchFamily="2" charset="-122"/>
                <a:ea typeface="宋体" panose="02010600030101010101" pitchFamily="2" charset="-122"/>
              </a:rPr>
              <a:t>结合，设计出了前瞻执行方法：处理器按转移预测方向，乱序执行推测的指令序列，如果预测正确，就能够消除控制相关的延迟。也解决了数据相关和消除名相关。如果预测错误，则废弃已经执行的指令序列，从另一个分支处重新开始执行。</a:t>
            </a:r>
          </a:p>
        </p:txBody>
      </p:sp>
    </p:spTree>
    <p:extLst>
      <p:ext uri="{BB962C8B-B14F-4D97-AF65-F5344CB8AC3E}">
        <p14:creationId xmlns:p14="http://schemas.microsoft.com/office/powerpoint/2010/main" val="39356315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3" descr="Rectangle: Click to edit Master text styles&#10;Second level&#10;Third level&#10;Fourth level&#10;Fifth level"/>
          <p:cNvSpPr>
            <a:spLocks noGrp="1" noChangeArrowheads="1"/>
          </p:cNvSpPr>
          <p:nvPr>
            <p:ph idx="1"/>
          </p:nvPr>
        </p:nvSpPr>
        <p:spPr>
          <a:xfrm>
            <a:off x="781065" y="1272448"/>
            <a:ext cx="10465200" cy="5335587"/>
          </a:xfrm>
        </p:spPr>
        <p:txBody>
          <a:bodyPr>
            <a:normAutofit/>
          </a:bodyPr>
          <a:lstStyle/>
          <a:p>
            <a:pPr marL="457200" indent="-457200" eaLnBrk="1" hangingPunct="1">
              <a:lnSpc>
                <a:spcPct val="110000"/>
              </a:lnSpc>
              <a:defRPr/>
            </a:pPr>
            <a:r>
              <a:rPr lang="zh-CN" altLang="en-US" sz="2000" b="1" dirty="0">
                <a:latin typeface="宋体" panose="02010600030101010101" pitchFamily="2" charset="-122"/>
                <a:ea typeface="宋体" panose="02010600030101010101" pitchFamily="2" charset="-122"/>
              </a:rPr>
              <a:t>基于硬件的前瞻执行结合了</a:t>
            </a:r>
            <a:r>
              <a:rPr lang="zh-CN" altLang="en-US" sz="2000" b="1" dirty="0">
                <a:solidFill>
                  <a:srgbClr val="000000"/>
                </a:solidFill>
                <a:latin typeface="宋体" panose="02010600030101010101" pitchFamily="2" charset="-122"/>
                <a:ea typeface="宋体" panose="02010600030101010101" pitchFamily="2" charset="-122"/>
              </a:rPr>
              <a:t>三种思想</a:t>
            </a:r>
            <a:r>
              <a:rPr lang="zh-CN" altLang="en-US" sz="2000" b="1" dirty="0">
                <a:solidFill>
                  <a:srgbClr val="D60093"/>
                </a:solidFill>
                <a:latin typeface="宋体" panose="02010600030101010101" pitchFamily="2" charset="-122"/>
                <a:ea typeface="宋体" panose="02010600030101010101" pitchFamily="2" charset="-122"/>
              </a:rPr>
              <a:t>：</a:t>
            </a:r>
          </a:p>
          <a:p>
            <a:pPr marL="628650" lvl="1" indent="0" eaLnBrk="1" hangingPunct="1">
              <a:lnSpc>
                <a:spcPct val="110000"/>
              </a:lnSpc>
              <a:buNone/>
              <a:defRPr/>
            </a:pPr>
            <a:r>
              <a:rPr lang="zh-CN" altLang="en-US" sz="2000" b="1" dirty="0">
                <a:latin typeface="宋体" panose="02010600030101010101" pitchFamily="2" charset="-122"/>
                <a:ea typeface="宋体" panose="02010600030101010101" pitchFamily="2" charset="-122"/>
              </a:rPr>
              <a:t>① 动态分支预测。用来选择后续执行的指令。</a:t>
            </a:r>
          </a:p>
          <a:p>
            <a:pPr marL="628650" lvl="1" indent="0" eaLnBrk="1" hangingPunct="1">
              <a:lnSpc>
                <a:spcPct val="110000"/>
              </a:lnSpc>
              <a:buNone/>
              <a:defRPr/>
            </a:pPr>
            <a:r>
              <a:rPr lang="zh-CN" altLang="en-US" sz="2000" b="1" dirty="0">
                <a:latin typeface="宋体" panose="02010600030101010101" pitchFamily="2" charset="-122"/>
                <a:ea typeface="宋体" panose="02010600030101010101" pitchFamily="2" charset="-122"/>
              </a:rPr>
              <a:t>② 在控制相关的结果尚未出来之前，前瞻地执行后续指令。</a:t>
            </a:r>
          </a:p>
          <a:p>
            <a:pPr marL="628650" lvl="1" indent="0" eaLnBrk="1" hangingPunct="1">
              <a:lnSpc>
                <a:spcPct val="110000"/>
              </a:lnSpc>
              <a:buNone/>
              <a:defRPr/>
            </a:pPr>
            <a:r>
              <a:rPr lang="zh-CN" altLang="en-US" sz="2000" b="1" dirty="0">
                <a:latin typeface="宋体" panose="02010600030101010101" pitchFamily="2" charset="-122"/>
                <a:ea typeface="宋体" panose="02010600030101010101" pitchFamily="2" charset="-122"/>
              </a:rPr>
              <a:t>③ 用动态调度对基本块的各种组合进行跨基本块的调度。（基本程序块：如果 一串连续的代码除了入口和出口以外，不包含其他分支指令和转入点。）</a:t>
            </a:r>
            <a:endParaRPr lang="en-US" altLang="zh-CN" sz="2000" b="1" dirty="0">
              <a:latin typeface="宋体" panose="02010600030101010101" pitchFamily="2" charset="-122"/>
              <a:ea typeface="宋体" panose="02010600030101010101" pitchFamily="2" charset="-122"/>
            </a:endParaRPr>
          </a:p>
          <a:p>
            <a:pPr marL="628650" lvl="1" indent="0" eaLnBrk="1" hangingPunct="1">
              <a:lnSpc>
                <a:spcPct val="110000"/>
              </a:lnSpc>
              <a:buNone/>
              <a:defRPr/>
            </a:pPr>
            <a:r>
              <a:rPr lang="zh-CN" altLang="en-US" sz="2000" b="1" dirty="0">
                <a:solidFill>
                  <a:srgbClr val="FF0000"/>
                </a:solidFill>
                <a:latin typeface="宋体" panose="02010600030101010101" pitchFamily="2" charset="-122"/>
                <a:ea typeface="宋体" panose="02010600030101010101" pitchFamily="2" charset="-122"/>
              </a:rPr>
              <a:t>实质是</a:t>
            </a:r>
            <a:r>
              <a:rPr lang="zh-CN" altLang="en-US" sz="2000" b="1" dirty="0">
                <a:latin typeface="宋体" panose="02010600030101010101" pitchFamily="2" charset="-122"/>
                <a:ea typeface="宋体" panose="02010600030101010101" pitchFamily="2" charset="-122"/>
              </a:rPr>
              <a:t>数据流执行</a:t>
            </a:r>
            <a:r>
              <a:rPr lang="en-US" altLang="zh-CN" sz="2000" b="1" dirty="0">
                <a:latin typeface="宋体" panose="02010600030101010101" pitchFamily="2" charset="-122"/>
                <a:ea typeface="宋体" panose="02010600030101010101" pitchFamily="2" charset="-122"/>
              </a:rPr>
              <a:t>(data flow execution)</a:t>
            </a:r>
            <a:r>
              <a:rPr lang="zh-CN" altLang="en-US" sz="2000" b="1" dirty="0">
                <a:latin typeface="宋体" panose="02010600030101010101" pitchFamily="2" charset="-122"/>
                <a:ea typeface="宋体" panose="02010600030101010101" pitchFamily="2" charset="-122"/>
              </a:rPr>
              <a:t>：只要操作数有效，指令就执行</a:t>
            </a:r>
          </a:p>
          <a:p>
            <a:pPr marL="1085850" lvl="1" indent="-457200" eaLnBrk="1" hangingPunct="1">
              <a:lnSpc>
                <a:spcPct val="110000"/>
              </a:lnSpc>
              <a:buNone/>
              <a:defRPr/>
            </a:pPr>
            <a:endParaRPr lang="zh-CN" altLang="en-US" b="1" dirty="0">
              <a:latin typeface="黑体" pitchFamily="49" charset="-122"/>
            </a:endParaRPr>
          </a:p>
          <a:p>
            <a:pPr lvl="2" eaLnBrk="1" hangingPunct="1">
              <a:lnSpc>
                <a:spcPct val="110000"/>
              </a:lnSpc>
              <a:buFont typeface="Wingdings" panose="05000000000000000000" pitchFamily="2" charset="2"/>
              <a:buNone/>
              <a:defRPr/>
            </a:pPr>
            <a:r>
              <a:rPr lang="zh-CN" altLang="en-US" dirty="0"/>
              <a:t>     </a:t>
            </a:r>
            <a:endParaRPr lang="zh-CN" altLang="en-US" dirty="0">
              <a:solidFill>
                <a:srgbClr val="C705CC"/>
              </a:solidFill>
            </a:endParaRPr>
          </a:p>
        </p:txBody>
      </p:sp>
      <p:sp>
        <p:nvSpPr>
          <p:cNvPr id="2" name="矩形 1"/>
          <p:cNvSpPr/>
          <p:nvPr/>
        </p:nvSpPr>
        <p:spPr>
          <a:xfrm>
            <a:off x="585462" y="301627"/>
            <a:ext cx="7007046" cy="540725"/>
          </a:xfrm>
          <a:prstGeom prst="rect">
            <a:avLst/>
          </a:prstGeom>
        </p:spPr>
        <p:txBody>
          <a:bodyPr wrap="none">
            <a:spAutoFit/>
          </a:bodyPr>
          <a:lstStyle/>
          <a:p>
            <a:pPr marL="457200" indent="-457200" fontAlgn="base">
              <a:lnSpc>
                <a:spcPct val="120000"/>
              </a:lnSpc>
              <a:spcBef>
                <a:spcPct val="20000"/>
              </a:spcBef>
              <a:spcAft>
                <a:spcPct val="0"/>
              </a:spcAft>
              <a:buClr>
                <a:srgbClr val="40458C"/>
              </a:buClr>
              <a:defRPr/>
            </a:pPr>
            <a:r>
              <a:rPr kumimoji="1" lang="zh-CN" altLang="en-US" sz="2800" kern="0" dirty="0">
                <a:latin typeface="宋体" panose="02010600030101010101" pitchFamily="2" charset="-122"/>
                <a:ea typeface="宋体" panose="02010600030101010101" pitchFamily="2" charset="-122"/>
              </a:rPr>
              <a:t>基本要点：动态预测</a:t>
            </a:r>
            <a:r>
              <a:rPr kumimoji="1" lang="en-US" altLang="zh-CN" sz="2800" kern="0" dirty="0">
                <a:latin typeface="宋体" panose="02010600030101010101" pitchFamily="2" charset="-122"/>
                <a:ea typeface="宋体" panose="02010600030101010101" pitchFamily="2" charset="-122"/>
              </a:rPr>
              <a:t>+</a:t>
            </a:r>
            <a:r>
              <a:rPr kumimoji="1" lang="zh-CN" altLang="en-US" sz="2800" kern="0" dirty="0">
                <a:latin typeface="宋体" panose="02010600030101010101" pitchFamily="2" charset="-122"/>
                <a:ea typeface="宋体" panose="02010600030101010101" pitchFamily="2" charset="-122"/>
              </a:rPr>
              <a:t>猜测执行</a:t>
            </a:r>
            <a:r>
              <a:rPr kumimoji="1" lang="en-US" altLang="zh-CN" sz="2800" kern="0" dirty="0">
                <a:latin typeface="宋体" panose="02010600030101010101" pitchFamily="2" charset="-122"/>
                <a:ea typeface="宋体" panose="02010600030101010101" pitchFamily="2" charset="-122"/>
              </a:rPr>
              <a:t>+</a:t>
            </a:r>
            <a:r>
              <a:rPr kumimoji="1" lang="zh-CN" altLang="en-US" sz="2800" kern="0" dirty="0">
                <a:latin typeface="宋体" panose="02010600030101010101" pitchFamily="2" charset="-122"/>
                <a:ea typeface="宋体" panose="02010600030101010101" pitchFamily="2" charset="-122"/>
              </a:rPr>
              <a:t>保留站技术</a:t>
            </a:r>
            <a:endParaRPr kumimoji="1" lang="en-US" altLang="zh-CN" sz="2800" kern="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3071724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p:txBody>
          <a:bodyPr/>
          <a:lstStyle/>
          <a:p>
            <a:pPr eaLnBrk="1" hangingPunct="1"/>
            <a:r>
              <a:rPr lang="en-US" altLang="zh-CN" dirty="0">
                <a:latin typeface="黑体" panose="02010609060101010101" pitchFamily="49" charset="-122"/>
              </a:rPr>
              <a:t> </a:t>
            </a:r>
            <a:endParaRPr lang="zh-CN" altLang="en-US" dirty="0">
              <a:latin typeface="黑体" panose="02010609060101010101" pitchFamily="49" charset="-122"/>
            </a:endParaRPr>
          </a:p>
        </p:txBody>
      </p:sp>
      <p:sp>
        <p:nvSpPr>
          <p:cNvPr id="303107" name="Rectangle 3" descr="Rectangle: Click to edit Master text styles&#10;Second level&#10;Third level&#10;Fourth level&#10;Fifth level"/>
          <p:cNvSpPr>
            <a:spLocks noGrp="1" noChangeArrowheads="1"/>
          </p:cNvSpPr>
          <p:nvPr>
            <p:ph idx="1"/>
          </p:nvPr>
        </p:nvSpPr>
        <p:spPr>
          <a:xfrm>
            <a:off x="1096635" y="1915420"/>
            <a:ext cx="9611245" cy="5472113"/>
          </a:xfrm>
        </p:spPr>
        <p:txBody>
          <a:bodyPr>
            <a:normAutofit/>
          </a:bodyPr>
          <a:lstStyle/>
          <a:p>
            <a:pPr marL="628650" lvl="1" indent="0" eaLnBrk="1" hangingPunct="1">
              <a:buNone/>
            </a:pPr>
            <a:r>
              <a:rPr lang="zh-CN" altLang="en-US" sz="2200" dirty="0">
                <a:solidFill>
                  <a:srgbClr val="9900CC"/>
                </a:solidFill>
                <a:latin typeface="宋体" panose="02010600030101010101" pitchFamily="2" charset="-122"/>
                <a:ea typeface="宋体" panose="02010600030101010101" pitchFamily="2" charset="-122"/>
              </a:rPr>
              <a:t>①写结果段</a:t>
            </a:r>
          </a:p>
          <a:p>
            <a:pPr lvl="2" eaLnBrk="1" hangingPunct="1"/>
            <a:r>
              <a:rPr lang="zh-CN" altLang="en-US" sz="2200" dirty="0">
                <a:latin typeface="宋体" panose="02010600030101010101" pitchFamily="2" charset="-122"/>
                <a:ea typeface="宋体" panose="02010600030101010101" pitchFamily="2" charset="-122"/>
              </a:rPr>
              <a:t>把前瞻执行的结果写到</a:t>
            </a:r>
            <a:r>
              <a:rPr lang="en-US" altLang="zh-CN" sz="2200" dirty="0">
                <a:solidFill>
                  <a:srgbClr val="9933FF"/>
                </a:solidFill>
                <a:latin typeface="宋体" panose="02010600030101010101" pitchFamily="2" charset="-122"/>
                <a:ea typeface="宋体" panose="02010600030101010101" pitchFamily="2" charset="-122"/>
              </a:rPr>
              <a:t>ROB</a:t>
            </a:r>
            <a:r>
              <a:rPr lang="zh-CN" altLang="en-US" sz="2200" dirty="0">
                <a:latin typeface="宋体" panose="02010600030101010101" pitchFamily="2" charset="-122"/>
                <a:ea typeface="宋体" panose="02010600030101010101" pitchFamily="2" charset="-122"/>
              </a:rPr>
              <a:t>中；</a:t>
            </a:r>
          </a:p>
          <a:p>
            <a:pPr lvl="2" eaLnBrk="1" hangingPunct="1"/>
            <a:r>
              <a:rPr lang="zh-CN" altLang="en-US" sz="2200" dirty="0">
                <a:latin typeface="宋体" panose="02010600030101010101" pitchFamily="2" charset="-122"/>
                <a:ea typeface="宋体" panose="02010600030101010101" pitchFamily="2" charset="-122"/>
              </a:rPr>
              <a:t>通过</a:t>
            </a:r>
            <a:r>
              <a:rPr lang="en-US" altLang="zh-CN" sz="2200" dirty="0">
                <a:solidFill>
                  <a:srgbClr val="9933FF"/>
                </a:solidFill>
                <a:latin typeface="宋体" panose="02010600030101010101" pitchFamily="2" charset="-122"/>
                <a:ea typeface="宋体" panose="02010600030101010101" pitchFamily="2" charset="-122"/>
              </a:rPr>
              <a:t>CDB</a:t>
            </a:r>
            <a:r>
              <a:rPr lang="zh-CN" altLang="en-US" sz="2200" dirty="0">
                <a:latin typeface="宋体" panose="02010600030101010101" pitchFamily="2" charset="-122"/>
                <a:ea typeface="宋体" panose="02010600030101010101" pitchFamily="2" charset="-122"/>
              </a:rPr>
              <a:t>在指令之间传送结果，供需要用到这些结果的指令使用。</a:t>
            </a:r>
          </a:p>
          <a:p>
            <a:pPr marL="628650" lvl="1" indent="0" eaLnBrk="1" hangingPunct="1">
              <a:buNone/>
            </a:pPr>
            <a:r>
              <a:rPr lang="zh-CN" altLang="en-US" sz="2200" dirty="0">
                <a:solidFill>
                  <a:srgbClr val="9900CC"/>
                </a:solidFill>
                <a:latin typeface="宋体" panose="02010600030101010101" pitchFamily="2" charset="-122"/>
                <a:ea typeface="宋体" panose="02010600030101010101" pitchFamily="2" charset="-122"/>
              </a:rPr>
              <a:t>②指令确认段 </a:t>
            </a:r>
          </a:p>
          <a:p>
            <a:pPr lvl="2" eaLnBrk="1" hangingPunct="1">
              <a:buFont typeface="Wingdings" panose="05000000000000000000" pitchFamily="2" charset="2"/>
              <a:buNone/>
            </a:pPr>
            <a:r>
              <a:rPr lang="zh-CN" altLang="en-US" sz="2200" dirty="0">
                <a:latin typeface="宋体" panose="02010600030101010101" pitchFamily="2" charset="-122"/>
                <a:ea typeface="宋体" panose="02010600030101010101" pitchFamily="2" charset="-122"/>
              </a:rPr>
              <a:t>    在分支指令的结果出来后，对相应指令的前瞻执行</a:t>
            </a:r>
          </a:p>
          <a:p>
            <a:pPr lvl="2" eaLnBrk="1" hangingPunct="1">
              <a:buFont typeface="Wingdings" panose="05000000000000000000" pitchFamily="2" charset="2"/>
              <a:buNone/>
            </a:pPr>
            <a:r>
              <a:rPr lang="zh-CN" altLang="en-US" sz="2200" dirty="0">
                <a:latin typeface="宋体" panose="02010600030101010101" pitchFamily="2" charset="-122"/>
                <a:ea typeface="宋体" panose="02010600030101010101" pitchFamily="2" charset="-122"/>
              </a:rPr>
              <a:t>给予确认。</a:t>
            </a:r>
          </a:p>
          <a:p>
            <a:pPr lvl="2" eaLnBrk="1" hangingPunct="1"/>
            <a:r>
              <a:rPr lang="zh-CN" altLang="en-US" sz="2200" dirty="0">
                <a:latin typeface="宋体" panose="02010600030101010101" pitchFamily="2" charset="-122"/>
                <a:ea typeface="宋体" panose="02010600030101010101" pitchFamily="2" charset="-122"/>
              </a:rPr>
              <a:t>如果前面所做的猜测是对的，把在</a:t>
            </a:r>
            <a:r>
              <a:rPr lang="en-US" altLang="zh-CN" sz="2200" dirty="0">
                <a:solidFill>
                  <a:srgbClr val="9933FF"/>
                </a:solidFill>
                <a:latin typeface="宋体" panose="02010600030101010101" pitchFamily="2" charset="-122"/>
                <a:ea typeface="宋体" panose="02010600030101010101" pitchFamily="2" charset="-122"/>
              </a:rPr>
              <a:t>ROB</a:t>
            </a:r>
            <a:r>
              <a:rPr lang="zh-CN" altLang="en-US" sz="2200" dirty="0">
                <a:latin typeface="宋体" panose="02010600030101010101" pitchFamily="2" charset="-122"/>
                <a:ea typeface="宋体" panose="02010600030101010101" pitchFamily="2" charset="-122"/>
              </a:rPr>
              <a:t>中的结果写到寄存器或存储器。</a:t>
            </a:r>
          </a:p>
          <a:p>
            <a:pPr lvl="2" eaLnBrk="1" hangingPunct="1"/>
            <a:r>
              <a:rPr lang="zh-CN" altLang="en-US" sz="2200" dirty="0">
                <a:latin typeface="宋体" panose="02010600030101010101" pitchFamily="2" charset="-122"/>
                <a:ea typeface="宋体" panose="02010600030101010101" pitchFamily="2" charset="-122"/>
              </a:rPr>
              <a:t>如果发现前面对分支结果的猜测是错误的，那就不予以确认，并从那条分支指令的另一条路径开始重新执行。  </a:t>
            </a:r>
          </a:p>
        </p:txBody>
      </p:sp>
      <p:sp>
        <p:nvSpPr>
          <p:cNvPr id="2" name="矩形 1"/>
          <p:cNvSpPr/>
          <p:nvPr/>
        </p:nvSpPr>
        <p:spPr>
          <a:xfrm>
            <a:off x="735651" y="473908"/>
            <a:ext cx="9420313" cy="1164101"/>
          </a:xfrm>
          <a:prstGeom prst="rect">
            <a:avLst/>
          </a:prstGeom>
        </p:spPr>
        <p:txBody>
          <a:bodyPr wrap="square">
            <a:spAutoFit/>
          </a:bodyPr>
          <a:lstStyle/>
          <a:p>
            <a:pPr marL="457200" indent="-457200">
              <a:lnSpc>
                <a:spcPct val="110000"/>
              </a:lnSpc>
              <a:defRPr/>
            </a:pPr>
            <a:r>
              <a:rPr lang="zh-CN" altLang="en-US" sz="2200" b="1" dirty="0">
                <a:latin typeface="宋体" panose="02010600030101010101" pitchFamily="2" charset="-122"/>
                <a:ea typeface="宋体" panose="02010600030101010101" pitchFamily="2" charset="-122"/>
              </a:rPr>
              <a:t>    </a:t>
            </a:r>
            <a:r>
              <a:rPr lang="zh-CN" altLang="en-US" sz="2200" dirty="0">
                <a:latin typeface="宋体" panose="02010600030101010101" pitchFamily="2" charset="-122"/>
                <a:ea typeface="宋体" panose="02010600030101010101" pitchFamily="2" charset="-122"/>
              </a:rPr>
              <a:t>对</a:t>
            </a:r>
            <a:r>
              <a:rPr lang="en-US" altLang="zh-CN" sz="2200" dirty="0" err="1">
                <a:latin typeface="宋体" panose="02010600030101010101" pitchFamily="2" charset="-122"/>
                <a:ea typeface="宋体" panose="02010600030101010101" pitchFamily="2" charset="-122"/>
              </a:rPr>
              <a:t>Tomasulo</a:t>
            </a:r>
            <a:r>
              <a:rPr lang="zh-CN" altLang="en-US" sz="2200" dirty="0">
                <a:latin typeface="宋体" panose="02010600030101010101" pitchFamily="2" charset="-122"/>
                <a:ea typeface="宋体" panose="02010600030101010101" pitchFamily="2" charset="-122"/>
              </a:rPr>
              <a:t>算法加以扩充，就可以支持前瞻执行。</a:t>
            </a:r>
          </a:p>
          <a:p>
            <a:pPr marL="538163" lvl="1" indent="90488">
              <a:lnSpc>
                <a:spcPct val="110000"/>
              </a:lnSpc>
              <a:defRPr/>
            </a:pPr>
            <a:r>
              <a:rPr lang="zh-CN" altLang="en-US" sz="2200" dirty="0">
                <a:latin typeface="宋体" panose="02010600030101010101" pitchFamily="2" charset="-122"/>
                <a:ea typeface="宋体" panose="02010600030101010101" pitchFamily="2" charset="-122"/>
              </a:rPr>
              <a:t>   </a:t>
            </a:r>
            <a:r>
              <a:rPr lang="en-US" altLang="zh-CN" sz="2200" dirty="0" err="1">
                <a:latin typeface="宋体" panose="02010600030101010101" pitchFamily="2" charset="-122"/>
                <a:ea typeface="宋体" panose="02010600030101010101" pitchFamily="2" charset="-122"/>
              </a:rPr>
              <a:t>Tomasulo</a:t>
            </a:r>
            <a:r>
              <a:rPr lang="zh-CN" altLang="en-US" sz="2200" dirty="0">
                <a:latin typeface="宋体" panose="02010600030101010101" pitchFamily="2" charset="-122"/>
                <a:ea typeface="宋体" panose="02010600030101010101" pitchFamily="2" charset="-122"/>
              </a:rPr>
              <a:t>算法的写结果和指令完成都在“写结果”段完成，而在前瞻执行中加以区分，分成两个不同的段：</a:t>
            </a:r>
            <a:endParaRPr lang="zh-CN" altLang="en-US" sz="2200" dirty="0">
              <a:solidFill>
                <a:srgbClr val="C705CC"/>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8246475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descr="Rectangle: Click to edit Master text styles&#10;Second level&#10;Third level&#10;Fourth level&#10;Fifth level"/>
          <p:cNvSpPr>
            <a:spLocks noGrp="1"/>
          </p:cNvSpPr>
          <p:nvPr>
            <p:ph idx="1"/>
          </p:nvPr>
        </p:nvSpPr>
        <p:spPr>
          <a:xfrm>
            <a:off x="922536" y="658545"/>
            <a:ext cx="6427177" cy="4953000"/>
          </a:xfrm>
        </p:spPr>
        <p:txBody>
          <a:bodyPr/>
          <a:lstStyle/>
          <a:p>
            <a:pPr marL="0" indent="0">
              <a:buNone/>
              <a:defRPr/>
            </a:pPr>
            <a:r>
              <a:rPr lang="zh-CN" altLang="en-US" sz="2400" dirty="0">
                <a:solidFill>
                  <a:schemeClr val="tx1"/>
                </a:solidFill>
                <a:latin typeface="宋体" panose="02010600030101010101" pitchFamily="2" charset="-122"/>
                <a:ea typeface="宋体" panose="02010600030101010101" pitchFamily="2" charset="-122"/>
              </a:rPr>
              <a:t>汇总：前瞻执行的基本思想</a:t>
            </a:r>
            <a:endParaRPr lang="en-US" altLang="zh-CN" sz="2400" dirty="0">
              <a:solidFill>
                <a:schemeClr val="tx1"/>
              </a:solidFill>
              <a:latin typeface="宋体" panose="02010600030101010101" pitchFamily="2" charset="-122"/>
              <a:ea typeface="宋体" panose="02010600030101010101" pitchFamily="2" charset="-122"/>
            </a:endParaRPr>
          </a:p>
          <a:p>
            <a:pPr marL="358775" indent="179388">
              <a:defRPr/>
            </a:pPr>
            <a:r>
              <a:rPr lang="zh-CN" altLang="en-US" sz="2400" dirty="0">
                <a:solidFill>
                  <a:schemeClr val="tx1"/>
                </a:solidFill>
                <a:latin typeface="宋体" panose="02010600030101010101" pitchFamily="2" charset="-122"/>
                <a:ea typeface="宋体" panose="02010600030101010101" pitchFamily="2" charset="-122"/>
              </a:rPr>
              <a:t>顺序流出指令队列；</a:t>
            </a:r>
          </a:p>
          <a:p>
            <a:pPr marL="358775" indent="179388">
              <a:defRPr/>
            </a:pPr>
            <a:r>
              <a:rPr lang="zh-CN" altLang="en-US" sz="2400" dirty="0">
                <a:solidFill>
                  <a:schemeClr val="tx1"/>
                </a:solidFill>
                <a:latin typeface="宋体" panose="02010600030101010101" pitchFamily="2" charset="-122"/>
                <a:ea typeface="宋体" panose="02010600030101010101" pitchFamily="2" charset="-122"/>
              </a:rPr>
              <a:t>猜测路径和乱序执行；</a:t>
            </a:r>
          </a:p>
          <a:p>
            <a:pPr marL="358775" indent="179388">
              <a:defRPr/>
            </a:pPr>
            <a:r>
              <a:rPr lang="zh-CN" altLang="en-US" sz="2400" dirty="0">
                <a:solidFill>
                  <a:schemeClr val="tx1"/>
                </a:solidFill>
                <a:latin typeface="宋体" panose="02010600030101010101" pitchFamily="2" charset="-122"/>
                <a:ea typeface="宋体" panose="02010600030101010101" pitchFamily="2" charset="-122"/>
              </a:rPr>
              <a:t>顺序确认（保证顺序写回）；</a:t>
            </a:r>
          </a:p>
          <a:p>
            <a:pPr marL="358775" indent="179388">
              <a:defRPr/>
            </a:pPr>
            <a:r>
              <a:rPr lang="zh-CN" altLang="en-US" sz="2400" dirty="0">
                <a:solidFill>
                  <a:schemeClr val="tx1"/>
                </a:solidFill>
                <a:latin typeface="宋体" panose="02010600030101010101" pitchFamily="2" charset="-122"/>
                <a:ea typeface="宋体" panose="02010600030101010101" pitchFamily="2" charset="-122"/>
              </a:rPr>
              <a:t>猜错或发生异常，没写回的全部不算数。</a:t>
            </a:r>
          </a:p>
          <a:p>
            <a:pPr>
              <a:defRPr/>
            </a:pPr>
            <a:endParaRPr lang="zh-CN" altLang="en-US" dirty="0">
              <a:solidFill>
                <a:schemeClr val="tx1"/>
              </a:solidFill>
            </a:endParaRPr>
          </a:p>
        </p:txBody>
      </p:sp>
    </p:spTree>
    <p:extLst>
      <p:ext uri="{BB962C8B-B14F-4D97-AF65-F5344CB8AC3E}">
        <p14:creationId xmlns:p14="http://schemas.microsoft.com/office/powerpoint/2010/main" val="337830224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6178" name="Object 4"/>
          <p:cNvGraphicFramePr>
            <a:graphicFrameLocks noGrp="1" noChangeAspect="1"/>
          </p:cNvGraphicFramePr>
          <p:nvPr>
            <p:ph/>
          </p:nvPr>
        </p:nvGraphicFramePr>
        <p:xfrm>
          <a:off x="1849439" y="20639"/>
          <a:ext cx="7627937" cy="6378575"/>
        </p:xfrm>
        <a:graphic>
          <a:graphicData uri="http://schemas.openxmlformats.org/presentationml/2006/ole">
            <mc:AlternateContent xmlns:mc="http://schemas.openxmlformats.org/markup-compatibility/2006">
              <mc:Choice xmlns:v="urn:schemas-microsoft-com:vml" Requires="v">
                <p:oleObj name="Picture2" r:id="rId2" imgW="4942332" imgH="4131564" progId="Word.Picture.8">
                  <p:embed/>
                </p:oleObj>
              </mc:Choice>
              <mc:Fallback>
                <p:oleObj name="Picture2" r:id="rId2" imgW="4942332" imgH="4131564" progId="Word.Picture.8">
                  <p:embed/>
                  <p:pic>
                    <p:nvPicPr>
                      <p:cNvPr id="0" name=""/>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9439" y="20639"/>
                        <a:ext cx="7627937" cy="6378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07817853"/>
      </p:ext>
    </p:extLst>
  </p:cSld>
  <p:clrMapOvr>
    <a:masterClrMapping/>
  </p:clrMapOvr>
  <p:transition>
    <p:pull dir="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35C15C0-0770-77E8-55C2-2E13427DEF22}"/>
              </a:ext>
            </a:extLst>
          </p:cNvPr>
          <p:cNvSpPr>
            <a:spLocks noGrp="1"/>
          </p:cNvSpPr>
          <p:nvPr>
            <p:ph idx="1"/>
          </p:nvPr>
        </p:nvSpPr>
        <p:spPr>
          <a:xfrm>
            <a:off x="205621" y="730151"/>
            <a:ext cx="11780758" cy="5567209"/>
          </a:xfrm>
        </p:spPr>
        <p:txBody>
          <a:bodyPr/>
          <a:lstStyle/>
          <a:p>
            <a:pPr>
              <a:lnSpc>
                <a:spcPct val="150000"/>
              </a:lnSpc>
            </a:pPr>
            <a:r>
              <a:rPr lang="zh-CN" altLang="en-US" sz="2400" dirty="0">
                <a:solidFill>
                  <a:srgbClr val="FF0000"/>
                </a:solidFill>
              </a:rPr>
              <a:t>程序顺序</a:t>
            </a:r>
            <a:r>
              <a:rPr lang="zh-CN" altLang="en-US" sz="2400" dirty="0"/>
              <a:t>：由源程序确定的在完全串行方式下指令的执行顺序。</a:t>
            </a:r>
          </a:p>
          <a:p>
            <a:pPr>
              <a:lnSpc>
                <a:spcPct val="150000"/>
              </a:lnSpc>
            </a:pPr>
            <a:r>
              <a:rPr lang="zh-CN" altLang="en-US" sz="2400" dirty="0">
                <a:solidFill>
                  <a:srgbClr val="FF0000"/>
                </a:solidFill>
              </a:rPr>
              <a:t>对于正确地执行程序来说，必须保持的最关键的两个属性是：数据流和异常行为。</a:t>
            </a:r>
          </a:p>
          <a:p>
            <a:pPr marL="1085850" lvl="1" indent="-457200" eaLnBrk="1" hangingPunct="1">
              <a:lnSpc>
                <a:spcPct val="150000"/>
              </a:lnSpc>
            </a:pPr>
            <a:r>
              <a:rPr lang="zh-CN" altLang="en-US" sz="2000" dirty="0">
                <a:solidFill>
                  <a:srgbClr val="FF0000"/>
                </a:solidFill>
              </a:rPr>
              <a:t>保持异常行为</a:t>
            </a:r>
            <a:r>
              <a:rPr lang="zh-CN" altLang="en-US" sz="2000" dirty="0"/>
              <a:t>是指：无论怎么改变指令的执行顺序，都不能改变程序中异常的发生情况。</a:t>
            </a:r>
          </a:p>
          <a:p>
            <a:pPr marL="1360800" lvl="2" eaLnBrk="1" hangingPunct="1">
              <a:lnSpc>
                <a:spcPct val="150000"/>
              </a:lnSpc>
            </a:pPr>
            <a:r>
              <a:rPr lang="zh-CN" altLang="en-US" sz="1800" dirty="0"/>
              <a:t>即原来程序中是怎么发生的，改变执行顺序后还是怎么发生。</a:t>
            </a:r>
          </a:p>
          <a:p>
            <a:pPr marL="1360800" lvl="2" eaLnBrk="1" hangingPunct="1">
              <a:lnSpc>
                <a:spcPct val="150000"/>
              </a:lnSpc>
            </a:pPr>
            <a:r>
              <a:rPr lang="zh-CN" altLang="en-US" sz="1800" dirty="0"/>
              <a:t>弱化为：指令执行顺序的改变不能导致程序中发生新的异常。</a:t>
            </a:r>
          </a:p>
          <a:p>
            <a:pPr marL="1085850" lvl="1" indent="-457200" eaLnBrk="1" hangingPunct="1">
              <a:lnSpc>
                <a:spcPct val="150000"/>
              </a:lnSpc>
            </a:pPr>
            <a:r>
              <a:rPr lang="zh-CN" altLang="en-US" sz="2000" dirty="0"/>
              <a:t>如果我们能做到保持程序的数据相关和控制相关，就能保持程序的数据流和异常行为。  </a:t>
            </a:r>
          </a:p>
          <a:p>
            <a:pPr marL="1085850" lvl="1" indent="-457200" eaLnBrk="1" hangingPunct="1">
              <a:lnSpc>
                <a:spcPct val="150000"/>
              </a:lnSpc>
            </a:pPr>
            <a:r>
              <a:rPr lang="zh-CN" altLang="en-US" sz="2000" dirty="0">
                <a:solidFill>
                  <a:srgbClr val="FF0000"/>
                </a:solidFill>
              </a:rPr>
              <a:t>数据流</a:t>
            </a:r>
            <a:r>
              <a:rPr lang="zh-CN" altLang="en-US" sz="2000" dirty="0"/>
              <a:t>：指数据值从其产生者指令到其消费者指令的实际流动。 </a:t>
            </a:r>
          </a:p>
          <a:p>
            <a:pPr marL="1360800" lvl="2" eaLnBrk="1" hangingPunct="1">
              <a:lnSpc>
                <a:spcPct val="150000"/>
              </a:lnSpc>
            </a:pPr>
            <a:r>
              <a:rPr lang="zh-CN" altLang="en-US" sz="1800" dirty="0"/>
              <a:t>分支指令使得数据流具有动态性，因为它使得给定指令的数据可以有多个来源。</a:t>
            </a:r>
          </a:p>
          <a:p>
            <a:pPr marL="1360800" lvl="2" eaLnBrk="1" hangingPunct="1">
              <a:lnSpc>
                <a:spcPct val="150000"/>
              </a:lnSpc>
            </a:pPr>
            <a:r>
              <a:rPr lang="zh-CN" altLang="en-US" sz="1800" dirty="0"/>
              <a:t>仅仅保持数据相关性是不够的，只有再加上保持控制顺序，才能够保持程序顺序。  </a:t>
            </a:r>
          </a:p>
          <a:p>
            <a:pPr lvl="1"/>
            <a:endParaRPr lang="zh-CN" altLang="en-US" dirty="0"/>
          </a:p>
        </p:txBody>
      </p:sp>
    </p:spTree>
    <p:extLst>
      <p:ext uri="{BB962C8B-B14F-4D97-AF65-F5344CB8AC3E}">
        <p14:creationId xmlns:p14="http://schemas.microsoft.com/office/powerpoint/2010/main" val="241121239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03"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77069" y="201346"/>
            <a:ext cx="9144000" cy="6337300"/>
          </a:xfrm>
        </p:spPr>
      </p:pic>
    </p:spTree>
    <p:extLst>
      <p:ext uri="{BB962C8B-B14F-4D97-AF65-F5344CB8AC3E}">
        <p14:creationId xmlns:p14="http://schemas.microsoft.com/office/powerpoint/2010/main" val="17378944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8226" name="Object 4"/>
          <p:cNvGraphicFramePr>
            <a:graphicFrameLocks noGrp="1" noChangeAspect="1"/>
          </p:cNvGraphicFramePr>
          <p:nvPr>
            <p:ph/>
          </p:nvPr>
        </p:nvGraphicFramePr>
        <p:xfrm>
          <a:off x="1849439" y="20639"/>
          <a:ext cx="7627937" cy="6378575"/>
        </p:xfrm>
        <a:graphic>
          <a:graphicData uri="http://schemas.openxmlformats.org/presentationml/2006/ole">
            <mc:AlternateContent xmlns:mc="http://schemas.openxmlformats.org/markup-compatibility/2006">
              <mc:Choice xmlns:v="urn:schemas-microsoft-com:vml" Requires="v">
                <p:oleObj name="Picture2" r:id="rId2" imgW="4942332" imgH="4131564" progId="Word.Picture.8">
                  <p:embed/>
                </p:oleObj>
              </mc:Choice>
              <mc:Fallback>
                <p:oleObj name="Picture2" r:id="rId2" imgW="4942332" imgH="4131564" progId="Word.Picture.8">
                  <p:embed/>
                  <p:pic>
                    <p:nvPicPr>
                      <p:cNvPr id="0" name=""/>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9439" y="20639"/>
                        <a:ext cx="7627937" cy="6378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98245479"/>
      </p:ext>
    </p:extLst>
  </p:cSld>
  <p:clrMapOvr>
    <a:masterClrMapping/>
  </p:clrMapOvr>
  <p:transition>
    <p:pull dir="rd"/>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5"/>
          <p:cNvSpPr>
            <a:spLocks noChangeArrowheads="1"/>
          </p:cNvSpPr>
          <p:nvPr/>
        </p:nvSpPr>
        <p:spPr bwMode="auto">
          <a:xfrm>
            <a:off x="1524000" y="0"/>
            <a:ext cx="9144000" cy="6858000"/>
          </a:xfrm>
          <a:prstGeom prst="rect">
            <a:avLst/>
          </a:prstGeom>
          <a:solidFill>
            <a:schemeClr val="bg1"/>
          </a:solidFill>
          <a:ln w="317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chemeClr val="folHlink"/>
              </a:buClr>
              <a:buSzPct val="6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1pPr>
            <a:lvl2pPr marL="742950" indent="-285750">
              <a:lnSpc>
                <a:spcPct val="120000"/>
              </a:lnSpc>
              <a:spcBef>
                <a:spcPct val="20000"/>
              </a:spcBef>
              <a:buClr>
                <a:schemeClr val="hlink"/>
              </a:buClr>
              <a:buSzPct val="55000"/>
              <a:buFont typeface="Wingdings" panose="05000000000000000000" pitchFamily="2" charset="2"/>
              <a:buChar char="n"/>
              <a:defRPr sz="2200" b="1">
                <a:solidFill>
                  <a:schemeClr val="tx1"/>
                </a:solidFill>
                <a:latin typeface="Tahoma" panose="020B0604030504040204" pitchFamily="34" charset="0"/>
                <a:ea typeface="宋体" panose="02010600030101010101" pitchFamily="2" charset="-122"/>
              </a:defRPr>
            </a:lvl2pPr>
            <a:lvl3pPr marL="1143000" indent="-228600">
              <a:lnSpc>
                <a:spcPct val="120000"/>
              </a:lnSpc>
              <a:spcBef>
                <a:spcPct val="20000"/>
              </a:spcBef>
              <a:buClr>
                <a:schemeClr val="folHlink"/>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3pPr>
            <a:lvl4pPr marL="1600200" indent="-228600">
              <a:lnSpc>
                <a:spcPct val="120000"/>
              </a:lnSpc>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SzTx/>
              <a:buNone/>
            </a:pPr>
            <a:endParaRPr lang="zh-CN" altLang="en-US" sz="1800">
              <a:solidFill>
                <a:srgbClr val="000000"/>
              </a:solidFill>
            </a:endParaRPr>
          </a:p>
        </p:txBody>
      </p:sp>
      <p:sp>
        <p:nvSpPr>
          <p:cNvPr id="309251" name="Rectangle 2"/>
          <p:cNvSpPr>
            <a:spLocks noGrp="1" noChangeArrowheads="1"/>
          </p:cNvSpPr>
          <p:nvPr>
            <p:ph type="body" sz="half" idx="1"/>
          </p:nvPr>
        </p:nvSpPr>
        <p:spPr>
          <a:xfrm>
            <a:off x="2427289" y="188914"/>
            <a:ext cx="7629525" cy="638175"/>
          </a:xfrm>
        </p:spPr>
        <p:txBody>
          <a:bodyPr/>
          <a:lstStyle/>
          <a:p>
            <a:pPr marL="185738" indent="-185738" algn="ctr" eaLnBrk="1" hangingPunct="1">
              <a:lnSpc>
                <a:spcPct val="110000"/>
              </a:lnSpc>
              <a:buNone/>
            </a:pPr>
            <a:r>
              <a:rPr lang="zh-CN" altLang="en-US" sz="2000" b="0">
                <a:ea typeface="黑体" panose="02010609060101010101" pitchFamily="49" charset="-122"/>
              </a:rPr>
              <a:t>支持前瞻执行的浮点部件的结构</a:t>
            </a:r>
          </a:p>
        </p:txBody>
      </p:sp>
      <p:graphicFrame>
        <p:nvGraphicFramePr>
          <p:cNvPr id="684035" name="Object 3"/>
          <p:cNvGraphicFramePr>
            <a:graphicFrameLocks noGrp="1" noChangeAspect="1"/>
          </p:cNvGraphicFramePr>
          <p:nvPr>
            <p:ph sz="half" idx="2"/>
          </p:nvPr>
        </p:nvGraphicFramePr>
        <p:xfrm>
          <a:off x="2181226" y="684213"/>
          <a:ext cx="8010525" cy="5962650"/>
        </p:xfrm>
        <a:graphic>
          <a:graphicData uri="http://schemas.openxmlformats.org/presentationml/2006/ole">
            <mc:AlternateContent xmlns:mc="http://schemas.openxmlformats.org/markup-compatibility/2006">
              <mc:Choice xmlns:v="urn:schemas-microsoft-com:vml" Requires="v">
                <p:oleObj name="Picture2" r:id="rId2" imgW="4942332" imgH="4131564" progId="Word.Picture.8">
                  <p:embed/>
                </p:oleObj>
              </mc:Choice>
              <mc:Fallback>
                <p:oleObj name="Picture2" r:id="rId2" imgW="4942332" imgH="4131564" progId="Word.Picture.8">
                  <p:embed/>
                  <p:pic>
                    <p:nvPicPr>
                      <p:cNvPr id="0" name=""/>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226" y="684213"/>
                        <a:ext cx="8010525" cy="596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4038" name="Oval 6"/>
          <p:cNvSpPr>
            <a:spLocks noChangeArrowheads="1"/>
          </p:cNvSpPr>
          <p:nvPr/>
        </p:nvSpPr>
        <p:spPr bwMode="auto">
          <a:xfrm>
            <a:off x="6905626" y="638176"/>
            <a:ext cx="2295525" cy="1350963"/>
          </a:xfrm>
          <a:prstGeom prst="ellipse">
            <a:avLst/>
          </a:prstGeom>
          <a:noFill/>
          <a:ln w="31750" algn="ctr">
            <a:solidFill>
              <a:srgbClr val="FF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chemeClr val="folHlink"/>
              </a:buClr>
              <a:buSzPct val="6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1pPr>
            <a:lvl2pPr marL="742950" indent="-285750">
              <a:lnSpc>
                <a:spcPct val="120000"/>
              </a:lnSpc>
              <a:spcBef>
                <a:spcPct val="20000"/>
              </a:spcBef>
              <a:buClr>
                <a:schemeClr val="hlink"/>
              </a:buClr>
              <a:buSzPct val="55000"/>
              <a:buFont typeface="Wingdings" panose="05000000000000000000" pitchFamily="2" charset="2"/>
              <a:buChar char="n"/>
              <a:defRPr sz="2200" b="1">
                <a:solidFill>
                  <a:schemeClr val="tx1"/>
                </a:solidFill>
                <a:latin typeface="Tahoma" panose="020B0604030504040204" pitchFamily="34" charset="0"/>
                <a:ea typeface="宋体" panose="02010600030101010101" pitchFamily="2" charset="-122"/>
              </a:defRPr>
            </a:lvl2pPr>
            <a:lvl3pPr marL="1143000" indent="-228600">
              <a:lnSpc>
                <a:spcPct val="120000"/>
              </a:lnSpc>
              <a:spcBef>
                <a:spcPct val="20000"/>
              </a:spcBef>
              <a:buClr>
                <a:schemeClr val="folHlink"/>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3pPr>
            <a:lvl4pPr marL="1600200" indent="-228600">
              <a:lnSpc>
                <a:spcPct val="120000"/>
              </a:lnSpc>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SzTx/>
              <a:buNone/>
            </a:pPr>
            <a:endParaRPr lang="zh-CN" altLang="en-US" sz="1800">
              <a:solidFill>
                <a:srgbClr val="000000"/>
              </a:solidFill>
            </a:endParaRPr>
          </a:p>
        </p:txBody>
      </p:sp>
      <p:sp>
        <p:nvSpPr>
          <p:cNvPr id="684039" name="Text Box 7"/>
          <p:cNvSpPr txBox="1">
            <a:spLocks noChangeArrowheads="1"/>
          </p:cNvSpPr>
          <p:nvPr/>
        </p:nvSpPr>
        <p:spPr bwMode="auto">
          <a:xfrm>
            <a:off x="8751888" y="414339"/>
            <a:ext cx="16637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folHlink"/>
              </a:buClr>
              <a:buSzPct val="6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1pPr>
            <a:lvl2pPr marL="742950" indent="-285750">
              <a:lnSpc>
                <a:spcPct val="120000"/>
              </a:lnSpc>
              <a:spcBef>
                <a:spcPct val="20000"/>
              </a:spcBef>
              <a:buClr>
                <a:schemeClr val="hlink"/>
              </a:buClr>
              <a:buSzPct val="55000"/>
              <a:buFont typeface="Wingdings" panose="05000000000000000000" pitchFamily="2" charset="2"/>
              <a:buChar char="n"/>
              <a:defRPr sz="2200" b="1">
                <a:solidFill>
                  <a:schemeClr val="tx1"/>
                </a:solidFill>
                <a:latin typeface="Tahoma" panose="020B0604030504040204" pitchFamily="34" charset="0"/>
                <a:ea typeface="宋体" panose="02010600030101010101" pitchFamily="2" charset="-122"/>
              </a:defRPr>
            </a:lvl2pPr>
            <a:lvl3pPr marL="1143000" indent="-228600">
              <a:lnSpc>
                <a:spcPct val="120000"/>
              </a:lnSpc>
              <a:spcBef>
                <a:spcPct val="20000"/>
              </a:spcBef>
              <a:buClr>
                <a:schemeClr val="folHlink"/>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3pPr>
            <a:lvl4pPr marL="1600200" indent="-228600">
              <a:lnSpc>
                <a:spcPct val="120000"/>
              </a:lnSpc>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SzTx/>
              <a:buNone/>
            </a:pPr>
            <a:r>
              <a:rPr lang="zh-CN" altLang="en-US" sz="1600">
                <a:solidFill>
                  <a:srgbClr val="FF0000"/>
                </a:solidFill>
              </a:rPr>
              <a:t>介于保留站和寄存器组之间</a:t>
            </a:r>
          </a:p>
        </p:txBody>
      </p:sp>
    </p:spTree>
    <p:extLst>
      <p:ext uri="{BB962C8B-B14F-4D97-AF65-F5344CB8AC3E}">
        <p14:creationId xmlns:p14="http://schemas.microsoft.com/office/powerpoint/2010/main" val="26815899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84035"/>
                                        </p:tgtEl>
                                        <p:attrNameLst>
                                          <p:attrName>style.visibility</p:attrName>
                                        </p:attrNameLst>
                                      </p:cBhvr>
                                      <p:to>
                                        <p:strVal val="visible"/>
                                      </p:to>
                                    </p:set>
                                    <p:animEffect transition="in" filter="blinds(horizontal)">
                                      <p:cBhvr>
                                        <p:cTn id="7" dur="500"/>
                                        <p:tgtEl>
                                          <p:spTgt spid="6840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84038"/>
                                        </p:tgtEl>
                                        <p:attrNameLst>
                                          <p:attrName>style.visibility</p:attrName>
                                        </p:attrNameLst>
                                      </p:cBhvr>
                                      <p:to>
                                        <p:strVal val="visible"/>
                                      </p:to>
                                    </p:set>
                                    <p:animEffect transition="in" filter="blinds(horizontal)">
                                      <p:cBhvr>
                                        <p:cTn id="12" dur="500"/>
                                        <p:tgtEl>
                                          <p:spTgt spid="6840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84039"/>
                                        </p:tgtEl>
                                        <p:attrNameLst>
                                          <p:attrName>style.visibility</p:attrName>
                                        </p:attrNameLst>
                                      </p:cBhvr>
                                      <p:to>
                                        <p:strVal val="visible"/>
                                      </p:to>
                                    </p:set>
                                    <p:animEffect transition="in" filter="blinds(horizontal)">
                                      <p:cBhvr>
                                        <p:cTn id="17" dur="500"/>
                                        <p:tgtEl>
                                          <p:spTgt spid="684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38" grpId="0" animBg="1"/>
      <p:bldP spid="684039"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ChangeArrowheads="1"/>
          </p:cNvSpPr>
          <p:nvPr/>
        </p:nvSpPr>
        <p:spPr bwMode="auto">
          <a:xfrm>
            <a:off x="1524000" y="0"/>
            <a:ext cx="9144000" cy="6858000"/>
          </a:xfrm>
          <a:prstGeom prst="rect">
            <a:avLst/>
          </a:prstGeom>
          <a:solidFill>
            <a:schemeClr val="bg1"/>
          </a:solidFill>
          <a:ln w="317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chemeClr val="folHlink"/>
              </a:buClr>
              <a:buSzPct val="6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1pPr>
            <a:lvl2pPr marL="742950" indent="-285750">
              <a:lnSpc>
                <a:spcPct val="120000"/>
              </a:lnSpc>
              <a:spcBef>
                <a:spcPct val="20000"/>
              </a:spcBef>
              <a:buClr>
                <a:schemeClr val="hlink"/>
              </a:buClr>
              <a:buSzPct val="55000"/>
              <a:buFont typeface="Wingdings" panose="05000000000000000000" pitchFamily="2" charset="2"/>
              <a:buChar char="n"/>
              <a:defRPr sz="2200" b="1">
                <a:solidFill>
                  <a:schemeClr val="tx1"/>
                </a:solidFill>
                <a:latin typeface="Tahoma" panose="020B0604030504040204" pitchFamily="34" charset="0"/>
                <a:ea typeface="宋体" panose="02010600030101010101" pitchFamily="2" charset="-122"/>
              </a:defRPr>
            </a:lvl2pPr>
            <a:lvl3pPr marL="1143000" indent="-228600">
              <a:lnSpc>
                <a:spcPct val="120000"/>
              </a:lnSpc>
              <a:spcBef>
                <a:spcPct val="20000"/>
              </a:spcBef>
              <a:buClr>
                <a:schemeClr val="folHlink"/>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3pPr>
            <a:lvl4pPr marL="1600200" indent="-228600">
              <a:lnSpc>
                <a:spcPct val="120000"/>
              </a:lnSpc>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SzTx/>
              <a:buNone/>
            </a:pPr>
            <a:endParaRPr lang="zh-CN" altLang="en-US" sz="1800">
              <a:solidFill>
                <a:srgbClr val="000000"/>
              </a:solidFill>
            </a:endParaRPr>
          </a:p>
        </p:txBody>
      </p:sp>
      <p:sp>
        <p:nvSpPr>
          <p:cNvPr id="310275" name="Rectangle 3"/>
          <p:cNvSpPr>
            <a:spLocks noGrp="1" noChangeArrowheads="1"/>
          </p:cNvSpPr>
          <p:nvPr>
            <p:ph type="body" sz="half" idx="1"/>
          </p:nvPr>
        </p:nvSpPr>
        <p:spPr>
          <a:xfrm>
            <a:off x="2427289" y="188914"/>
            <a:ext cx="7629525" cy="638175"/>
          </a:xfrm>
        </p:spPr>
        <p:txBody>
          <a:bodyPr/>
          <a:lstStyle/>
          <a:p>
            <a:pPr marL="185738" indent="-185738" algn="ctr" eaLnBrk="1" hangingPunct="1">
              <a:lnSpc>
                <a:spcPct val="110000"/>
              </a:lnSpc>
              <a:buNone/>
            </a:pPr>
            <a:r>
              <a:rPr lang="zh-CN" altLang="en-US" sz="2000" b="0">
                <a:ea typeface="黑体" panose="02010609060101010101" pitchFamily="49" charset="-122"/>
              </a:rPr>
              <a:t>支持前瞻执行的浮点部件的结构</a:t>
            </a:r>
          </a:p>
        </p:txBody>
      </p:sp>
      <p:graphicFrame>
        <p:nvGraphicFramePr>
          <p:cNvPr id="310276" name="Object 4"/>
          <p:cNvGraphicFramePr>
            <a:graphicFrameLocks noGrp="1" noChangeAspect="1"/>
          </p:cNvGraphicFramePr>
          <p:nvPr>
            <p:ph sz="half" idx="2"/>
          </p:nvPr>
        </p:nvGraphicFramePr>
        <p:xfrm>
          <a:off x="2181226" y="684213"/>
          <a:ext cx="8010525" cy="5962650"/>
        </p:xfrm>
        <a:graphic>
          <a:graphicData uri="http://schemas.openxmlformats.org/presentationml/2006/ole">
            <mc:AlternateContent xmlns:mc="http://schemas.openxmlformats.org/markup-compatibility/2006">
              <mc:Choice xmlns:v="urn:schemas-microsoft-com:vml" Requires="v">
                <p:oleObj name="Picture2" r:id="rId2" imgW="4942332" imgH="4131564" progId="Word.Picture.8">
                  <p:embed/>
                </p:oleObj>
              </mc:Choice>
              <mc:Fallback>
                <p:oleObj name="Picture2" r:id="rId2" imgW="4942332" imgH="4131564" progId="Word.Picture.8">
                  <p:embed/>
                  <p:pic>
                    <p:nvPicPr>
                      <p:cNvPr id="0" name=""/>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226" y="684213"/>
                        <a:ext cx="8010525" cy="596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4997" name="AutoShape 5"/>
          <p:cNvSpPr>
            <a:spLocks noChangeArrowheads="1"/>
          </p:cNvSpPr>
          <p:nvPr/>
        </p:nvSpPr>
        <p:spPr bwMode="auto">
          <a:xfrm>
            <a:off x="3125788" y="1584326"/>
            <a:ext cx="4095750" cy="1755775"/>
          </a:xfrm>
          <a:prstGeom prst="wedgeRoundRectCallout">
            <a:avLst>
              <a:gd name="adj1" fmla="val 62907"/>
              <a:gd name="adj2" fmla="val -71250"/>
              <a:gd name="adj3" fmla="val 16667"/>
            </a:avLst>
          </a:prstGeom>
          <a:solidFill>
            <a:srgbClr val="FFFFFF"/>
          </a:solidFill>
          <a:ln w="9525" algn="ctr">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lnSpc>
                <a:spcPct val="120000"/>
              </a:lnSpc>
              <a:spcBef>
                <a:spcPct val="20000"/>
              </a:spcBef>
              <a:buClr>
                <a:schemeClr val="folHlink"/>
              </a:buClr>
              <a:buSzPct val="6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1pPr>
            <a:lvl2pPr marL="365125">
              <a:lnSpc>
                <a:spcPct val="120000"/>
              </a:lnSpc>
              <a:spcBef>
                <a:spcPct val="20000"/>
              </a:spcBef>
              <a:buClr>
                <a:schemeClr val="hlink"/>
              </a:buClr>
              <a:buSzPct val="55000"/>
              <a:buFont typeface="Wingdings" panose="05000000000000000000" pitchFamily="2" charset="2"/>
              <a:buChar char="n"/>
              <a:defRPr sz="2200" b="1">
                <a:solidFill>
                  <a:schemeClr val="tx1"/>
                </a:solidFill>
                <a:latin typeface="Tahoma" panose="020B0604030504040204" pitchFamily="34" charset="0"/>
                <a:ea typeface="宋体" panose="02010600030101010101" pitchFamily="2" charset="-122"/>
              </a:defRPr>
            </a:lvl2pPr>
            <a:lvl3pPr marL="1143000" indent="-228600">
              <a:lnSpc>
                <a:spcPct val="120000"/>
              </a:lnSpc>
              <a:spcBef>
                <a:spcPct val="20000"/>
              </a:spcBef>
              <a:buClr>
                <a:schemeClr val="folHlink"/>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3pPr>
            <a:lvl4pPr marL="1600200" indent="-228600">
              <a:lnSpc>
                <a:spcPct val="120000"/>
              </a:lnSpc>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spcAft>
                <a:spcPct val="0"/>
              </a:spcAft>
              <a:buClr>
                <a:srgbClr val="FF0000"/>
              </a:buClr>
              <a:buFont typeface="Wingdings" panose="05000000000000000000" pitchFamily="2" charset="2"/>
              <a:buChar char="Ø"/>
            </a:pPr>
            <a:r>
              <a:rPr kumimoji="1" lang="zh-CN" altLang="en-US" sz="2000">
                <a:solidFill>
                  <a:srgbClr val="FF0000"/>
                </a:solidFill>
                <a:latin typeface="Times New Roman" panose="02020603050405020304" pitchFamily="18" charset="0"/>
              </a:rPr>
              <a:t>换名功能是由</a:t>
            </a:r>
            <a:r>
              <a:rPr kumimoji="1" lang="en-US" altLang="zh-CN" sz="2000">
                <a:solidFill>
                  <a:srgbClr val="FF0000"/>
                </a:solidFill>
                <a:latin typeface="Times New Roman" panose="02020603050405020304" pitchFamily="18" charset="0"/>
              </a:rPr>
              <a:t>ROB</a:t>
            </a:r>
            <a:r>
              <a:rPr kumimoji="1" lang="zh-CN" altLang="en-US" sz="2000">
                <a:solidFill>
                  <a:srgbClr val="FF0000"/>
                </a:solidFill>
                <a:latin typeface="Times New Roman" panose="02020603050405020304" pitchFamily="18" charset="0"/>
              </a:rPr>
              <a:t>来完成的。 </a:t>
            </a:r>
          </a:p>
          <a:p>
            <a:pPr fontAlgn="base">
              <a:spcAft>
                <a:spcPct val="0"/>
              </a:spcAft>
              <a:buClr>
                <a:srgbClr val="FF0000"/>
              </a:buClr>
              <a:buFont typeface="Wingdings" panose="05000000000000000000" pitchFamily="2" charset="2"/>
              <a:buChar char="Ø"/>
            </a:pPr>
            <a:r>
              <a:rPr kumimoji="1" lang="zh-CN" altLang="en-US" sz="2000">
                <a:solidFill>
                  <a:srgbClr val="000000"/>
                </a:solidFill>
                <a:latin typeface="Times New Roman" panose="02020603050405020304" pitchFamily="18" charset="0"/>
              </a:rPr>
              <a:t>实现前瞻的关键思想：</a:t>
            </a:r>
            <a:r>
              <a:rPr kumimoji="1" lang="zh-CN" altLang="en-US" sz="2000">
                <a:solidFill>
                  <a:srgbClr val="FF0000"/>
                </a:solidFill>
                <a:latin typeface="Times New Roman" panose="02020603050405020304" pitchFamily="18" charset="0"/>
              </a:rPr>
              <a:t> </a:t>
            </a:r>
          </a:p>
          <a:p>
            <a:pPr lvl="1" fontAlgn="base">
              <a:lnSpc>
                <a:spcPct val="100000"/>
              </a:lnSpc>
              <a:spcBef>
                <a:spcPct val="0"/>
              </a:spcBef>
              <a:spcAft>
                <a:spcPct val="0"/>
              </a:spcAft>
              <a:buClrTx/>
              <a:buSzTx/>
              <a:buNone/>
            </a:pPr>
            <a:r>
              <a:rPr kumimoji="1" lang="zh-CN" altLang="en-US" sz="2000">
                <a:solidFill>
                  <a:srgbClr val="FF0000"/>
                </a:solidFill>
                <a:latin typeface="Times New Roman" panose="02020603050405020304" pitchFamily="18" charset="0"/>
              </a:rPr>
              <a:t> 允许指令乱序执行，但必须顺序确认。</a:t>
            </a:r>
          </a:p>
        </p:txBody>
      </p:sp>
    </p:spTree>
    <p:extLst>
      <p:ext uri="{BB962C8B-B14F-4D97-AF65-F5344CB8AC3E}">
        <p14:creationId xmlns:p14="http://schemas.microsoft.com/office/powerpoint/2010/main" val="32133298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24997"/>
                                        </p:tgtEl>
                                        <p:attrNameLst>
                                          <p:attrName>style.visibility</p:attrName>
                                        </p:attrNameLst>
                                      </p:cBhvr>
                                      <p:to>
                                        <p:strVal val="visible"/>
                                      </p:to>
                                    </p:set>
                                    <p:animEffect transition="in" filter="wipe(up)">
                                      <p:cBhvr>
                                        <p:cTn id="7" dur="500"/>
                                        <p:tgtEl>
                                          <p:spTgt spid="724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4997"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p:txBody>
          <a:bodyPr/>
          <a:lstStyle/>
          <a:p>
            <a:pPr eaLnBrk="1" hangingPunct="1"/>
            <a:r>
              <a:rPr lang="en-US" altLang="zh-CN" dirty="0">
                <a:latin typeface="黑体" panose="02010609060101010101" pitchFamily="49" charset="-122"/>
              </a:rPr>
              <a:t> </a:t>
            </a:r>
            <a:endParaRPr lang="zh-CN" altLang="en-US" dirty="0">
              <a:latin typeface="黑体" panose="02010609060101010101" pitchFamily="49" charset="-122"/>
            </a:endParaRPr>
          </a:p>
        </p:txBody>
      </p:sp>
      <p:sp>
        <p:nvSpPr>
          <p:cNvPr id="311299" name="Rectangle 3" descr="Rectangle: Click to edit Master text styles&#10;Second level&#10;Third level&#10;Fourth level&#10;Fifth level"/>
          <p:cNvSpPr>
            <a:spLocks noGrp="1" noChangeArrowheads="1"/>
          </p:cNvSpPr>
          <p:nvPr>
            <p:ph idx="1"/>
          </p:nvPr>
        </p:nvSpPr>
        <p:spPr>
          <a:xfrm>
            <a:off x="714331" y="365125"/>
            <a:ext cx="8278812" cy="5688013"/>
          </a:xfrm>
        </p:spPr>
        <p:txBody>
          <a:bodyPr>
            <a:normAutofit/>
          </a:bodyPr>
          <a:lstStyle/>
          <a:p>
            <a:pPr marL="1085850" lvl="1" indent="-457200" eaLnBrk="1" hangingPunct="1"/>
            <a:r>
              <a:rPr lang="en-US" altLang="zh-CN" sz="2200" b="1" dirty="0">
                <a:solidFill>
                  <a:srgbClr val="9933FF"/>
                </a:solidFill>
                <a:latin typeface="宋体" panose="02010600030101010101" pitchFamily="2" charset="-122"/>
                <a:ea typeface="宋体" panose="02010600030101010101" pitchFamily="2" charset="-122"/>
              </a:rPr>
              <a:t>ROB</a:t>
            </a:r>
            <a:r>
              <a:rPr lang="zh-CN" altLang="en-US" sz="2200" b="1" dirty="0">
                <a:latin typeface="宋体" panose="02010600030101010101" pitchFamily="2" charset="-122"/>
                <a:ea typeface="宋体" panose="02010600030101010101" pitchFamily="2" charset="-122"/>
              </a:rPr>
              <a:t>中的每一项由以下</a:t>
            </a:r>
            <a:r>
              <a:rPr lang="en-US" altLang="zh-CN" sz="2200" b="1" dirty="0">
                <a:solidFill>
                  <a:srgbClr val="9933FF"/>
                </a:solidFill>
                <a:latin typeface="宋体" panose="02010600030101010101" pitchFamily="2" charset="-122"/>
                <a:ea typeface="宋体" panose="02010600030101010101" pitchFamily="2" charset="-122"/>
              </a:rPr>
              <a:t>4</a:t>
            </a:r>
            <a:r>
              <a:rPr lang="zh-CN" altLang="en-US" sz="2200" b="1" dirty="0">
                <a:latin typeface="宋体" panose="02010600030101010101" pitchFamily="2" charset="-122"/>
                <a:ea typeface="宋体" panose="02010600030101010101" pitchFamily="2" charset="-122"/>
              </a:rPr>
              <a:t>个字段组成：</a:t>
            </a:r>
          </a:p>
          <a:p>
            <a:pPr lvl="2" eaLnBrk="1" hangingPunct="1"/>
            <a:r>
              <a:rPr lang="zh-CN" altLang="en-US" sz="2200" dirty="0">
                <a:solidFill>
                  <a:srgbClr val="D60093"/>
                </a:solidFill>
                <a:latin typeface="宋体" panose="02010600030101010101" pitchFamily="2" charset="-122"/>
                <a:ea typeface="宋体" panose="02010600030101010101" pitchFamily="2" charset="-122"/>
              </a:rPr>
              <a:t>指令类型</a:t>
            </a:r>
          </a:p>
          <a:p>
            <a:pPr lvl="2" eaLnBrk="1" hangingPunct="1">
              <a:buFont typeface="Wingdings" panose="05000000000000000000" pitchFamily="2" charset="2"/>
              <a:buNone/>
            </a:pPr>
            <a:r>
              <a:rPr lang="zh-CN" altLang="en-US" sz="2200" dirty="0">
                <a:latin typeface="宋体" panose="02010600030101010101" pitchFamily="2" charset="-122"/>
                <a:ea typeface="宋体" panose="02010600030101010101" pitchFamily="2" charset="-122"/>
              </a:rPr>
              <a:t>    指出该指令是分支指令、</a:t>
            </a:r>
            <a:r>
              <a:rPr lang="en-US" altLang="zh-CN" sz="2200" dirty="0">
                <a:solidFill>
                  <a:srgbClr val="9933FF"/>
                </a:solidFill>
                <a:latin typeface="宋体" panose="02010600030101010101" pitchFamily="2" charset="-122"/>
                <a:ea typeface="宋体" panose="02010600030101010101" pitchFamily="2" charset="-122"/>
              </a:rPr>
              <a:t>store</a:t>
            </a:r>
            <a:r>
              <a:rPr lang="zh-CN" altLang="en-US" sz="2200" dirty="0">
                <a:latin typeface="宋体" panose="02010600030101010101" pitchFamily="2" charset="-122"/>
                <a:ea typeface="宋体" panose="02010600030101010101" pitchFamily="2" charset="-122"/>
              </a:rPr>
              <a:t>指令或寄存器操作指令。</a:t>
            </a:r>
          </a:p>
          <a:p>
            <a:pPr lvl="2" eaLnBrk="1" hangingPunct="1"/>
            <a:r>
              <a:rPr lang="zh-CN" altLang="en-US" sz="2200" dirty="0">
                <a:solidFill>
                  <a:srgbClr val="D60093"/>
                </a:solidFill>
                <a:latin typeface="宋体" panose="02010600030101010101" pitchFamily="2" charset="-122"/>
                <a:ea typeface="宋体" panose="02010600030101010101" pitchFamily="2" charset="-122"/>
              </a:rPr>
              <a:t>目标地址</a:t>
            </a:r>
          </a:p>
          <a:p>
            <a:pPr lvl="2" eaLnBrk="1" hangingPunct="1">
              <a:buFont typeface="Wingdings" panose="05000000000000000000" pitchFamily="2" charset="2"/>
              <a:buNone/>
            </a:pPr>
            <a:r>
              <a:rPr lang="zh-CN" altLang="en-US" sz="2200" dirty="0">
                <a:latin typeface="宋体" panose="02010600030101010101" pitchFamily="2" charset="-122"/>
                <a:ea typeface="宋体" panose="02010600030101010101" pitchFamily="2" charset="-122"/>
              </a:rPr>
              <a:t>       给出指令</a:t>
            </a:r>
            <a:r>
              <a:rPr lang="zh-CN" altLang="en-US" sz="2200" dirty="0">
                <a:solidFill>
                  <a:srgbClr val="339933"/>
                </a:solidFill>
                <a:latin typeface="宋体" panose="02010600030101010101" pitchFamily="2" charset="-122"/>
                <a:ea typeface="宋体" panose="02010600030101010101" pitchFamily="2" charset="-122"/>
              </a:rPr>
              <a:t>执行结果</a:t>
            </a:r>
            <a:r>
              <a:rPr lang="zh-CN" altLang="en-US" sz="2200" dirty="0">
                <a:latin typeface="宋体" panose="02010600030101010101" pitchFamily="2" charset="-122"/>
                <a:ea typeface="宋体" panose="02010600030101010101" pitchFamily="2" charset="-122"/>
              </a:rPr>
              <a:t>应写入的目标寄存器号（如果是</a:t>
            </a:r>
          </a:p>
          <a:p>
            <a:pPr lvl="2" eaLnBrk="1" hangingPunct="1">
              <a:buFont typeface="Wingdings" panose="05000000000000000000" pitchFamily="2" charset="2"/>
              <a:buNone/>
            </a:pPr>
            <a:r>
              <a:rPr lang="zh-CN" altLang="en-US" sz="2200" dirty="0">
                <a:latin typeface="宋体" panose="02010600030101010101" pitchFamily="2" charset="-122"/>
                <a:ea typeface="宋体" panose="02010600030101010101" pitchFamily="2" charset="-122"/>
              </a:rPr>
              <a:t>    </a:t>
            </a:r>
            <a:r>
              <a:rPr lang="en-US" altLang="zh-CN" sz="2200" dirty="0">
                <a:solidFill>
                  <a:srgbClr val="9933FF"/>
                </a:solidFill>
                <a:latin typeface="宋体" panose="02010600030101010101" pitchFamily="2" charset="-122"/>
                <a:ea typeface="宋体" panose="02010600030101010101" pitchFamily="2" charset="-122"/>
              </a:rPr>
              <a:t>load</a:t>
            </a:r>
            <a:r>
              <a:rPr lang="zh-CN" altLang="en-US" sz="2200" dirty="0">
                <a:latin typeface="宋体" panose="02010600030101010101" pitchFamily="2" charset="-122"/>
                <a:ea typeface="宋体" panose="02010600030101010101" pitchFamily="2" charset="-122"/>
              </a:rPr>
              <a:t>和</a:t>
            </a:r>
            <a:r>
              <a:rPr lang="en-US" altLang="zh-CN" sz="2200" dirty="0">
                <a:solidFill>
                  <a:srgbClr val="9933FF"/>
                </a:solidFill>
                <a:latin typeface="宋体" panose="02010600030101010101" pitchFamily="2" charset="-122"/>
                <a:ea typeface="宋体" panose="02010600030101010101" pitchFamily="2" charset="-122"/>
              </a:rPr>
              <a:t>ALU</a:t>
            </a:r>
            <a:r>
              <a:rPr lang="zh-CN" altLang="en-US" sz="2200" dirty="0">
                <a:latin typeface="宋体" panose="02010600030101010101" pitchFamily="2" charset="-122"/>
                <a:ea typeface="宋体" panose="02010600030101010101" pitchFamily="2" charset="-122"/>
              </a:rPr>
              <a:t>指令）或存储器单元的地址（如果是</a:t>
            </a:r>
            <a:r>
              <a:rPr lang="en-US" altLang="zh-CN" sz="2200" dirty="0">
                <a:solidFill>
                  <a:srgbClr val="9933FF"/>
                </a:solidFill>
                <a:latin typeface="宋体" panose="02010600030101010101" pitchFamily="2" charset="-122"/>
                <a:ea typeface="宋体" panose="02010600030101010101" pitchFamily="2" charset="-122"/>
              </a:rPr>
              <a:t>store</a:t>
            </a:r>
            <a:r>
              <a:rPr lang="zh-CN" altLang="en-US" sz="2200" dirty="0">
                <a:latin typeface="宋体" panose="02010600030101010101" pitchFamily="2" charset="-122"/>
                <a:ea typeface="宋体" panose="02010600030101010101" pitchFamily="2" charset="-122"/>
              </a:rPr>
              <a:t>指</a:t>
            </a:r>
          </a:p>
          <a:p>
            <a:pPr lvl="2" eaLnBrk="1" hangingPunct="1">
              <a:buFont typeface="Wingdings" panose="05000000000000000000" pitchFamily="2" charset="2"/>
              <a:buNone/>
            </a:pPr>
            <a:r>
              <a:rPr lang="zh-CN" altLang="en-US" sz="2200" dirty="0">
                <a:latin typeface="宋体" panose="02010600030101010101" pitchFamily="2" charset="-122"/>
                <a:ea typeface="宋体" panose="02010600030101010101" pitchFamily="2" charset="-122"/>
              </a:rPr>
              <a:t>    令）。</a:t>
            </a:r>
          </a:p>
          <a:p>
            <a:pPr lvl="2" eaLnBrk="1" hangingPunct="1"/>
            <a:r>
              <a:rPr lang="zh-CN" altLang="en-US" sz="2200" dirty="0">
                <a:solidFill>
                  <a:srgbClr val="D60093"/>
                </a:solidFill>
                <a:latin typeface="宋体" panose="02010600030101010101" pitchFamily="2" charset="-122"/>
                <a:ea typeface="宋体" panose="02010600030101010101" pitchFamily="2" charset="-122"/>
              </a:rPr>
              <a:t>数据值字段</a:t>
            </a:r>
          </a:p>
          <a:p>
            <a:pPr lvl="2" eaLnBrk="1" hangingPunct="1">
              <a:buFont typeface="Wingdings" panose="05000000000000000000" pitchFamily="2" charset="2"/>
              <a:buNone/>
            </a:pPr>
            <a:r>
              <a:rPr lang="zh-CN" altLang="en-US" sz="2200" dirty="0">
                <a:latin typeface="宋体" panose="02010600030101010101" pitchFamily="2" charset="-122"/>
                <a:ea typeface="宋体" panose="02010600030101010101" pitchFamily="2" charset="-122"/>
              </a:rPr>
              <a:t>   用来保存指令前瞻执行的结果，直到指令得到确认。</a:t>
            </a:r>
          </a:p>
          <a:p>
            <a:pPr lvl="2" eaLnBrk="1" hangingPunct="1"/>
            <a:r>
              <a:rPr lang="zh-CN" altLang="en-US" sz="2200" dirty="0">
                <a:solidFill>
                  <a:srgbClr val="D60093"/>
                </a:solidFill>
                <a:latin typeface="宋体" panose="02010600030101010101" pitchFamily="2" charset="-122"/>
                <a:ea typeface="宋体" panose="02010600030101010101" pitchFamily="2" charset="-122"/>
              </a:rPr>
              <a:t>就绪字段</a:t>
            </a:r>
          </a:p>
          <a:p>
            <a:pPr lvl="2" eaLnBrk="1" hangingPunct="1">
              <a:buFont typeface="Wingdings" panose="05000000000000000000" pitchFamily="2" charset="2"/>
              <a:buNone/>
            </a:pPr>
            <a:r>
              <a:rPr lang="zh-CN" altLang="en-US" sz="2200" dirty="0">
                <a:latin typeface="宋体" panose="02010600030101010101" pitchFamily="2" charset="-122"/>
                <a:ea typeface="宋体" panose="02010600030101010101" pitchFamily="2" charset="-122"/>
              </a:rPr>
              <a:t>    指出指令是否已经完成执行并且数据已就绪。</a:t>
            </a:r>
            <a:endParaRPr lang="zh-CN" altLang="en-US" sz="2200" dirty="0">
              <a:solidFill>
                <a:srgbClr val="D60093"/>
              </a:solidFill>
              <a:latin typeface="宋体" panose="02010600030101010101" pitchFamily="2" charset="-122"/>
              <a:ea typeface="宋体" panose="02010600030101010101" pitchFamily="2" charset="-122"/>
            </a:endParaRPr>
          </a:p>
          <a:p>
            <a:pPr lvl="2" eaLnBrk="1" hangingPunct="1"/>
            <a:r>
              <a:rPr lang="zh-CN" altLang="en-US" sz="2200" dirty="0">
                <a:solidFill>
                  <a:srgbClr val="FF0000"/>
                </a:solidFill>
                <a:latin typeface="宋体" panose="02010600030101010101" pitchFamily="2" charset="-122"/>
                <a:ea typeface="宋体" panose="02010600030101010101" pitchFamily="2" charset="-122"/>
              </a:rPr>
              <a:t>控制字段</a:t>
            </a:r>
          </a:p>
          <a:p>
            <a:pPr lvl="2" eaLnBrk="1" hangingPunct="1">
              <a:buFont typeface="Wingdings" panose="05000000000000000000" pitchFamily="2" charset="2"/>
              <a:buNone/>
            </a:pPr>
            <a:r>
              <a:rPr lang="zh-CN" altLang="en-US" sz="2200" dirty="0">
                <a:solidFill>
                  <a:srgbClr val="FF0000"/>
                </a:solidFill>
                <a:latin typeface="宋体" panose="02010600030101010101" pitchFamily="2" charset="-122"/>
                <a:ea typeface="宋体" panose="02010600030101010101" pitchFamily="2" charset="-122"/>
              </a:rPr>
              <a:t>    设置</a:t>
            </a:r>
            <a:r>
              <a:rPr lang="en-US" altLang="zh-CN" sz="2200" dirty="0">
                <a:solidFill>
                  <a:srgbClr val="FF0000"/>
                </a:solidFill>
                <a:latin typeface="宋体" panose="02010600030101010101" pitchFamily="2" charset="-122"/>
                <a:ea typeface="宋体" panose="02010600030101010101" pitchFamily="2" charset="-122"/>
              </a:rPr>
              <a:t>ROB</a:t>
            </a:r>
            <a:r>
              <a:rPr lang="zh-CN" altLang="en-US" sz="2200" dirty="0">
                <a:solidFill>
                  <a:srgbClr val="FF0000"/>
                </a:solidFill>
                <a:latin typeface="宋体" panose="02010600030101010101" pitchFamily="2" charset="-122"/>
                <a:ea typeface="宋体" panose="02010600030101010101" pitchFamily="2" charset="-122"/>
              </a:rPr>
              <a:t>的某一项是否被占用</a:t>
            </a:r>
          </a:p>
          <a:p>
            <a:pPr lvl="2" eaLnBrk="1" hangingPunct="1">
              <a:buFont typeface="Wingdings" panose="05000000000000000000" pitchFamily="2" charset="2"/>
              <a:buNone/>
            </a:pPr>
            <a:r>
              <a:rPr lang="zh-CN" altLang="en-US" sz="2200" dirty="0">
                <a:latin typeface="宋体" panose="02010600030101010101" pitchFamily="2" charset="-122"/>
                <a:ea typeface="宋体" panose="02010600030101010101" pitchFamily="2" charset="-122"/>
              </a:rPr>
              <a:t>   </a:t>
            </a:r>
          </a:p>
        </p:txBody>
      </p:sp>
      <p:sp>
        <p:nvSpPr>
          <p:cNvPr id="2" name="矩形 1"/>
          <p:cNvSpPr/>
          <p:nvPr/>
        </p:nvSpPr>
        <p:spPr>
          <a:xfrm>
            <a:off x="347530" y="5891763"/>
            <a:ext cx="10497084" cy="461665"/>
          </a:xfrm>
          <a:prstGeom prst="rect">
            <a:avLst/>
          </a:prstGeom>
        </p:spPr>
        <p:txBody>
          <a:bodyPr wrap="square">
            <a:spAutoFit/>
          </a:bodyPr>
          <a:lstStyle/>
          <a:p>
            <a:pPr marL="1085850" lvl="1" indent="-457200"/>
            <a:r>
              <a:rPr lang="zh-CN" altLang="en-US" sz="2400" dirty="0">
                <a:latin typeface="宋体" panose="02010600030101010101" pitchFamily="2" charset="-122"/>
                <a:ea typeface="宋体" panose="02010600030101010101" pitchFamily="2" charset="-122"/>
              </a:rPr>
              <a:t>在前瞻执行机制中，</a:t>
            </a:r>
            <a:r>
              <a:rPr lang="en-US" altLang="zh-CN" sz="2400" dirty="0" err="1">
                <a:latin typeface="宋体" panose="02010600030101010101" pitchFamily="2" charset="-122"/>
                <a:ea typeface="宋体" panose="02010600030101010101" pitchFamily="2" charset="-122"/>
              </a:rPr>
              <a:t>Tomasulo</a:t>
            </a:r>
            <a:r>
              <a:rPr lang="zh-CN" altLang="en-US" sz="2400" dirty="0">
                <a:latin typeface="宋体" panose="02010600030101010101" pitchFamily="2" charset="-122"/>
                <a:ea typeface="宋体" panose="02010600030101010101" pitchFamily="2" charset="-122"/>
              </a:rPr>
              <a:t>算法中</a:t>
            </a:r>
            <a:r>
              <a:rPr lang="zh-CN" altLang="en-US" sz="2400" dirty="0">
                <a:solidFill>
                  <a:srgbClr val="9900CC"/>
                </a:solidFill>
                <a:latin typeface="宋体" panose="02010600030101010101" pitchFamily="2" charset="-122"/>
                <a:ea typeface="宋体" panose="02010600030101010101" pitchFamily="2" charset="-122"/>
              </a:rPr>
              <a:t>保留站的换名功能是由</a:t>
            </a:r>
            <a:r>
              <a:rPr lang="en-US" altLang="zh-CN" sz="2400" dirty="0">
                <a:solidFill>
                  <a:srgbClr val="9900CC"/>
                </a:solidFill>
                <a:latin typeface="宋体" panose="02010600030101010101" pitchFamily="2" charset="-122"/>
                <a:ea typeface="宋体" panose="02010600030101010101" pitchFamily="2" charset="-122"/>
              </a:rPr>
              <a:t>ROB</a:t>
            </a:r>
            <a:r>
              <a:rPr lang="zh-CN" altLang="en-US" sz="2400" dirty="0">
                <a:solidFill>
                  <a:srgbClr val="9900CC"/>
                </a:solidFill>
                <a:latin typeface="宋体" panose="02010600030101010101" pitchFamily="2" charset="-122"/>
                <a:ea typeface="宋体" panose="02010600030101010101" pitchFamily="2" charset="-122"/>
              </a:rPr>
              <a:t>来完成的。 </a:t>
            </a:r>
          </a:p>
        </p:txBody>
      </p:sp>
    </p:spTree>
    <p:extLst>
      <p:ext uri="{BB962C8B-B14F-4D97-AF65-F5344CB8AC3E}">
        <p14:creationId xmlns:p14="http://schemas.microsoft.com/office/powerpoint/2010/main" val="15814400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descr="Rectangle: Click to edit Master text styles&#10;Second level&#10;Third level&#10;Fourth level&#10;Fifth level"/>
          <p:cNvSpPr>
            <a:spLocks noGrp="1"/>
          </p:cNvSpPr>
          <p:nvPr>
            <p:ph idx="1"/>
          </p:nvPr>
        </p:nvSpPr>
        <p:spPr>
          <a:xfrm>
            <a:off x="833928" y="484261"/>
            <a:ext cx="8207375" cy="4953000"/>
          </a:xfrm>
        </p:spPr>
        <p:txBody>
          <a:bodyPr/>
          <a:lstStyle/>
          <a:p>
            <a:pPr marL="0" indent="0" eaLnBrk="1" hangingPunct="1">
              <a:buClr>
                <a:srgbClr val="40458C"/>
              </a:buClr>
              <a:buNone/>
              <a:defRPr/>
            </a:pPr>
            <a:r>
              <a:rPr lang="zh-CN" altLang="en-US" sz="2200" b="1" dirty="0">
                <a:latin typeface="宋体" panose="02010600030101010101" pitchFamily="2" charset="-122"/>
                <a:ea typeface="宋体" panose="02010600030101010101" pitchFamily="2" charset="-122"/>
              </a:rPr>
              <a:t>采用前瞻执行机制后，指令的执行步骤：</a:t>
            </a:r>
          </a:p>
          <a:p>
            <a:pPr lvl="2" eaLnBrk="1" hangingPunct="1">
              <a:buClr>
                <a:srgbClr val="4768F5"/>
              </a:buClr>
              <a:buFont typeface="Wingdings" panose="05000000000000000000" pitchFamily="2" charset="2"/>
              <a:buNone/>
              <a:defRPr/>
            </a:pPr>
            <a:r>
              <a:rPr lang="zh-CN" altLang="en-US" sz="2200" dirty="0">
                <a:latin typeface="宋体" panose="02010600030101010101" pitchFamily="2" charset="-122"/>
                <a:ea typeface="宋体" panose="02010600030101010101" pitchFamily="2" charset="-122"/>
              </a:rPr>
              <a:t>（在</a:t>
            </a:r>
            <a:r>
              <a:rPr lang="en-US" altLang="zh-CN" sz="2200" dirty="0" err="1">
                <a:latin typeface="宋体" panose="02010600030101010101" pitchFamily="2" charset="-122"/>
                <a:ea typeface="宋体" panose="02010600030101010101" pitchFamily="2" charset="-122"/>
              </a:rPr>
              <a:t>Tomasulo</a:t>
            </a:r>
            <a:r>
              <a:rPr lang="zh-CN" altLang="en-US" sz="2200" dirty="0">
                <a:latin typeface="宋体" panose="02010600030101010101" pitchFamily="2" charset="-122"/>
                <a:ea typeface="宋体" panose="02010600030101010101" pitchFamily="2" charset="-122"/>
              </a:rPr>
              <a:t>算法的基础上改造的 ）</a:t>
            </a:r>
          </a:p>
          <a:p>
            <a:pPr marL="1085850" lvl="1" indent="-457200" eaLnBrk="1" hangingPunct="1">
              <a:buClr>
                <a:srgbClr val="40458C"/>
              </a:buClr>
              <a:defRPr/>
            </a:pPr>
            <a:r>
              <a:rPr lang="zh-CN" altLang="en-US" sz="2200" b="1" dirty="0">
                <a:solidFill>
                  <a:srgbClr val="339933"/>
                </a:solidFill>
                <a:latin typeface="宋体" panose="02010600030101010101" pitchFamily="2" charset="-122"/>
                <a:ea typeface="宋体" panose="02010600030101010101" pitchFamily="2" charset="-122"/>
              </a:rPr>
              <a:t>流出 </a:t>
            </a:r>
          </a:p>
          <a:p>
            <a:pPr lvl="2" eaLnBrk="1" hangingPunct="1">
              <a:buClr>
                <a:srgbClr val="4768F5"/>
              </a:buClr>
              <a:defRPr/>
            </a:pPr>
            <a:r>
              <a:rPr lang="zh-CN" altLang="en-US" sz="2200" dirty="0">
                <a:latin typeface="宋体" panose="02010600030101010101" pitchFamily="2" charset="-122"/>
                <a:ea typeface="宋体" panose="02010600030101010101" pitchFamily="2" charset="-122"/>
              </a:rPr>
              <a:t>从浮点指令队列的头部取一条指令。</a:t>
            </a:r>
          </a:p>
          <a:p>
            <a:pPr lvl="2" eaLnBrk="1" hangingPunct="1">
              <a:buClr>
                <a:srgbClr val="4768F5"/>
              </a:buClr>
              <a:defRPr/>
            </a:pPr>
            <a:r>
              <a:rPr lang="zh-CN" altLang="en-US" sz="2200" dirty="0">
                <a:latin typeface="宋体" panose="02010600030101010101" pitchFamily="2" charset="-122"/>
                <a:ea typeface="宋体" panose="02010600030101010101" pitchFamily="2" charset="-122"/>
              </a:rPr>
              <a:t>如果有空闲的保留站（设为</a:t>
            </a:r>
            <a:r>
              <a:rPr lang="en-US" altLang="zh-CN" sz="2200" dirty="0">
                <a:solidFill>
                  <a:srgbClr val="CC3300"/>
                </a:solidFill>
                <a:latin typeface="宋体" panose="02010600030101010101" pitchFamily="2" charset="-122"/>
                <a:ea typeface="宋体" panose="02010600030101010101" pitchFamily="2" charset="-122"/>
              </a:rPr>
              <a:t>r</a:t>
            </a:r>
            <a:r>
              <a:rPr lang="zh-CN" altLang="en-US" sz="2200" dirty="0">
                <a:latin typeface="宋体" panose="02010600030101010101" pitchFamily="2" charset="-122"/>
                <a:ea typeface="宋体" panose="02010600030101010101" pitchFamily="2" charset="-122"/>
              </a:rPr>
              <a:t>）</a:t>
            </a:r>
            <a:r>
              <a:rPr lang="zh-CN" altLang="en-US" sz="2200" dirty="0">
                <a:solidFill>
                  <a:srgbClr val="FF0000"/>
                </a:solidFill>
                <a:latin typeface="宋体" panose="02010600030101010101" pitchFamily="2" charset="-122"/>
                <a:ea typeface="宋体" panose="02010600030101010101" pitchFamily="2" charset="-122"/>
              </a:rPr>
              <a:t>且</a:t>
            </a:r>
            <a:r>
              <a:rPr lang="zh-CN" altLang="en-US" sz="2200" dirty="0">
                <a:latin typeface="宋体" panose="02010600030101010101" pitchFamily="2" charset="-122"/>
                <a:ea typeface="宋体" panose="02010600030101010101" pitchFamily="2" charset="-122"/>
              </a:rPr>
              <a:t>有空闲的</a:t>
            </a:r>
            <a:r>
              <a:rPr lang="en-US" altLang="zh-CN" sz="2200" dirty="0">
                <a:latin typeface="宋体" panose="02010600030101010101" pitchFamily="2" charset="-122"/>
                <a:ea typeface="宋体" panose="02010600030101010101" pitchFamily="2" charset="-122"/>
              </a:rPr>
              <a:t>ROB</a:t>
            </a:r>
            <a:r>
              <a:rPr lang="zh-CN" altLang="en-US" sz="2200" dirty="0">
                <a:latin typeface="宋体" panose="02010600030101010101" pitchFamily="2" charset="-122"/>
                <a:ea typeface="宋体" panose="02010600030101010101" pitchFamily="2" charset="-122"/>
              </a:rPr>
              <a:t>项（设为</a:t>
            </a:r>
            <a:r>
              <a:rPr lang="en-US" altLang="zh-CN" sz="2200" dirty="0">
                <a:solidFill>
                  <a:srgbClr val="9933FF"/>
                </a:solidFill>
                <a:latin typeface="宋体" panose="02010600030101010101" pitchFamily="2" charset="-122"/>
                <a:ea typeface="宋体" panose="02010600030101010101" pitchFamily="2" charset="-122"/>
              </a:rPr>
              <a:t>b</a:t>
            </a:r>
            <a:r>
              <a:rPr lang="zh-CN" altLang="en-US" sz="2200" dirty="0">
                <a:latin typeface="宋体" panose="02010600030101010101" pitchFamily="2" charset="-122"/>
                <a:ea typeface="宋体" panose="02010600030101010101" pitchFamily="2" charset="-122"/>
              </a:rPr>
              <a:t>），就流出该指令，并把相应的信息放入保留站</a:t>
            </a:r>
            <a:r>
              <a:rPr lang="en-US" altLang="zh-CN" sz="2200" dirty="0">
                <a:solidFill>
                  <a:srgbClr val="CC3300"/>
                </a:solidFill>
                <a:latin typeface="宋体" panose="02010600030101010101" pitchFamily="2" charset="-122"/>
                <a:ea typeface="宋体" panose="02010600030101010101" pitchFamily="2" charset="-122"/>
              </a:rPr>
              <a:t>r</a:t>
            </a:r>
            <a:r>
              <a:rPr lang="en-US" altLang="zh-CN" sz="2200" dirty="0">
                <a:latin typeface="宋体" panose="02010600030101010101" pitchFamily="2" charset="-122"/>
                <a:ea typeface="宋体" panose="02010600030101010101" pitchFamily="2" charset="-122"/>
              </a:rPr>
              <a:t> </a:t>
            </a:r>
            <a:r>
              <a:rPr lang="zh-CN" altLang="en-US" sz="2200" dirty="0">
                <a:latin typeface="宋体" panose="02010600030101010101" pitchFamily="2" charset="-122"/>
                <a:ea typeface="宋体" panose="02010600030101010101" pitchFamily="2" charset="-122"/>
              </a:rPr>
              <a:t>和</a:t>
            </a:r>
            <a:r>
              <a:rPr lang="en-US" altLang="zh-CN" sz="2200" dirty="0">
                <a:latin typeface="宋体" panose="02010600030101010101" pitchFamily="2" charset="-122"/>
                <a:ea typeface="宋体" panose="02010600030101010101" pitchFamily="2" charset="-122"/>
              </a:rPr>
              <a:t>ROB</a:t>
            </a:r>
            <a:r>
              <a:rPr lang="zh-CN" altLang="en-US" sz="2200" dirty="0">
                <a:latin typeface="宋体" panose="02010600030101010101" pitchFamily="2" charset="-122"/>
                <a:ea typeface="宋体" panose="02010600030101010101" pitchFamily="2" charset="-122"/>
              </a:rPr>
              <a:t>项</a:t>
            </a:r>
            <a:r>
              <a:rPr lang="en-US" altLang="zh-CN" sz="2200" dirty="0">
                <a:solidFill>
                  <a:srgbClr val="9933FF"/>
                </a:solidFill>
                <a:latin typeface="宋体" panose="02010600030101010101" pitchFamily="2" charset="-122"/>
                <a:ea typeface="宋体" panose="02010600030101010101" pitchFamily="2" charset="-122"/>
              </a:rPr>
              <a:t>b</a:t>
            </a:r>
            <a:r>
              <a:rPr lang="zh-CN" altLang="en-US" sz="2200" dirty="0">
                <a:latin typeface="宋体" panose="02010600030101010101" pitchFamily="2" charset="-122"/>
                <a:ea typeface="宋体" panose="02010600030101010101" pitchFamily="2" charset="-122"/>
              </a:rPr>
              <a:t>。（</a:t>
            </a:r>
            <a:r>
              <a:rPr lang="zh-CN" altLang="en-US" sz="2200" dirty="0">
                <a:solidFill>
                  <a:srgbClr val="9900CC"/>
                </a:solidFill>
                <a:latin typeface="宋体" panose="02010600030101010101" pitchFamily="2" charset="-122"/>
                <a:ea typeface="宋体" panose="02010600030101010101" pitchFamily="2" charset="-122"/>
              </a:rPr>
              <a:t>获得</a:t>
            </a:r>
            <a:r>
              <a:rPr lang="en-US" altLang="zh-CN" sz="2200" dirty="0">
                <a:solidFill>
                  <a:srgbClr val="9900CC"/>
                </a:solidFill>
                <a:latin typeface="宋体" panose="02010600030101010101" pitchFamily="2" charset="-122"/>
                <a:ea typeface="宋体" panose="02010600030101010101" pitchFamily="2" charset="-122"/>
              </a:rPr>
              <a:t>ROB</a:t>
            </a:r>
            <a:r>
              <a:rPr lang="zh-CN" altLang="en-US" sz="2200" dirty="0">
                <a:solidFill>
                  <a:srgbClr val="9900CC"/>
                </a:solidFill>
                <a:latin typeface="宋体" panose="02010600030101010101" pitchFamily="2" charset="-122"/>
                <a:ea typeface="宋体" panose="02010600030101010101" pitchFamily="2" charset="-122"/>
              </a:rPr>
              <a:t>和保留站的标号</a:t>
            </a:r>
            <a:r>
              <a:rPr lang="zh-CN" altLang="en-US" sz="2200" dirty="0">
                <a:latin typeface="宋体" panose="02010600030101010101" pitchFamily="2" charset="-122"/>
                <a:ea typeface="宋体" panose="02010600030101010101" pitchFamily="2" charset="-122"/>
              </a:rPr>
              <a:t>）</a:t>
            </a:r>
            <a:endParaRPr lang="en-US" altLang="zh-CN" sz="2200" dirty="0">
              <a:latin typeface="宋体" panose="02010600030101010101" pitchFamily="2" charset="-122"/>
              <a:ea typeface="宋体" panose="02010600030101010101" pitchFamily="2" charset="-122"/>
            </a:endParaRPr>
          </a:p>
          <a:p>
            <a:pPr lvl="2" eaLnBrk="1" hangingPunct="1">
              <a:buClr>
                <a:srgbClr val="4768F5"/>
              </a:buClr>
              <a:defRPr/>
            </a:pPr>
            <a:r>
              <a:rPr lang="zh-CN" altLang="en-US" sz="2200" dirty="0">
                <a:latin typeface="宋体" panose="02010600030101010101" pitchFamily="2" charset="-122"/>
                <a:ea typeface="宋体" panose="02010600030101010101" pitchFamily="2" charset="-122"/>
              </a:rPr>
              <a:t>如果所需操作数在寄存器或</a:t>
            </a:r>
            <a:r>
              <a:rPr lang="en-US" altLang="zh-CN" sz="2200" dirty="0">
                <a:latin typeface="宋体" panose="02010600030101010101" pitchFamily="2" charset="-122"/>
                <a:ea typeface="宋体" panose="02010600030101010101" pitchFamily="2" charset="-122"/>
              </a:rPr>
              <a:t>ROB</a:t>
            </a:r>
            <a:r>
              <a:rPr lang="zh-CN" altLang="en-US" sz="2200" dirty="0">
                <a:latin typeface="宋体" panose="02010600030101010101" pitchFamily="2" charset="-122"/>
                <a:ea typeface="宋体" panose="02010600030101010101" pitchFamily="2" charset="-122"/>
              </a:rPr>
              <a:t>中，则将它</a:t>
            </a:r>
            <a:r>
              <a:rPr lang="en-US" altLang="zh-CN" sz="2200"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们</a:t>
            </a:r>
            <a:r>
              <a:rPr lang="en-US" altLang="zh-CN" sz="2200"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送入保留站</a:t>
            </a:r>
            <a:r>
              <a:rPr lang="en-US" altLang="zh-CN" sz="2200" dirty="0">
                <a:solidFill>
                  <a:srgbClr val="FF0000"/>
                </a:solidFill>
                <a:latin typeface="宋体" panose="02010600030101010101" pitchFamily="2" charset="-122"/>
                <a:ea typeface="宋体" panose="02010600030101010101" pitchFamily="2" charset="-122"/>
              </a:rPr>
              <a:t>r</a:t>
            </a:r>
            <a:r>
              <a:rPr lang="zh-CN" altLang="en-US" sz="2200" dirty="0">
                <a:latin typeface="宋体" panose="02010600030101010101" pitchFamily="2" charset="-122"/>
                <a:ea typeface="宋体" panose="02010600030101010101" pitchFamily="2" charset="-122"/>
              </a:rPr>
              <a:t>中。分配给本指令的</a:t>
            </a:r>
            <a:r>
              <a:rPr lang="en-US" altLang="zh-CN" sz="2200" dirty="0">
                <a:latin typeface="宋体" panose="02010600030101010101" pitchFamily="2" charset="-122"/>
                <a:ea typeface="宋体" panose="02010600030101010101" pitchFamily="2" charset="-122"/>
              </a:rPr>
              <a:t>ROB</a:t>
            </a:r>
            <a:r>
              <a:rPr lang="zh-CN" altLang="en-US" sz="2200" dirty="0">
                <a:latin typeface="宋体" panose="02010600030101010101" pitchFamily="2" charset="-122"/>
                <a:ea typeface="宋体" panose="02010600030101010101" pitchFamily="2" charset="-122"/>
              </a:rPr>
              <a:t>编号也要送入保留站，当本指令执行的结果放到</a:t>
            </a:r>
            <a:r>
              <a:rPr lang="en-US" altLang="zh-CN" sz="2200" dirty="0">
                <a:latin typeface="宋体" panose="02010600030101010101" pitchFamily="2" charset="-122"/>
                <a:ea typeface="宋体" panose="02010600030101010101" pitchFamily="2" charset="-122"/>
              </a:rPr>
              <a:t>CDB</a:t>
            </a:r>
            <a:r>
              <a:rPr lang="zh-CN" altLang="en-US" sz="2200" dirty="0">
                <a:latin typeface="宋体" panose="02010600030101010101" pitchFamily="2" charset="-122"/>
                <a:ea typeface="宋体" panose="02010600030101010101" pitchFamily="2" charset="-122"/>
              </a:rPr>
              <a:t>上时，用</a:t>
            </a:r>
            <a:r>
              <a:rPr lang="zh-CN" altLang="en-US" sz="2200" dirty="0">
                <a:solidFill>
                  <a:srgbClr val="FF0000"/>
                </a:solidFill>
                <a:latin typeface="宋体" panose="02010600030101010101" pitchFamily="2" charset="-122"/>
                <a:ea typeface="宋体" panose="02010600030101010101" pitchFamily="2" charset="-122"/>
              </a:rPr>
              <a:t>它</a:t>
            </a:r>
            <a:r>
              <a:rPr lang="en-US" altLang="zh-CN" sz="2200" dirty="0">
                <a:solidFill>
                  <a:srgbClr val="FF0000"/>
                </a:solidFill>
                <a:latin typeface="宋体" panose="02010600030101010101" pitchFamily="2" charset="-122"/>
                <a:ea typeface="宋体" panose="02010600030101010101" pitchFamily="2" charset="-122"/>
              </a:rPr>
              <a:t>(ROB</a:t>
            </a:r>
            <a:r>
              <a:rPr lang="zh-CN" altLang="en-US" sz="2200" dirty="0">
                <a:solidFill>
                  <a:srgbClr val="FF0000"/>
                </a:solidFill>
                <a:latin typeface="宋体" panose="02010600030101010101" pitchFamily="2" charset="-122"/>
                <a:ea typeface="宋体" panose="02010600030101010101" pitchFamily="2" charset="-122"/>
              </a:rPr>
              <a:t>编号</a:t>
            </a:r>
            <a:r>
              <a:rPr lang="en-US" altLang="zh-CN" sz="2200" dirty="0">
                <a:solidFill>
                  <a:srgbClr val="FF0000"/>
                </a:solidFill>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来标识这个结果。</a:t>
            </a:r>
          </a:p>
          <a:p>
            <a:pPr lvl="2" eaLnBrk="1" hangingPunct="1">
              <a:buClr>
                <a:srgbClr val="4768F5"/>
              </a:buClr>
              <a:defRPr/>
            </a:pPr>
            <a:r>
              <a:rPr lang="zh-CN" altLang="en-US" sz="2200" dirty="0">
                <a:latin typeface="宋体" panose="02010600030101010101" pitchFamily="2" charset="-122"/>
                <a:ea typeface="宋体" panose="02010600030101010101" pitchFamily="2" charset="-122"/>
              </a:rPr>
              <a:t>如果保留站或</a:t>
            </a:r>
            <a:r>
              <a:rPr lang="en-US" altLang="zh-CN" sz="2200" dirty="0">
                <a:latin typeface="宋体" panose="02010600030101010101" pitchFamily="2" charset="-122"/>
                <a:ea typeface="宋体" panose="02010600030101010101" pitchFamily="2" charset="-122"/>
              </a:rPr>
              <a:t>ROB</a:t>
            </a:r>
            <a:r>
              <a:rPr lang="zh-CN" altLang="en-US" sz="2200" dirty="0">
                <a:latin typeface="宋体" panose="02010600030101010101" pitchFamily="2" charset="-122"/>
                <a:ea typeface="宋体" panose="02010600030101010101" pitchFamily="2" charset="-122"/>
              </a:rPr>
              <a:t>全满，则是结构相关（阻塞），停止流出指令，直到两者均有空项。</a:t>
            </a:r>
          </a:p>
          <a:p>
            <a:pPr lvl="2" eaLnBrk="1" hangingPunct="1">
              <a:buClr>
                <a:srgbClr val="4768F5"/>
              </a:buClr>
              <a:defRPr/>
            </a:pPr>
            <a:endParaRPr lang="zh-CN" altLang="en-US" sz="1600" dirty="0">
              <a:latin typeface="黑体" pitchFamily="49" charset="-122"/>
              <a:ea typeface="黑体" pitchFamily="49" charset="-122"/>
            </a:endParaRPr>
          </a:p>
          <a:p>
            <a:pPr marL="1257300" lvl="2" indent="0" eaLnBrk="1" hangingPunct="1">
              <a:buClr>
                <a:srgbClr val="4768F5"/>
              </a:buClr>
              <a:buNone/>
              <a:defRPr/>
            </a:pPr>
            <a:endParaRPr lang="zh-CN" altLang="en-US" sz="1600" dirty="0">
              <a:latin typeface="黑体" pitchFamily="49" charset="-122"/>
              <a:ea typeface="黑体" pitchFamily="49" charset="-122"/>
            </a:endParaRPr>
          </a:p>
          <a:p>
            <a:pPr>
              <a:defRPr/>
            </a:pPr>
            <a:endParaRPr lang="zh-CN" altLang="en-US" dirty="0"/>
          </a:p>
        </p:txBody>
      </p:sp>
    </p:spTree>
    <p:extLst>
      <p:ext uri="{BB962C8B-B14F-4D97-AF65-F5344CB8AC3E}">
        <p14:creationId xmlns:p14="http://schemas.microsoft.com/office/powerpoint/2010/main" val="253700943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p:txBody>
          <a:bodyPr/>
          <a:lstStyle/>
          <a:p>
            <a:pPr eaLnBrk="1" hangingPunct="1"/>
            <a:r>
              <a:rPr lang="en-US" altLang="zh-CN" dirty="0">
                <a:latin typeface="黑体" panose="02010609060101010101" pitchFamily="49" charset="-122"/>
              </a:rPr>
              <a:t> </a:t>
            </a:r>
            <a:endParaRPr lang="zh-CN" altLang="en-US" dirty="0">
              <a:latin typeface="黑体" panose="02010609060101010101" pitchFamily="49" charset="-122"/>
            </a:endParaRPr>
          </a:p>
        </p:txBody>
      </p:sp>
      <p:sp>
        <p:nvSpPr>
          <p:cNvPr id="314371" name="Rectangle 3" descr="Rectangle: Click to edit Master text styles&#10;Second level&#10;Third level&#10;Fourth level&#10;Fifth level"/>
          <p:cNvSpPr>
            <a:spLocks noGrp="1" noChangeArrowheads="1"/>
          </p:cNvSpPr>
          <p:nvPr>
            <p:ph idx="1"/>
          </p:nvPr>
        </p:nvSpPr>
        <p:spPr>
          <a:xfrm>
            <a:off x="523253" y="173112"/>
            <a:ext cx="8207375" cy="5945676"/>
          </a:xfrm>
        </p:spPr>
        <p:txBody>
          <a:bodyPr>
            <a:noAutofit/>
          </a:bodyPr>
          <a:lstStyle/>
          <a:p>
            <a:pPr marL="1085850" lvl="1" indent="-457200" eaLnBrk="1" hangingPunct="1"/>
            <a:r>
              <a:rPr lang="zh-CN" altLang="en-US" sz="2200" b="1" dirty="0">
                <a:solidFill>
                  <a:srgbClr val="339933"/>
                </a:solidFill>
                <a:latin typeface="宋体" panose="02010600030101010101" pitchFamily="2" charset="-122"/>
                <a:ea typeface="宋体" panose="02010600030101010101" pitchFamily="2" charset="-122"/>
              </a:rPr>
              <a:t>执行 </a:t>
            </a:r>
          </a:p>
          <a:p>
            <a:pPr lvl="2" eaLnBrk="1" hangingPunct="1"/>
            <a:r>
              <a:rPr lang="zh-CN" altLang="en-US" sz="2200" dirty="0">
                <a:latin typeface="宋体" panose="02010600030101010101" pitchFamily="2" charset="-122"/>
                <a:ea typeface="宋体" panose="02010600030101010101" pitchFamily="2" charset="-122"/>
              </a:rPr>
              <a:t>如果有操作数尚未就绪，就等待，并不断地监测</a:t>
            </a:r>
            <a:r>
              <a:rPr lang="en-US" altLang="zh-CN" sz="2200" dirty="0">
                <a:solidFill>
                  <a:srgbClr val="9933FF"/>
                </a:solidFill>
                <a:latin typeface="宋体" panose="02010600030101010101" pitchFamily="2" charset="-122"/>
                <a:ea typeface="宋体" panose="02010600030101010101" pitchFamily="2" charset="-122"/>
              </a:rPr>
              <a:t>CDB</a:t>
            </a:r>
            <a:r>
              <a:rPr lang="zh-CN" altLang="en-US" sz="2200" dirty="0">
                <a:latin typeface="宋体" panose="02010600030101010101" pitchFamily="2" charset="-122"/>
                <a:ea typeface="宋体" panose="02010600030101010101" pitchFamily="2" charset="-122"/>
              </a:rPr>
              <a:t>。</a:t>
            </a:r>
          </a:p>
          <a:p>
            <a:pPr lvl="2" eaLnBrk="1" hangingPunct="1">
              <a:buFont typeface="Wingdings" panose="05000000000000000000" pitchFamily="2" charset="2"/>
              <a:buNone/>
            </a:pPr>
            <a:r>
              <a:rPr lang="zh-CN" altLang="en-US" sz="2200" dirty="0">
                <a:solidFill>
                  <a:srgbClr val="0000CC"/>
                </a:solidFill>
                <a:latin typeface="宋体" panose="02010600030101010101" pitchFamily="2" charset="-122"/>
                <a:ea typeface="宋体" panose="02010600030101010101" pitchFamily="2" charset="-122"/>
              </a:rPr>
              <a:t>          </a:t>
            </a:r>
            <a:r>
              <a:rPr lang="en-US" altLang="zh-CN" sz="2200" dirty="0">
                <a:solidFill>
                  <a:srgbClr val="0000CC"/>
                </a:solidFill>
                <a:latin typeface="宋体" panose="02010600030101010101" pitchFamily="2" charset="-122"/>
                <a:ea typeface="宋体" panose="02010600030101010101" pitchFamily="2" charset="-122"/>
              </a:rPr>
              <a:t>(</a:t>
            </a:r>
            <a:r>
              <a:rPr lang="zh-CN" altLang="en-US" sz="2200" dirty="0">
                <a:solidFill>
                  <a:srgbClr val="0000CC"/>
                </a:solidFill>
                <a:latin typeface="宋体" panose="02010600030101010101" pitchFamily="2" charset="-122"/>
                <a:ea typeface="宋体" panose="02010600030101010101" pitchFamily="2" charset="-122"/>
              </a:rPr>
              <a:t>检测</a:t>
            </a:r>
            <a:r>
              <a:rPr lang="en-US" altLang="zh-CN" sz="2200" dirty="0">
                <a:solidFill>
                  <a:srgbClr val="9933FF"/>
                </a:solidFill>
                <a:latin typeface="宋体" panose="02010600030101010101" pitchFamily="2" charset="-122"/>
                <a:ea typeface="宋体" panose="02010600030101010101" pitchFamily="2" charset="-122"/>
              </a:rPr>
              <a:t>RAW</a:t>
            </a:r>
            <a:r>
              <a:rPr lang="zh-CN" altLang="en-US" sz="2200" dirty="0">
                <a:solidFill>
                  <a:srgbClr val="0000CC"/>
                </a:solidFill>
                <a:latin typeface="宋体" panose="02010600030101010101" pitchFamily="2" charset="-122"/>
                <a:ea typeface="宋体" panose="02010600030101010101" pitchFamily="2" charset="-122"/>
              </a:rPr>
              <a:t>冲突</a:t>
            </a:r>
            <a:r>
              <a:rPr lang="en-US" altLang="zh-CN" sz="2200" dirty="0">
                <a:solidFill>
                  <a:srgbClr val="0000CC"/>
                </a:solidFill>
                <a:latin typeface="宋体" panose="02010600030101010101" pitchFamily="2" charset="-122"/>
                <a:ea typeface="宋体" panose="02010600030101010101" pitchFamily="2" charset="-122"/>
              </a:rPr>
              <a:t>)</a:t>
            </a:r>
          </a:p>
          <a:p>
            <a:pPr lvl="2" eaLnBrk="1" hangingPunct="1"/>
            <a:r>
              <a:rPr lang="zh-CN" altLang="en-US" sz="2200" dirty="0">
                <a:latin typeface="宋体" panose="02010600030101010101" pitchFamily="2" charset="-122"/>
                <a:ea typeface="宋体" panose="02010600030101010101" pitchFamily="2" charset="-122"/>
              </a:rPr>
              <a:t>当两个操作数都已在保留站中就绪后，就可以执行该指令的操作。</a:t>
            </a:r>
            <a:endParaRPr lang="en-US" altLang="zh-CN" sz="2200" dirty="0">
              <a:latin typeface="宋体" panose="02010600030101010101" pitchFamily="2" charset="-122"/>
              <a:ea typeface="宋体" panose="02010600030101010101" pitchFamily="2" charset="-122"/>
            </a:endParaRPr>
          </a:p>
          <a:p>
            <a:pPr lvl="2" eaLnBrk="1" hangingPunct="1"/>
            <a:r>
              <a:rPr lang="en-US" altLang="zh-CN" sz="2200" dirty="0">
                <a:solidFill>
                  <a:srgbClr val="FF0000"/>
                </a:solidFill>
                <a:latin typeface="宋体" panose="02010600030101010101" pitchFamily="2" charset="-122"/>
                <a:ea typeface="宋体" panose="02010600030101010101" pitchFamily="2" charset="-122"/>
              </a:rPr>
              <a:t>Load</a:t>
            </a:r>
            <a:r>
              <a:rPr lang="zh-CN" altLang="en-US" sz="2200" dirty="0">
                <a:solidFill>
                  <a:srgbClr val="FF0000"/>
                </a:solidFill>
                <a:latin typeface="宋体" panose="02010600030101010101" pitchFamily="2" charset="-122"/>
                <a:ea typeface="宋体" panose="02010600030101010101" pitchFamily="2" charset="-122"/>
              </a:rPr>
              <a:t>指令操作分两步：有效地址计算和读取数据。</a:t>
            </a:r>
            <a:endParaRPr lang="en-US" altLang="zh-CN" sz="2200" dirty="0">
              <a:solidFill>
                <a:srgbClr val="FF0000"/>
              </a:solidFill>
              <a:latin typeface="宋体" panose="02010600030101010101" pitchFamily="2" charset="-122"/>
              <a:ea typeface="宋体" panose="02010600030101010101" pitchFamily="2" charset="-122"/>
            </a:endParaRPr>
          </a:p>
          <a:p>
            <a:pPr lvl="2" eaLnBrk="1" hangingPunct="1"/>
            <a:r>
              <a:rPr lang="en-US" altLang="zh-CN" sz="2200" dirty="0">
                <a:solidFill>
                  <a:srgbClr val="FF0000"/>
                </a:solidFill>
                <a:latin typeface="宋体" panose="02010600030101010101" pitchFamily="2" charset="-122"/>
                <a:ea typeface="宋体" panose="02010600030101010101" pitchFamily="2" charset="-122"/>
              </a:rPr>
              <a:t>Store</a:t>
            </a:r>
            <a:r>
              <a:rPr lang="zh-CN" altLang="en-US" sz="2200" dirty="0">
                <a:solidFill>
                  <a:srgbClr val="FF0000"/>
                </a:solidFill>
                <a:latin typeface="宋体" panose="02010600030101010101" pitchFamily="2" charset="-122"/>
                <a:ea typeface="宋体" panose="02010600030101010101" pitchFamily="2" charset="-122"/>
              </a:rPr>
              <a:t>指令：只进行有效地址计算。</a:t>
            </a:r>
          </a:p>
          <a:p>
            <a:pPr marL="1085850" lvl="1" indent="-457200" eaLnBrk="1" hangingPunct="1"/>
            <a:r>
              <a:rPr lang="zh-CN" altLang="en-US" sz="2200" b="1" dirty="0">
                <a:solidFill>
                  <a:srgbClr val="339933"/>
                </a:solidFill>
                <a:latin typeface="宋体" panose="02010600030101010101" pitchFamily="2" charset="-122"/>
                <a:ea typeface="宋体" panose="02010600030101010101" pitchFamily="2" charset="-122"/>
              </a:rPr>
              <a:t>写结果 </a:t>
            </a:r>
          </a:p>
          <a:p>
            <a:pPr lvl="2" eaLnBrk="1" hangingPunct="1"/>
            <a:r>
              <a:rPr lang="zh-CN" altLang="en-US" sz="2200" dirty="0">
                <a:latin typeface="宋体" panose="02010600030101010101" pitchFamily="2" charset="-122"/>
                <a:ea typeface="宋体" panose="02010600030101010101" pitchFamily="2" charset="-122"/>
              </a:rPr>
              <a:t>当结果产生后，将该结果连同本指令在</a:t>
            </a:r>
            <a:r>
              <a:rPr lang="zh-CN" altLang="en-US" sz="2200" dirty="0">
                <a:solidFill>
                  <a:srgbClr val="9900CC"/>
                </a:solidFill>
                <a:latin typeface="宋体" panose="02010600030101010101" pitchFamily="2" charset="-122"/>
                <a:ea typeface="宋体" panose="02010600030101010101" pitchFamily="2" charset="-122"/>
              </a:rPr>
              <a:t>流出段</a:t>
            </a:r>
            <a:r>
              <a:rPr lang="zh-CN" altLang="en-US" sz="2200" dirty="0">
                <a:latin typeface="宋体" panose="02010600030101010101" pitchFamily="2" charset="-122"/>
                <a:ea typeface="宋体" panose="02010600030101010101" pitchFamily="2" charset="-122"/>
              </a:rPr>
              <a:t>所分配到的</a:t>
            </a:r>
            <a:r>
              <a:rPr lang="en-US" altLang="zh-CN" sz="2200" dirty="0">
                <a:solidFill>
                  <a:srgbClr val="9933FF"/>
                </a:solidFill>
                <a:latin typeface="宋体" panose="02010600030101010101" pitchFamily="2" charset="-122"/>
                <a:ea typeface="宋体" panose="02010600030101010101" pitchFamily="2" charset="-122"/>
              </a:rPr>
              <a:t>ROB</a:t>
            </a:r>
            <a:r>
              <a:rPr lang="zh-CN" altLang="en-US" sz="2200" dirty="0">
                <a:latin typeface="宋体" panose="02010600030101010101" pitchFamily="2" charset="-122"/>
                <a:ea typeface="宋体" panose="02010600030101010101" pitchFamily="2" charset="-122"/>
              </a:rPr>
              <a:t>项的编号放到</a:t>
            </a:r>
            <a:r>
              <a:rPr lang="en-US" altLang="zh-CN" sz="2200" dirty="0">
                <a:solidFill>
                  <a:srgbClr val="9933FF"/>
                </a:solidFill>
                <a:latin typeface="宋体" panose="02010600030101010101" pitchFamily="2" charset="-122"/>
                <a:ea typeface="宋体" panose="02010600030101010101" pitchFamily="2" charset="-122"/>
              </a:rPr>
              <a:t>CDB</a:t>
            </a:r>
            <a:r>
              <a:rPr lang="zh-CN" altLang="en-US" sz="2200" dirty="0">
                <a:latin typeface="宋体" panose="02010600030101010101" pitchFamily="2" charset="-122"/>
                <a:ea typeface="宋体" panose="02010600030101010101" pitchFamily="2" charset="-122"/>
              </a:rPr>
              <a:t>上，经</a:t>
            </a:r>
            <a:r>
              <a:rPr lang="en-US" altLang="zh-CN" sz="2200" dirty="0">
                <a:solidFill>
                  <a:srgbClr val="9933FF"/>
                </a:solidFill>
                <a:latin typeface="宋体" panose="02010600030101010101" pitchFamily="2" charset="-122"/>
                <a:ea typeface="宋体" panose="02010600030101010101" pitchFamily="2" charset="-122"/>
              </a:rPr>
              <a:t>CDB</a:t>
            </a:r>
            <a:r>
              <a:rPr lang="zh-CN" altLang="en-US" sz="2200" dirty="0">
                <a:latin typeface="宋体" panose="02010600030101010101" pitchFamily="2" charset="-122"/>
                <a:ea typeface="宋体" panose="02010600030101010101" pitchFamily="2" charset="-122"/>
              </a:rPr>
              <a:t>写到</a:t>
            </a:r>
            <a:r>
              <a:rPr lang="en-US" altLang="zh-CN" sz="2200" dirty="0">
                <a:solidFill>
                  <a:srgbClr val="9933FF"/>
                </a:solidFill>
                <a:latin typeface="宋体" panose="02010600030101010101" pitchFamily="2" charset="-122"/>
                <a:ea typeface="宋体" panose="02010600030101010101" pitchFamily="2" charset="-122"/>
              </a:rPr>
              <a:t>ROB</a:t>
            </a:r>
            <a:r>
              <a:rPr lang="zh-CN" altLang="en-US" sz="2200" dirty="0">
                <a:latin typeface="宋体" panose="02010600030101010101" pitchFamily="2" charset="-122"/>
                <a:ea typeface="宋体" panose="02010600030101010101" pitchFamily="2" charset="-122"/>
              </a:rPr>
              <a:t>以及所有等待该结果的保留站。</a:t>
            </a:r>
          </a:p>
          <a:p>
            <a:pPr lvl="2" eaLnBrk="1" hangingPunct="1"/>
            <a:r>
              <a:rPr lang="zh-CN" altLang="en-US" sz="2200" dirty="0">
                <a:solidFill>
                  <a:srgbClr val="339933"/>
                </a:solidFill>
                <a:latin typeface="宋体" panose="02010600030101010101" pitchFamily="2" charset="-122"/>
                <a:ea typeface="宋体" panose="02010600030101010101" pitchFamily="2" charset="-122"/>
              </a:rPr>
              <a:t>释放产生该结果的保留站。</a:t>
            </a:r>
            <a:endParaRPr lang="en-US" altLang="zh-CN" sz="2200" dirty="0">
              <a:solidFill>
                <a:srgbClr val="339933"/>
              </a:solidFill>
              <a:latin typeface="宋体" panose="02010600030101010101" pitchFamily="2" charset="-122"/>
              <a:ea typeface="宋体" panose="02010600030101010101" pitchFamily="2" charset="-122"/>
            </a:endParaRPr>
          </a:p>
          <a:p>
            <a:pPr lvl="2">
              <a:buClr>
                <a:srgbClr val="4768F5"/>
              </a:buClr>
            </a:pPr>
            <a:r>
              <a:rPr lang="en-US" altLang="zh-CN" sz="2200" dirty="0">
                <a:solidFill>
                  <a:srgbClr val="D60093"/>
                </a:solidFill>
                <a:latin typeface="宋体" panose="02010600030101010101" pitchFamily="2" charset="-122"/>
                <a:ea typeface="宋体" panose="02010600030101010101" pitchFamily="2" charset="-122"/>
              </a:rPr>
              <a:t>store</a:t>
            </a:r>
            <a:r>
              <a:rPr lang="zh-CN" altLang="en-US" sz="2200" dirty="0">
                <a:solidFill>
                  <a:srgbClr val="D60093"/>
                </a:solidFill>
                <a:latin typeface="宋体" panose="02010600030101010101" pitchFamily="2" charset="-122"/>
                <a:ea typeface="宋体" panose="02010600030101010101" pitchFamily="2" charset="-122"/>
              </a:rPr>
              <a:t>指令</a:t>
            </a:r>
            <a:r>
              <a:rPr lang="zh-CN" altLang="en-US" sz="2200" dirty="0">
                <a:latin typeface="宋体" panose="02010600030101010101" pitchFamily="2" charset="-122"/>
                <a:ea typeface="宋体" panose="02010600030101010101" pitchFamily="2" charset="-122"/>
              </a:rPr>
              <a:t>在本阶段完成，其操作为</a:t>
            </a:r>
            <a:r>
              <a:rPr lang="en-US" altLang="zh-CN" sz="2200" dirty="0">
                <a:latin typeface="宋体" panose="02010600030101010101" pitchFamily="2" charset="-122"/>
                <a:ea typeface="宋体" panose="02010600030101010101" pitchFamily="2" charset="-122"/>
              </a:rPr>
              <a:t>:  </a:t>
            </a:r>
          </a:p>
          <a:p>
            <a:pPr lvl="3"/>
            <a:r>
              <a:rPr lang="zh-CN" altLang="en-US" sz="2200" dirty="0">
                <a:latin typeface="宋体" panose="02010600030101010101" pitchFamily="2" charset="-122"/>
                <a:ea typeface="宋体" panose="02010600030101010101" pitchFamily="2" charset="-122"/>
              </a:rPr>
              <a:t>如果要写入存储器的数据已经就绪，就把该数据写入分配给该</a:t>
            </a:r>
            <a:r>
              <a:rPr lang="en-US" altLang="zh-CN" sz="2200" dirty="0">
                <a:solidFill>
                  <a:srgbClr val="9933FF"/>
                </a:solidFill>
                <a:latin typeface="宋体" panose="02010600030101010101" pitchFamily="2" charset="-122"/>
                <a:ea typeface="宋体" panose="02010600030101010101" pitchFamily="2" charset="-122"/>
              </a:rPr>
              <a:t>store</a:t>
            </a:r>
            <a:r>
              <a:rPr lang="zh-CN" altLang="en-US" sz="2200" dirty="0">
                <a:latin typeface="宋体" panose="02010600030101010101" pitchFamily="2" charset="-122"/>
                <a:ea typeface="宋体" panose="02010600030101010101" pitchFamily="2" charset="-122"/>
              </a:rPr>
              <a:t>指令的</a:t>
            </a:r>
            <a:r>
              <a:rPr lang="en-US" altLang="zh-CN" sz="2200" dirty="0">
                <a:solidFill>
                  <a:srgbClr val="9933FF"/>
                </a:solidFill>
                <a:latin typeface="宋体" panose="02010600030101010101" pitchFamily="2" charset="-122"/>
                <a:ea typeface="宋体" panose="02010600030101010101" pitchFamily="2" charset="-122"/>
              </a:rPr>
              <a:t>ROB</a:t>
            </a:r>
            <a:r>
              <a:rPr lang="zh-CN" altLang="en-US" sz="2200" dirty="0">
                <a:latin typeface="宋体" panose="02010600030101010101" pitchFamily="2" charset="-122"/>
                <a:ea typeface="宋体" panose="02010600030101010101" pitchFamily="2" charset="-122"/>
              </a:rPr>
              <a:t>项。</a:t>
            </a:r>
          </a:p>
          <a:p>
            <a:pPr lvl="3"/>
            <a:r>
              <a:rPr lang="zh-CN" altLang="en-US" sz="2200" dirty="0">
                <a:latin typeface="宋体" panose="02010600030101010101" pitchFamily="2" charset="-122"/>
                <a:ea typeface="宋体" panose="02010600030101010101" pitchFamily="2" charset="-122"/>
              </a:rPr>
              <a:t>否则，就监测</a:t>
            </a:r>
            <a:r>
              <a:rPr lang="en-US" altLang="zh-CN" sz="2200" dirty="0">
                <a:solidFill>
                  <a:srgbClr val="9933FF"/>
                </a:solidFill>
                <a:latin typeface="宋体" panose="02010600030101010101" pitchFamily="2" charset="-122"/>
                <a:ea typeface="宋体" panose="02010600030101010101" pitchFamily="2" charset="-122"/>
              </a:rPr>
              <a:t>CDB</a:t>
            </a:r>
            <a:r>
              <a:rPr lang="zh-CN" altLang="en-US" sz="2200" dirty="0">
                <a:latin typeface="宋体" panose="02010600030101010101" pitchFamily="2" charset="-122"/>
                <a:ea typeface="宋体" panose="02010600030101010101" pitchFamily="2" charset="-122"/>
              </a:rPr>
              <a:t>，直到那个数据在</a:t>
            </a:r>
            <a:r>
              <a:rPr lang="en-US" altLang="zh-CN" sz="2200" dirty="0">
                <a:solidFill>
                  <a:srgbClr val="9933FF"/>
                </a:solidFill>
                <a:latin typeface="宋体" panose="02010600030101010101" pitchFamily="2" charset="-122"/>
                <a:ea typeface="宋体" panose="02010600030101010101" pitchFamily="2" charset="-122"/>
              </a:rPr>
              <a:t>CDB</a:t>
            </a:r>
            <a:r>
              <a:rPr lang="zh-CN" altLang="en-US" sz="2200" dirty="0">
                <a:latin typeface="宋体" panose="02010600030101010101" pitchFamily="2" charset="-122"/>
                <a:ea typeface="宋体" panose="02010600030101010101" pitchFamily="2" charset="-122"/>
              </a:rPr>
              <a:t>上播送出来，这时才将</a:t>
            </a:r>
            <a:r>
              <a:rPr lang="zh-CN" altLang="en-US" sz="2200" dirty="0">
                <a:solidFill>
                  <a:srgbClr val="FF0000"/>
                </a:solidFill>
                <a:latin typeface="宋体" panose="02010600030101010101" pitchFamily="2" charset="-122"/>
                <a:ea typeface="宋体" panose="02010600030101010101" pitchFamily="2" charset="-122"/>
              </a:rPr>
              <a:t>之</a:t>
            </a:r>
            <a:r>
              <a:rPr lang="en-US" altLang="zh-CN" sz="2200" dirty="0">
                <a:solidFill>
                  <a:srgbClr val="FF0000"/>
                </a:solidFill>
                <a:latin typeface="宋体" panose="02010600030101010101" pitchFamily="2" charset="-122"/>
                <a:ea typeface="宋体" panose="02010600030101010101" pitchFamily="2" charset="-122"/>
              </a:rPr>
              <a:t>(</a:t>
            </a:r>
            <a:r>
              <a:rPr lang="zh-CN" altLang="en-US" sz="2200" dirty="0">
                <a:solidFill>
                  <a:srgbClr val="FF0000"/>
                </a:solidFill>
                <a:latin typeface="宋体" panose="02010600030101010101" pitchFamily="2" charset="-122"/>
                <a:ea typeface="宋体" panose="02010600030101010101" pitchFamily="2" charset="-122"/>
              </a:rPr>
              <a:t>写入存储器的数据</a:t>
            </a:r>
            <a:r>
              <a:rPr lang="en-US" altLang="zh-CN" sz="2200" dirty="0">
                <a:solidFill>
                  <a:srgbClr val="FF0000"/>
                </a:solidFill>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写入分配给该</a:t>
            </a:r>
            <a:r>
              <a:rPr lang="en-US" altLang="zh-CN" sz="2200" dirty="0">
                <a:solidFill>
                  <a:srgbClr val="9933FF"/>
                </a:solidFill>
                <a:latin typeface="宋体" panose="02010600030101010101" pitchFamily="2" charset="-122"/>
                <a:ea typeface="宋体" panose="02010600030101010101" pitchFamily="2" charset="-122"/>
              </a:rPr>
              <a:t>store</a:t>
            </a:r>
            <a:r>
              <a:rPr lang="zh-CN" altLang="en-US" sz="2200" dirty="0">
                <a:latin typeface="宋体" panose="02010600030101010101" pitchFamily="2" charset="-122"/>
                <a:ea typeface="宋体" panose="02010600030101010101" pitchFamily="2" charset="-122"/>
              </a:rPr>
              <a:t>指令的</a:t>
            </a:r>
            <a:r>
              <a:rPr lang="en-US" altLang="zh-CN" sz="2200" dirty="0">
                <a:solidFill>
                  <a:srgbClr val="9933FF"/>
                </a:solidFill>
                <a:latin typeface="宋体" panose="02010600030101010101" pitchFamily="2" charset="-122"/>
                <a:ea typeface="宋体" panose="02010600030101010101" pitchFamily="2" charset="-122"/>
              </a:rPr>
              <a:t>ROB</a:t>
            </a:r>
            <a:r>
              <a:rPr lang="zh-CN" altLang="en-US" sz="2200" dirty="0">
                <a:latin typeface="宋体" panose="02010600030101010101" pitchFamily="2" charset="-122"/>
                <a:ea typeface="宋体" panose="02010600030101010101" pitchFamily="2" charset="-122"/>
              </a:rPr>
              <a:t>项</a:t>
            </a:r>
            <a:endParaRPr lang="zh-CN" altLang="en-US" sz="2200" dirty="0">
              <a:solidFill>
                <a:srgbClr val="339933"/>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65947568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pPr eaLnBrk="1" hangingPunct="1"/>
            <a:r>
              <a:rPr lang="en-US" altLang="zh-CN" dirty="0">
                <a:latin typeface="黑体" panose="02010609060101010101" pitchFamily="49" charset="-122"/>
              </a:rPr>
              <a:t> </a:t>
            </a:r>
            <a:endParaRPr lang="zh-CN" altLang="en-US" dirty="0">
              <a:latin typeface="黑体" panose="02010609060101010101" pitchFamily="49" charset="-122"/>
            </a:endParaRPr>
          </a:p>
        </p:txBody>
      </p:sp>
      <p:sp>
        <p:nvSpPr>
          <p:cNvPr id="315395" name="Rectangle 3" descr="Rectangle: Click to edit Master text styles&#10;Second level&#10;Third level&#10;Fourth level&#10;Fifth level"/>
          <p:cNvSpPr>
            <a:spLocks noGrp="1" noChangeArrowheads="1"/>
          </p:cNvSpPr>
          <p:nvPr>
            <p:ph idx="1"/>
          </p:nvPr>
        </p:nvSpPr>
        <p:spPr>
          <a:xfrm>
            <a:off x="462185" y="117296"/>
            <a:ext cx="7772400" cy="6522785"/>
          </a:xfrm>
        </p:spPr>
        <p:txBody>
          <a:bodyPr>
            <a:normAutofit lnSpcReduction="10000"/>
          </a:bodyPr>
          <a:lstStyle/>
          <a:p>
            <a:pPr marL="914400" lvl="2" indent="0" eaLnBrk="1" hangingPunct="1">
              <a:buClr>
                <a:srgbClr val="4768F5"/>
              </a:buClr>
              <a:buNone/>
            </a:pPr>
            <a:endParaRPr lang="zh-CN" altLang="en-US" dirty="0">
              <a:latin typeface="黑体" panose="02010609060101010101" pitchFamily="49" charset="-122"/>
              <a:ea typeface="黑体" panose="02010609060101010101" pitchFamily="49" charset="-122"/>
            </a:endParaRPr>
          </a:p>
          <a:p>
            <a:pPr marL="1085850" lvl="1" indent="-457200" eaLnBrk="1" hangingPunct="1"/>
            <a:r>
              <a:rPr lang="zh-CN" altLang="en-US" sz="2200" b="1" dirty="0">
                <a:solidFill>
                  <a:srgbClr val="339933"/>
                </a:solidFill>
                <a:latin typeface="宋体" panose="02010600030101010101" pitchFamily="2" charset="-122"/>
                <a:ea typeface="宋体" panose="02010600030101010101" pitchFamily="2" charset="-122"/>
              </a:rPr>
              <a:t>确认 </a:t>
            </a:r>
          </a:p>
          <a:p>
            <a:pPr marL="1085850" lvl="1" indent="-457200" eaLnBrk="1" hangingPunct="1">
              <a:buNone/>
            </a:pPr>
            <a:r>
              <a:rPr lang="zh-CN" altLang="en-US" sz="2200" b="1" dirty="0">
                <a:latin typeface="宋体" panose="02010600030101010101" pitchFamily="2" charset="-122"/>
                <a:ea typeface="宋体" panose="02010600030101010101" pitchFamily="2" charset="-122"/>
              </a:rPr>
              <a:t>  对</a:t>
            </a:r>
            <a:r>
              <a:rPr lang="zh-CN" altLang="en-US" sz="2200" b="1" dirty="0">
                <a:solidFill>
                  <a:srgbClr val="D60093"/>
                </a:solidFill>
                <a:latin typeface="宋体" panose="02010600030101010101" pitchFamily="2" charset="-122"/>
                <a:ea typeface="宋体" panose="02010600030101010101" pitchFamily="2" charset="-122"/>
              </a:rPr>
              <a:t>分支指令、</a:t>
            </a:r>
            <a:r>
              <a:rPr lang="en-US" altLang="zh-CN" sz="2200" b="1" dirty="0">
                <a:solidFill>
                  <a:srgbClr val="D60093"/>
                </a:solidFill>
                <a:latin typeface="宋体" panose="02010600030101010101" pitchFamily="2" charset="-122"/>
                <a:ea typeface="宋体" panose="02010600030101010101" pitchFamily="2" charset="-122"/>
              </a:rPr>
              <a:t>store</a:t>
            </a:r>
            <a:r>
              <a:rPr lang="zh-CN" altLang="en-US" sz="2200" b="1" dirty="0">
                <a:solidFill>
                  <a:srgbClr val="D60093"/>
                </a:solidFill>
                <a:latin typeface="宋体" panose="02010600030101010101" pitchFamily="2" charset="-122"/>
                <a:ea typeface="宋体" panose="02010600030101010101" pitchFamily="2" charset="-122"/>
              </a:rPr>
              <a:t>指令</a:t>
            </a:r>
            <a:r>
              <a:rPr lang="zh-CN" altLang="en-US" sz="2200" b="1" dirty="0">
                <a:latin typeface="宋体" panose="02010600030101010101" pitchFamily="2" charset="-122"/>
                <a:ea typeface="宋体" panose="02010600030101010101" pitchFamily="2" charset="-122"/>
              </a:rPr>
              <a:t>以及</a:t>
            </a:r>
            <a:r>
              <a:rPr lang="zh-CN" altLang="en-US" sz="2200" b="1" dirty="0">
                <a:solidFill>
                  <a:srgbClr val="D60093"/>
                </a:solidFill>
                <a:latin typeface="宋体" panose="02010600030101010101" pitchFamily="2" charset="-122"/>
                <a:ea typeface="宋体" panose="02010600030101010101" pitchFamily="2" charset="-122"/>
              </a:rPr>
              <a:t>其他指令</a:t>
            </a:r>
            <a:r>
              <a:rPr lang="zh-CN" altLang="en-US" sz="2200" b="1" dirty="0">
                <a:latin typeface="宋体" panose="02010600030101010101" pitchFamily="2" charset="-122"/>
                <a:ea typeface="宋体" panose="02010600030101010101" pitchFamily="2" charset="-122"/>
              </a:rPr>
              <a:t>的处理不同：</a:t>
            </a:r>
            <a:endParaRPr lang="en-US" altLang="zh-CN" sz="2200" b="1" dirty="0">
              <a:latin typeface="宋体" panose="02010600030101010101" pitchFamily="2" charset="-122"/>
              <a:ea typeface="宋体" panose="02010600030101010101" pitchFamily="2" charset="-122"/>
            </a:endParaRPr>
          </a:p>
          <a:p>
            <a:pPr marL="1085850" lvl="1" indent="-457200" eaLnBrk="1" hangingPunct="1">
              <a:buNone/>
            </a:pPr>
            <a:endParaRPr lang="zh-CN" altLang="en-US" sz="2200" b="1" dirty="0">
              <a:latin typeface="宋体" panose="02010600030101010101" pitchFamily="2" charset="-122"/>
              <a:ea typeface="宋体" panose="02010600030101010101" pitchFamily="2" charset="-122"/>
            </a:endParaRPr>
          </a:p>
          <a:p>
            <a:pPr lvl="2" indent="292100" eaLnBrk="1" hangingPunct="1"/>
            <a:r>
              <a:rPr lang="zh-CN" altLang="en-US" sz="2200" dirty="0">
                <a:solidFill>
                  <a:srgbClr val="D60093"/>
                </a:solidFill>
                <a:latin typeface="宋体" panose="02010600030101010101" pitchFamily="2" charset="-122"/>
                <a:ea typeface="宋体" panose="02010600030101010101" pitchFamily="2" charset="-122"/>
              </a:rPr>
              <a:t>其他指令</a:t>
            </a:r>
            <a:r>
              <a:rPr lang="zh-CN" altLang="en-US" sz="2200" dirty="0">
                <a:latin typeface="宋体" panose="02010600030101010101" pitchFamily="2" charset="-122"/>
                <a:ea typeface="宋体" panose="02010600030101010101" pitchFamily="2" charset="-122"/>
              </a:rPr>
              <a:t>（除分支指令和</a:t>
            </a:r>
            <a:r>
              <a:rPr lang="en-US" altLang="zh-CN" sz="2200" dirty="0">
                <a:latin typeface="宋体" panose="02010600030101010101" pitchFamily="2" charset="-122"/>
                <a:ea typeface="宋体" panose="02010600030101010101" pitchFamily="2" charset="-122"/>
              </a:rPr>
              <a:t>store</a:t>
            </a:r>
            <a:r>
              <a:rPr lang="zh-CN" altLang="en-US" sz="2200" dirty="0">
                <a:latin typeface="宋体" panose="02010600030101010101" pitchFamily="2" charset="-122"/>
                <a:ea typeface="宋体" panose="02010600030101010101" pitchFamily="2" charset="-122"/>
              </a:rPr>
              <a:t>指令）</a:t>
            </a:r>
          </a:p>
          <a:p>
            <a:pPr marL="1435100" lvl="2" indent="539750" eaLnBrk="1" hangingPunct="1">
              <a:buFont typeface="Wingdings" panose="05000000000000000000" pitchFamily="2" charset="2"/>
              <a:buNone/>
            </a:pPr>
            <a:r>
              <a:rPr lang="zh-CN" altLang="en-US" sz="2200" dirty="0">
                <a:latin typeface="宋体" panose="02010600030101010101" pitchFamily="2" charset="-122"/>
                <a:ea typeface="宋体" panose="02010600030101010101" pitchFamily="2" charset="-122"/>
              </a:rPr>
              <a:t>当该指令到达</a:t>
            </a:r>
            <a:r>
              <a:rPr lang="en-US" altLang="zh-CN" sz="2200" dirty="0">
                <a:solidFill>
                  <a:srgbClr val="9933FF"/>
                </a:solidFill>
                <a:latin typeface="宋体" panose="02010600030101010101" pitchFamily="2" charset="-122"/>
                <a:ea typeface="宋体" panose="02010600030101010101" pitchFamily="2" charset="-122"/>
              </a:rPr>
              <a:t>ROB</a:t>
            </a:r>
            <a:r>
              <a:rPr lang="zh-CN" altLang="en-US" sz="2200" dirty="0">
                <a:latin typeface="宋体" panose="02010600030101010101" pitchFamily="2" charset="-122"/>
                <a:ea typeface="宋体" panose="02010600030101010101" pitchFamily="2" charset="-122"/>
              </a:rPr>
              <a:t>队列的头部而且其结果已经就绪时，就把该结果写入该指令的</a:t>
            </a:r>
            <a:r>
              <a:rPr lang="zh-CN" altLang="en-US" sz="2200" dirty="0">
                <a:solidFill>
                  <a:srgbClr val="339933"/>
                </a:solidFill>
                <a:latin typeface="宋体" panose="02010600030101010101" pitchFamily="2" charset="-122"/>
                <a:ea typeface="宋体" panose="02010600030101010101" pitchFamily="2" charset="-122"/>
              </a:rPr>
              <a:t>目标寄存器</a:t>
            </a:r>
            <a:r>
              <a:rPr lang="zh-CN" altLang="en-US" sz="2200" dirty="0">
                <a:latin typeface="宋体" panose="02010600030101010101" pitchFamily="2" charset="-122"/>
                <a:ea typeface="宋体" panose="02010600030101010101" pitchFamily="2" charset="-122"/>
              </a:rPr>
              <a:t>，并从</a:t>
            </a:r>
            <a:r>
              <a:rPr lang="en-US" altLang="zh-CN" sz="2200" dirty="0">
                <a:solidFill>
                  <a:srgbClr val="9933FF"/>
                </a:solidFill>
                <a:latin typeface="宋体" panose="02010600030101010101" pitchFamily="2" charset="-122"/>
                <a:ea typeface="宋体" panose="02010600030101010101" pitchFamily="2" charset="-122"/>
              </a:rPr>
              <a:t>ROB</a:t>
            </a:r>
            <a:r>
              <a:rPr lang="zh-CN" altLang="en-US" sz="2200" dirty="0">
                <a:latin typeface="宋体" panose="02010600030101010101" pitchFamily="2" charset="-122"/>
                <a:ea typeface="宋体" panose="02010600030101010101" pitchFamily="2" charset="-122"/>
              </a:rPr>
              <a:t>中删除该指令。 </a:t>
            </a:r>
            <a:endParaRPr lang="en-US" altLang="zh-CN" sz="2200" dirty="0">
              <a:latin typeface="宋体" panose="02010600030101010101" pitchFamily="2" charset="-122"/>
              <a:ea typeface="宋体" panose="02010600030101010101" pitchFamily="2" charset="-122"/>
            </a:endParaRPr>
          </a:p>
          <a:p>
            <a:pPr lvl="2" eaLnBrk="1" hangingPunct="1">
              <a:buFont typeface="Wingdings" panose="05000000000000000000" pitchFamily="2" charset="2"/>
              <a:buNone/>
            </a:pPr>
            <a:endParaRPr lang="en-US" altLang="zh-CN" sz="2200" dirty="0">
              <a:latin typeface="宋体" panose="02010600030101010101" pitchFamily="2" charset="-122"/>
              <a:ea typeface="宋体" panose="02010600030101010101" pitchFamily="2" charset="-122"/>
            </a:endParaRPr>
          </a:p>
          <a:p>
            <a:pPr marL="1435100" lvl="2" indent="-273050"/>
            <a:r>
              <a:rPr lang="en-US" altLang="zh-CN" sz="2200" dirty="0">
                <a:solidFill>
                  <a:srgbClr val="D60093"/>
                </a:solidFill>
                <a:latin typeface="宋体" panose="02010600030101010101" pitchFamily="2" charset="-122"/>
                <a:ea typeface="宋体" panose="02010600030101010101" pitchFamily="2" charset="-122"/>
              </a:rPr>
              <a:t>store</a:t>
            </a:r>
            <a:r>
              <a:rPr lang="zh-CN" altLang="en-US" sz="2200" dirty="0">
                <a:solidFill>
                  <a:srgbClr val="D60093"/>
                </a:solidFill>
                <a:latin typeface="宋体" panose="02010600030101010101" pitchFamily="2" charset="-122"/>
                <a:ea typeface="宋体" panose="02010600030101010101" pitchFamily="2" charset="-122"/>
              </a:rPr>
              <a:t>指令</a:t>
            </a:r>
          </a:p>
          <a:p>
            <a:pPr lvl="2">
              <a:buNone/>
            </a:pPr>
            <a:r>
              <a:rPr lang="zh-CN" altLang="en-US" sz="2200" dirty="0">
                <a:latin typeface="宋体" panose="02010600030101010101" pitchFamily="2" charset="-122"/>
                <a:ea typeface="宋体" panose="02010600030101010101" pitchFamily="2" charset="-122"/>
              </a:rPr>
              <a:t>    处理与上面类似，只是它把结果写入</a:t>
            </a:r>
            <a:r>
              <a:rPr lang="zh-CN" altLang="en-US" sz="2200" dirty="0">
                <a:solidFill>
                  <a:srgbClr val="339933"/>
                </a:solidFill>
                <a:latin typeface="宋体" panose="02010600030101010101" pitchFamily="2" charset="-122"/>
                <a:ea typeface="宋体" panose="02010600030101010101" pitchFamily="2" charset="-122"/>
              </a:rPr>
              <a:t>存储器。</a:t>
            </a:r>
            <a:endParaRPr lang="en-US" altLang="zh-CN" sz="2200" dirty="0">
              <a:solidFill>
                <a:srgbClr val="339933"/>
              </a:solidFill>
              <a:latin typeface="宋体" panose="02010600030101010101" pitchFamily="2" charset="-122"/>
              <a:ea typeface="宋体" panose="02010600030101010101" pitchFamily="2" charset="-122"/>
            </a:endParaRPr>
          </a:p>
          <a:p>
            <a:pPr lvl="2">
              <a:buNone/>
            </a:pPr>
            <a:endParaRPr lang="zh-CN" altLang="en-US" sz="2200" dirty="0">
              <a:solidFill>
                <a:srgbClr val="339933"/>
              </a:solidFill>
              <a:latin typeface="宋体" panose="02010600030101010101" pitchFamily="2" charset="-122"/>
              <a:ea typeface="宋体" panose="02010600030101010101" pitchFamily="2" charset="-122"/>
            </a:endParaRPr>
          </a:p>
          <a:p>
            <a:pPr marL="1435100" lvl="2" indent="-273050">
              <a:lnSpc>
                <a:spcPct val="100000"/>
              </a:lnSpc>
            </a:pPr>
            <a:r>
              <a:rPr lang="zh-CN" altLang="en-US" sz="2200" dirty="0">
                <a:solidFill>
                  <a:srgbClr val="D60093"/>
                </a:solidFill>
                <a:latin typeface="宋体" panose="02010600030101010101" pitchFamily="2" charset="-122"/>
                <a:ea typeface="宋体" panose="02010600030101010101" pitchFamily="2" charset="-122"/>
              </a:rPr>
              <a:t>分支指令 </a:t>
            </a:r>
          </a:p>
          <a:p>
            <a:pPr lvl="3"/>
            <a:r>
              <a:rPr lang="zh-CN" altLang="en-US" sz="2200" dirty="0">
                <a:latin typeface="宋体" panose="02010600030101010101" pitchFamily="2" charset="-122"/>
                <a:ea typeface="宋体" panose="02010600030101010101" pitchFamily="2" charset="-122"/>
              </a:rPr>
              <a:t>当预测错误的分支指令到达</a:t>
            </a:r>
            <a:r>
              <a:rPr lang="en-US" altLang="zh-CN" sz="2200" dirty="0">
                <a:solidFill>
                  <a:srgbClr val="9933FF"/>
                </a:solidFill>
                <a:latin typeface="宋体" panose="02010600030101010101" pitchFamily="2" charset="-122"/>
                <a:ea typeface="宋体" panose="02010600030101010101" pitchFamily="2" charset="-122"/>
              </a:rPr>
              <a:t>ROB</a:t>
            </a:r>
            <a:r>
              <a:rPr lang="zh-CN" altLang="en-US" sz="2200" dirty="0">
                <a:latin typeface="宋体" panose="02010600030101010101" pitchFamily="2" charset="-122"/>
                <a:ea typeface="宋体" panose="02010600030101010101" pitchFamily="2" charset="-122"/>
              </a:rPr>
              <a:t>队列的头部时，表示错误的前瞻执行，清空</a:t>
            </a:r>
            <a:r>
              <a:rPr lang="en-US" altLang="zh-CN" sz="2200" dirty="0">
                <a:solidFill>
                  <a:srgbClr val="9933FF"/>
                </a:solidFill>
                <a:latin typeface="宋体" panose="02010600030101010101" pitchFamily="2" charset="-122"/>
                <a:ea typeface="宋体" panose="02010600030101010101" pitchFamily="2" charset="-122"/>
              </a:rPr>
              <a:t>ROB</a:t>
            </a:r>
            <a:r>
              <a:rPr lang="zh-CN" altLang="en-US" sz="2200" dirty="0">
                <a:latin typeface="宋体" panose="02010600030101010101" pitchFamily="2" charset="-122"/>
                <a:ea typeface="宋体" panose="02010600030101010101" pitchFamily="2" charset="-122"/>
              </a:rPr>
              <a:t>，并从分支指令的另一个分支重新开始执行。</a:t>
            </a:r>
          </a:p>
          <a:p>
            <a:pPr lvl="3">
              <a:buNone/>
            </a:pPr>
            <a:r>
              <a:rPr lang="zh-CN" altLang="en-US" sz="2200" dirty="0">
                <a:latin typeface="宋体" panose="02010600030101010101" pitchFamily="2" charset="-122"/>
                <a:ea typeface="宋体" panose="02010600030101010101" pitchFamily="2" charset="-122"/>
              </a:rPr>
              <a:t>        </a:t>
            </a:r>
            <a:r>
              <a:rPr lang="zh-CN" altLang="en-US" sz="2200" dirty="0">
                <a:solidFill>
                  <a:srgbClr val="0000CC"/>
                </a:solidFill>
                <a:latin typeface="宋体" panose="02010600030101010101" pitchFamily="2" charset="-122"/>
                <a:ea typeface="宋体" panose="02010600030101010101" pitchFamily="2" charset="-122"/>
              </a:rPr>
              <a:t>（错误的前瞻执行）</a:t>
            </a:r>
          </a:p>
          <a:p>
            <a:pPr lvl="3"/>
            <a:r>
              <a:rPr lang="zh-CN" altLang="en-US" sz="2200" dirty="0">
                <a:latin typeface="宋体" panose="02010600030101010101" pitchFamily="2" charset="-122"/>
                <a:ea typeface="宋体" panose="02010600030101010101" pitchFamily="2" charset="-122"/>
              </a:rPr>
              <a:t>当预测正确的分支指令到达</a:t>
            </a:r>
            <a:r>
              <a:rPr lang="en-US" altLang="zh-CN" sz="2200" dirty="0">
                <a:solidFill>
                  <a:srgbClr val="9933FF"/>
                </a:solidFill>
                <a:latin typeface="宋体" panose="02010600030101010101" pitchFamily="2" charset="-122"/>
                <a:ea typeface="宋体" panose="02010600030101010101" pitchFamily="2" charset="-122"/>
              </a:rPr>
              <a:t>ROB</a:t>
            </a:r>
            <a:r>
              <a:rPr lang="zh-CN" altLang="en-US" sz="2200" dirty="0">
                <a:latin typeface="宋体" panose="02010600030101010101" pitchFamily="2" charset="-122"/>
                <a:ea typeface="宋体" panose="02010600030101010101" pitchFamily="2" charset="-122"/>
              </a:rPr>
              <a:t>队列的头部时，该指令执行完毕。 </a:t>
            </a:r>
          </a:p>
          <a:p>
            <a:pPr lvl="2" eaLnBrk="1" hangingPunct="1">
              <a:buFont typeface="Wingdings" panose="05000000000000000000" pitchFamily="2" charset="2"/>
              <a:buNone/>
            </a:pPr>
            <a:r>
              <a:rPr lang="zh-CN" altLang="en-US" sz="2200" dirty="0">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32221853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3" name="内容占位符 2" descr="Rectangle: Click to edit Master text styles&#10;Second level&#10;Third level&#10;Fourth level&#10;Fifth level"/>
          <p:cNvSpPr>
            <a:spLocks noGrp="1"/>
          </p:cNvSpPr>
          <p:nvPr>
            <p:ph idx="1"/>
          </p:nvPr>
        </p:nvSpPr>
        <p:spPr>
          <a:xfrm>
            <a:off x="891637" y="663724"/>
            <a:ext cx="9602599" cy="4953000"/>
          </a:xfrm>
        </p:spPr>
        <p:txBody>
          <a:bodyPr>
            <a:normAutofit/>
          </a:bodyPr>
          <a:lstStyle/>
          <a:p>
            <a:pPr marL="0" indent="0">
              <a:buNone/>
            </a:pPr>
            <a:r>
              <a:rPr lang="zh-CN" altLang="en-US" sz="2200" dirty="0">
                <a:solidFill>
                  <a:schemeClr val="tx1"/>
                </a:solidFill>
                <a:latin typeface="宋体" panose="02010600030101010101" pitchFamily="2" charset="-122"/>
                <a:ea typeface="宋体" panose="02010600030101010101" pitchFamily="2" charset="-122"/>
              </a:rPr>
              <a:t>    产生异常的指令：</a:t>
            </a:r>
            <a:endParaRPr lang="en-US" altLang="zh-CN" sz="2200" dirty="0">
              <a:solidFill>
                <a:schemeClr val="tx1"/>
              </a:solidFill>
              <a:latin typeface="宋体" panose="02010600030101010101" pitchFamily="2" charset="-122"/>
              <a:ea typeface="宋体" panose="02010600030101010101" pitchFamily="2" charset="-122"/>
            </a:endParaRPr>
          </a:p>
          <a:p>
            <a:pPr marL="0" indent="0">
              <a:buNone/>
            </a:pPr>
            <a:r>
              <a:rPr lang="en-US" altLang="zh-CN" sz="2200" dirty="0">
                <a:solidFill>
                  <a:schemeClr val="tx1"/>
                </a:solidFill>
                <a:latin typeface="宋体" panose="02010600030101010101" pitchFamily="2" charset="-122"/>
                <a:ea typeface="宋体" panose="02010600030101010101" pitchFamily="2" charset="-122"/>
              </a:rPr>
              <a:t>    </a:t>
            </a:r>
            <a:r>
              <a:rPr lang="zh-CN" altLang="en-US" sz="2200" dirty="0">
                <a:solidFill>
                  <a:schemeClr val="tx1"/>
                </a:solidFill>
                <a:latin typeface="宋体" panose="02010600030101010101" pitchFamily="2" charset="-122"/>
                <a:ea typeface="宋体" panose="02010600030101010101" pitchFamily="2" charset="-122"/>
              </a:rPr>
              <a:t>在该指令到达</a:t>
            </a:r>
            <a:r>
              <a:rPr lang="en-US" altLang="zh-CN" sz="2200" dirty="0">
                <a:solidFill>
                  <a:schemeClr val="tx1"/>
                </a:solidFill>
                <a:latin typeface="宋体" panose="02010600030101010101" pitchFamily="2" charset="-122"/>
                <a:ea typeface="宋体" panose="02010600030101010101" pitchFamily="2" charset="-122"/>
              </a:rPr>
              <a:t>ROB</a:t>
            </a:r>
            <a:r>
              <a:rPr lang="zh-CN" altLang="en-US" sz="2200" dirty="0">
                <a:solidFill>
                  <a:schemeClr val="tx1"/>
                </a:solidFill>
                <a:latin typeface="宋体" panose="02010600030101010101" pitchFamily="2" charset="-122"/>
                <a:ea typeface="宋体" panose="02010600030101010101" pitchFamily="2" charset="-122"/>
              </a:rPr>
              <a:t>头部前不处理，到达</a:t>
            </a:r>
            <a:r>
              <a:rPr lang="en-US" altLang="zh-CN" sz="2200" dirty="0">
                <a:solidFill>
                  <a:schemeClr val="tx1"/>
                </a:solidFill>
                <a:latin typeface="宋体" panose="02010600030101010101" pitchFamily="2" charset="-122"/>
                <a:ea typeface="宋体" panose="02010600030101010101" pitchFamily="2" charset="-122"/>
              </a:rPr>
              <a:t>ROB</a:t>
            </a:r>
            <a:r>
              <a:rPr lang="zh-CN" altLang="en-US" sz="2200" dirty="0">
                <a:solidFill>
                  <a:schemeClr val="tx1"/>
                </a:solidFill>
                <a:latin typeface="宋体" panose="02010600030101010101" pitchFamily="2" charset="-122"/>
                <a:ea typeface="宋体" panose="02010600030101010101" pitchFamily="2" charset="-122"/>
              </a:rPr>
              <a:t>头部时，产生中断，清空</a:t>
            </a:r>
            <a:r>
              <a:rPr lang="en-US" altLang="zh-CN" sz="2200" dirty="0">
                <a:solidFill>
                  <a:schemeClr val="tx1"/>
                </a:solidFill>
                <a:latin typeface="宋体" panose="02010600030101010101" pitchFamily="2" charset="-122"/>
                <a:ea typeface="宋体" panose="02010600030101010101" pitchFamily="2" charset="-122"/>
              </a:rPr>
              <a:t>ROB</a:t>
            </a:r>
            <a:r>
              <a:rPr lang="zh-CN" altLang="en-US" sz="2200" dirty="0">
                <a:solidFill>
                  <a:schemeClr val="tx1"/>
                </a:solidFill>
                <a:latin typeface="宋体" panose="02010600030101010101" pitchFamily="2" charset="-122"/>
                <a:ea typeface="宋体" panose="02010600030101010101" pitchFamily="2" charset="-122"/>
              </a:rPr>
              <a:t>，此操作能够完成精确的异常处理。</a:t>
            </a:r>
            <a:br>
              <a:rPr lang="zh-CN" altLang="en-US" sz="2200" dirty="0">
                <a:solidFill>
                  <a:schemeClr val="tx1"/>
                </a:solidFill>
                <a:latin typeface="宋体" panose="02010600030101010101" pitchFamily="2" charset="-122"/>
                <a:ea typeface="宋体" panose="02010600030101010101" pitchFamily="2" charset="-122"/>
              </a:rPr>
            </a:br>
            <a:r>
              <a:rPr lang="zh-CN" altLang="en-US" sz="2200" dirty="0">
                <a:solidFill>
                  <a:schemeClr val="tx1"/>
                </a:solidFill>
                <a:latin typeface="宋体" panose="02010600030101010101" pitchFamily="2" charset="-122"/>
                <a:ea typeface="宋体" panose="02010600030101010101" pitchFamily="2" charset="-122"/>
              </a:rPr>
              <a:t>    但凡刷新</a:t>
            </a:r>
            <a:r>
              <a:rPr lang="en-US" altLang="zh-CN" sz="2200" dirty="0">
                <a:solidFill>
                  <a:schemeClr val="tx1"/>
                </a:solidFill>
                <a:latin typeface="宋体" panose="02010600030101010101" pitchFamily="2" charset="-122"/>
                <a:ea typeface="宋体" panose="02010600030101010101" pitchFamily="2" charset="-122"/>
              </a:rPr>
              <a:t>ROB</a:t>
            </a:r>
            <a:r>
              <a:rPr lang="zh-CN" altLang="en-US" sz="2200" dirty="0">
                <a:solidFill>
                  <a:schemeClr val="tx1"/>
                </a:solidFill>
                <a:latin typeface="宋体" panose="02010600030101010101" pitchFamily="2" charset="-122"/>
                <a:ea typeface="宋体" panose="02010600030101010101" pitchFamily="2" charset="-122"/>
              </a:rPr>
              <a:t>，连同指令队列一起刷新，因为假如指令队列中有指令已经是有问题的指令流。</a:t>
            </a:r>
          </a:p>
        </p:txBody>
      </p:sp>
    </p:spTree>
    <p:extLst>
      <p:ext uri="{BB962C8B-B14F-4D97-AF65-F5344CB8AC3E}">
        <p14:creationId xmlns:p14="http://schemas.microsoft.com/office/powerpoint/2010/main" val="341568459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p:txBody>
          <a:bodyPr/>
          <a:lstStyle/>
          <a:p>
            <a:pPr eaLnBrk="1" hangingPunct="1"/>
            <a:r>
              <a:rPr lang="en-US" altLang="zh-CN" dirty="0">
                <a:latin typeface="黑体" panose="02010609060101010101" pitchFamily="49" charset="-122"/>
              </a:rPr>
              <a:t> </a:t>
            </a:r>
            <a:endParaRPr lang="zh-CN" altLang="en-US" dirty="0">
              <a:latin typeface="黑体" panose="02010609060101010101" pitchFamily="49" charset="-122"/>
            </a:endParaRPr>
          </a:p>
        </p:txBody>
      </p:sp>
      <p:sp>
        <p:nvSpPr>
          <p:cNvPr id="318467" name="Rectangle 3" descr="Rectangle: Click to edit Master text styles&#10;Second level&#10;Third level&#10;Fourth level&#10;Fifth level"/>
          <p:cNvSpPr>
            <a:spLocks noGrp="1" noChangeArrowheads="1"/>
          </p:cNvSpPr>
          <p:nvPr>
            <p:ph idx="1"/>
          </p:nvPr>
        </p:nvSpPr>
        <p:spPr>
          <a:xfrm>
            <a:off x="1415041" y="448654"/>
            <a:ext cx="7772400" cy="4953000"/>
          </a:xfrm>
        </p:spPr>
        <p:txBody>
          <a:bodyPr>
            <a:normAutofit/>
          </a:bodyPr>
          <a:lstStyle/>
          <a:p>
            <a:pPr marL="457200" indent="-457200" eaLnBrk="1" hangingPunct="1">
              <a:lnSpc>
                <a:spcPct val="140000"/>
              </a:lnSpc>
              <a:buNone/>
            </a:pPr>
            <a:r>
              <a:rPr lang="en-US" altLang="zh-CN" b="1" dirty="0">
                <a:latin typeface="宋体" panose="02010600030101010101" pitchFamily="2" charset="-122"/>
                <a:ea typeface="宋体" panose="02010600030101010101" pitchFamily="2" charset="-122"/>
              </a:rPr>
              <a:t>      </a:t>
            </a:r>
            <a:r>
              <a:rPr lang="zh-CN" altLang="en-US" sz="2200" dirty="0">
                <a:latin typeface="宋体" panose="02010600030101010101" pitchFamily="2" charset="-122"/>
                <a:ea typeface="宋体" panose="02010600030101010101" pitchFamily="2" charset="-122"/>
              </a:rPr>
              <a:t>例题：</a:t>
            </a:r>
            <a:r>
              <a:rPr lang="en-US" altLang="zh-CN" sz="2200" dirty="0">
                <a:solidFill>
                  <a:srgbClr val="000000"/>
                </a:solidFill>
                <a:latin typeface="宋体" panose="02010600030101010101" pitchFamily="2" charset="-122"/>
                <a:ea typeface="宋体" panose="02010600030101010101" pitchFamily="2" charset="-122"/>
              </a:rPr>
              <a:t> </a:t>
            </a:r>
            <a:r>
              <a:rPr lang="zh-CN" altLang="en-US" sz="2200" dirty="0">
                <a:solidFill>
                  <a:srgbClr val="000000"/>
                </a:solidFill>
                <a:latin typeface="宋体" panose="02010600030101010101" pitchFamily="2" charset="-122"/>
                <a:ea typeface="宋体" panose="02010600030101010101" pitchFamily="2" charset="-122"/>
              </a:rPr>
              <a:t>假设浮点功能部件的延迟时间为：加法</a:t>
            </a:r>
            <a:r>
              <a:rPr lang="en-US" altLang="zh-CN" sz="2200" dirty="0">
                <a:solidFill>
                  <a:srgbClr val="9933FF"/>
                </a:solidFill>
                <a:latin typeface="宋体" panose="02010600030101010101" pitchFamily="2" charset="-122"/>
                <a:ea typeface="宋体" panose="02010600030101010101" pitchFamily="2" charset="-122"/>
              </a:rPr>
              <a:t>2</a:t>
            </a:r>
            <a:r>
              <a:rPr lang="zh-CN" altLang="en-US" sz="2200" dirty="0">
                <a:solidFill>
                  <a:srgbClr val="000000"/>
                </a:solidFill>
                <a:latin typeface="宋体" panose="02010600030101010101" pitchFamily="2" charset="-122"/>
                <a:ea typeface="宋体" panose="02010600030101010101" pitchFamily="2" charset="-122"/>
              </a:rPr>
              <a:t>个时钟周期，乘法</a:t>
            </a:r>
            <a:r>
              <a:rPr lang="en-US" altLang="zh-CN" sz="2200" dirty="0">
                <a:solidFill>
                  <a:srgbClr val="9933FF"/>
                </a:solidFill>
                <a:latin typeface="宋体" panose="02010600030101010101" pitchFamily="2" charset="-122"/>
                <a:ea typeface="宋体" panose="02010600030101010101" pitchFamily="2" charset="-122"/>
              </a:rPr>
              <a:t>10</a:t>
            </a:r>
            <a:r>
              <a:rPr lang="zh-CN" altLang="en-US" sz="2200" dirty="0">
                <a:solidFill>
                  <a:srgbClr val="000000"/>
                </a:solidFill>
                <a:latin typeface="宋体" panose="02010600030101010101" pitchFamily="2" charset="-122"/>
                <a:ea typeface="宋体" panose="02010600030101010101" pitchFamily="2" charset="-122"/>
              </a:rPr>
              <a:t>个时钟周期，除法</a:t>
            </a:r>
            <a:r>
              <a:rPr lang="en-US" altLang="zh-CN" sz="2200" dirty="0">
                <a:solidFill>
                  <a:srgbClr val="9933FF"/>
                </a:solidFill>
                <a:latin typeface="宋体" panose="02010600030101010101" pitchFamily="2" charset="-122"/>
                <a:ea typeface="宋体" panose="02010600030101010101" pitchFamily="2" charset="-122"/>
              </a:rPr>
              <a:t>40</a:t>
            </a:r>
            <a:r>
              <a:rPr lang="zh-CN" altLang="en-US" sz="2200" dirty="0">
                <a:solidFill>
                  <a:srgbClr val="000000"/>
                </a:solidFill>
                <a:latin typeface="宋体" panose="02010600030101010101" pitchFamily="2" charset="-122"/>
                <a:ea typeface="宋体" panose="02010600030101010101" pitchFamily="2" charset="-122"/>
              </a:rPr>
              <a:t>个时钟周期。对于下面的代码段，给出当指令</a:t>
            </a:r>
            <a:r>
              <a:rPr lang="en-US" altLang="zh-CN" sz="2200" dirty="0">
                <a:solidFill>
                  <a:srgbClr val="D60093"/>
                </a:solidFill>
                <a:latin typeface="宋体" panose="02010600030101010101" pitchFamily="2" charset="-122"/>
                <a:ea typeface="宋体" panose="02010600030101010101" pitchFamily="2" charset="-122"/>
              </a:rPr>
              <a:t>MUL.D</a:t>
            </a:r>
            <a:r>
              <a:rPr lang="zh-CN" altLang="en-US" sz="2200" dirty="0">
                <a:solidFill>
                  <a:srgbClr val="CC00CC"/>
                </a:solidFill>
                <a:latin typeface="宋体" panose="02010600030101010101" pitchFamily="2" charset="-122"/>
                <a:ea typeface="宋体" panose="02010600030101010101" pitchFamily="2" charset="-122"/>
              </a:rPr>
              <a:t>即将确认时</a:t>
            </a:r>
            <a:r>
              <a:rPr lang="zh-CN" altLang="en-US" sz="2200" dirty="0">
                <a:solidFill>
                  <a:srgbClr val="000000"/>
                </a:solidFill>
                <a:latin typeface="宋体" panose="02010600030101010101" pitchFamily="2" charset="-122"/>
                <a:ea typeface="宋体" panose="02010600030101010101" pitchFamily="2" charset="-122"/>
              </a:rPr>
              <a:t>的状态表内容。</a:t>
            </a:r>
            <a:endParaRPr lang="zh-CN" altLang="pt-BR" sz="2200" dirty="0">
              <a:solidFill>
                <a:srgbClr val="000000"/>
              </a:solidFill>
              <a:latin typeface="宋体" panose="02010600030101010101" pitchFamily="2" charset="-122"/>
              <a:ea typeface="宋体" panose="02010600030101010101" pitchFamily="2" charset="-122"/>
            </a:endParaRPr>
          </a:p>
          <a:p>
            <a:pPr marL="457200" indent="-457200" eaLnBrk="1" hangingPunct="1">
              <a:buNone/>
            </a:pPr>
            <a:r>
              <a:rPr lang="pt-BR" altLang="zh-CN" sz="2200" dirty="0">
                <a:solidFill>
                  <a:schemeClr val="tx1"/>
                </a:solidFill>
                <a:latin typeface="宋体" panose="02010600030101010101" pitchFamily="2" charset="-122"/>
                <a:ea typeface="宋体" panose="02010600030101010101" pitchFamily="2" charset="-122"/>
              </a:rPr>
              <a:t>                 L.D	F6,34</a:t>
            </a:r>
            <a:r>
              <a:rPr lang="zh-CN" altLang="pt-BR" sz="2200" dirty="0">
                <a:solidFill>
                  <a:schemeClr val="tx1"/>
                </a:solidFill>
                <a:latin typeface="宋体" panose="02010600030101010101" pitchFamily="2" charset="-122"/>
                <a:ea typeface="宋体" panose="02010600030101010101" pitchFamily="2" charset="-122"/>
              </a:rPr>
              <a:t>（</a:t>
            </a:r>
            <a:r>
              <a:rPr lang="pt-BR" altLang="zh-CN" sz="2200" dirty="0">
                <a:solidFill>
                  <a:schemeClr val="tx1"/>
                </a:solidFill>
                <a:latin typeface="宋体" panose="02010600030101010101" pitchFamily="2" charset="-122"/>
                <a:ea typeface="宋体" panose="02010600030101010101" pitchFamily="2" charset="-122"/>
              </a:rPr>
              <a:t>R2</a:t>
            </a:r>
            <a:r>
              <a:rPr lang="zh-CN" altLang="pt-BR" sz="2200" dirty="0">
                <a:solidFill>
                  <a:schemeClr val="tx1"/>
                </a:solidFill>
                <a:latin typeface="宋体" panose="02010600030101010101" pitchFamily="2" charset="-122"/>
                <a:ea typeface="宋体" panose="02010600030101010101" pitchFamily="2" charset="-122"/>
              </a:rPr>
              <a:t>）</a:t>
            </a:r>
          </a:p>
          <a:p>
            <a:pPr marL="457200" indent="-457200" eaLnBrk="1" hangingPunct="1">
              <a:buNone/>
            </a:pPr>
            <a:r>
              <a:rPr lang="pt-BR" altLang="zh-CN" sz="2200" dirty="0">
                <a:solidFill>
                  <a:schemeClr val="tx1"/>
                </a:solidFill>
                <a:latin typeface="宋体" panose="02010600030101010101" pitchFamily="2" charset="-122"/>
                <a:ea typeface="宋体" panose="02010600030101010101" pitchFamily="2" charset="-122"/>
              </a:rPr>
              <a:t>                 L.D	F2,45</a:t>
            </a:r>
            <a:r>
              <a:rPr lang="zh-CN" altLang="pt-BR" sz="2200" dirty="0">
                <a:solidFill>
                  <a:schemeClr val="tx1"/>
                </a:solidFill>
                <a:latin typeface="宋体" panose="02010600030101010101" pitchFamily="2" charset="-122"/>
                <a:ea typeface="宋体" panose="02010600030101010101" pitchFamily="2" charset="-122"/>
              </a:rPr>
              <a:t>（</a:t>
            </a:r>
            <a:r>
              <a:rPr lang="pt-BR" altLang="zh-CN" sz="2200" dirty="0">
                <a:solidFill>
                  <a:schemeClr val="tx1"/>
                </a:solidFill>
                <a:latin typeface="宋体" panose="02010600030101010101" pitchFamily="2" charset="-122"/>
                <a:ea typeface="宋体" panose="02010600030101010101" pitchFamily="2" charset="-122"/>
              </a:rPr>
              <a:t>R3</a:t>
            </a:r>
            <a:r>
              <a:rPr lang="zh-CN" altLang="pt-BR" sz="2200" dirty="0">
                <a:solidFill>
                  <a:schemeClr val="tx1"/>
                </a:solidFill>
                <a:latin typeface="宋体" panose="02010600030101010101" pitchFamily="2" charset="-122"/>
                <a:ea typeface="宋体" panose="02010600030101010101" pitchFamily="2" charset="-122"/>
              </a:rPr>
              <a:t>）</a:t>
            </a:r>
          </a:p>
          <a:p>
            <a:pPr marL="457200" indent="-457200" eaLnBrk="1" hangingPunct="1">
              <a:buNone/>
            </a:pPr>
            <a:r>
              <a:rPr lang="pt-BR" altLang="zh-CN" sz="2200" dirty="0">
                <a:solidFill>
                  <a:schemeClr val="tx1"/>
                </a:solidFill>
                <a:latin typeface="宋体" panose="02010600030101010101" pitchFamily="2" charset="-122"/>
                <a:ea typeface="宋体" panose="02010600030101010101" pitchFamily="2" charset="-122"/>
              </a:rPr>
              <a:t>                 MUL.D  F0,F2,F4</a:t>
            </a:r>
            <a:endParaRPr lang="en-US" altLang="zh-CN" sz="2200" dirty="0">
              <a:solidFill>
                <a:schemeClr val="tx1"/>
              </a:solidFill>
              <a:latin typeface="宋体" panose="02010600030101010101" pitchFamily="2" charset="-122"/>
              <a:ea typeface="宋体" panose="02010600030101010101" pitchFamily="2" charset="-122"/>
            </a:endParaRPr>
          </a:p>
          <a:p>
            <a:pPr marL="457200" indent="-457200" eaLnBrk="1" hangingPunct="1">
              <a:buNone/>
            </a:pPr>
            <a:r>
              <a:rPr lang="en-US" altLang="zh-CN" sz="2200" dirty="0">
                <a:solidFill>
                  <a:schemeClr val="tx1"/>
                </a:solidFill>
                <a:latin typeface="宋体" panose="02010600030101010101" pitchFamily="2" charset="-122"/>
                <a:ea typeface="宋体" panose="02010600030101010101" pitchFamily="2" charset="-122"/>
              </a:rPr>
              <a:t>                 SUB.D  F8,F6,F2</a:t>
            </a:r>
          </a:p>
          <a:p>
            <a:pPr marL="457200" indent="-457200" eaLnBrk="1" hangingPunct="1">
              <a:buNone/>
            </a:pPr>
            <a:r>
              <a:rPr lang="en-US" altLang="zh-CN" sz="2200" dirty="0">
                <a:solidFill>
                  <a:schemeClr val="tx1"/>
                </a:solidFill>
                <a:latin typeface="宋体" panose="02010600030101010101" pitchFamily="2" charset="-122"/>
                <a:ea typeface="宋体" panose="02010600030101010101" pitchFamily="2" charset="-122"/>
              </a:rPr>
              <a:t>                 DIV.D  F10,F0,F6</a:t>
            </a:r>
          </a:p>
          <a:p>
            <a:pPr marL="457200" indent="-457200" eaLnBrk="1" hangingPunct="1">
              <a:buNone/>
            </a:pPr>
            <a:r>
              <a:rPr lang="en-US" altLang="zh-CN" sz="2200" dirty="0">
                <a:solidFill>
                  <a:schemeClr val="tx1"/>
                </a:solidFill>
                <a:latin typeface="宋体" panose="02010600030101010101" pitchFamily="2" charset="-122"/>
                <a:ea typeface="宋体" panose="02010600030101010101" pitchFamily="2" charset="-122"/>
              </a:rPr>
              <a:t>                 ADD.D  F6,F8,F2</a:t>
            </a:r>
          </a:p>
        </p:txBody>
      </p:sp>
    </p:spTree>
    <p:extLst>
      <p:ext uri="{BB962C8B-B14F-4D97-AF65-F5344CB8AC3E}">
        <p14:creationId xmlns:p14="http://schemas.microsoft.com/office/powerpoint/2010/main" val="3663930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descr="Rectangle: Click to edit Master text styles&#10;Second level&#10;Third level&#10;Fourth level&#10;Fifth level"/>
          <p:cNvSpPr>
            <a:spLocks noGrp="1" noChangeArrowheads="1"/>
          </p:cNvSpPr>
          <p:nvPr>
            <p:ph idx="1"/>
          </p:nvPr>
        </p:nvSpPr>
        <p:spPr>
          <a:xfrm>
            <a:off x="744760" y="1287715"/>
            <a:ext cx="10571457" cy="3454400"/>
          </a:xfrm>
        </p:spPr>
        <p:txBody>
          <a:bodyPr>
            <a:normAutofit fontScale="92500" lnSpcReduction="10000"/>
          </a:bodyPr>
          <a:lstStyle/>
          <a:p>
            <a:pPr>
              <a:lnSpc>
                <a:spcPct val="150000"/>
              </a:lnSpc>
              <a:spcBef>
                <a:spcPts val="600"/>
              </a:spcBef>
              <a:defRPr/>
            </a:pPr>
            <a:r>
              <a:rPr lang="zh-CN" altLang="en-US" sz="2400" dirty="0">
                <a:latin typeface="宋体" panose="02010600030101010101" pitchFamily="2" charset="-122"/>
                <a:ea typeface="宋体" panose="02010600030101010101" pitchFamily="2" charset="-122"/>
              </a:rPr>
              <a:t>基于硬件的动态开发方法</a:t>
            </a:r>
            <a:endParaRPr lang="en-US" altLang="zh-CN" sz="2400" dirty="0">
              <a:latin typeface="宋体" panose="02010600030101010101" pitchFamily="2" charset="-122"/>
              <a:ea typeface="宋体" panose="02010600030101010101" pitchFamily="2" charset="-122"/>
            </a:endParaRPr>
          </a:p>
          <a:p>
            <a:pPr>
              <a:lnSpc>
                <a:spcPct val="150000"/>
              </a:lnSpc>
              <a:spcBef>
                <a:spcPts val="600"/>
              </a:spcBef>
              <a:defRPr/>
            </a:pPr>
            <a:r>
              <a:rPr lang="zh-CN" altLang="en-US" sz="2400" dirty="0">
                <a:latin typeface="宋体" panose="02010600030101010101" pitchFamily="2" charset="-122"/>
                <a:ea typeface="宋体" panose="02010600030101010101" pitchFamily="2" charset="-122"/>
              </a:rPr>
              <a:t>基于软件的静态开发方法</a:t>
            </a:r>
            <a:endParaRPr lang="en-US" altLang="zh-CN" sz="2400" dirty="0">
              <a:latin typeface="宋体" panose="02010600030101010101" pitchFamily="2" charset="-122"/>
              <a:ea typeface="宋体" panose="02010600030101010101" pitchFamily="2" charset="-122"/>
            </a:endParaRPr>
          </a:p>
          <a:p>
            <a:pPr>
              <a:lnSpc>
                <a:spcPct val="150000"/>
              </a:lnSpc>
              <a:spcBef>
                <a:spcPts val="600"/>
              </a:spcBef>
              <a:defRPr/>
            </a:pPr>
            <a:r>
              <a:rPr lang="zh-CN" altLang="en-US" sz="2400" dirty="0">
                <a:latin typeface="宋体" panose="02010600030101010101" pitchFamily="2" charset="-122"/>
                <a:ea typeface="宋体" panose="02010600030101010101" pitchFamily="2" charset="-122"/>
              </a:rPr>
              <a:t>硬件＋软件技术</a:t>
            </a:r>
            <a:endParaRPr lang="en-US" altLang="zh-CN" sz="2400" dirty="0">
              <a:latin typeface="宋体" panose="02010600030101010101" pitchFamily="2" charset="-122"/>
              <a:ea typeface="宋体" panose="02010600030101010101" pitchFamily="2" charset="-122"/>
            </a:endParaRPr>
          </a:p>
          <a:p>
            <a:pPr marL="528638" indent="-457200" eaLnBrk="1" hangingPunct="1">
              <a:lnSpc>
                <a:spcPct val="150000"/>
              </a:lnSpc>
              <a:defRPr/>
            </a:pPr>
            <a:endParaRPr lang="zh-CN" altLang="en-US" sz="2800" dirty="0">
              <a:solidFill>
                <a:srgbClr val="0070C0"/>
              </a:solidFill>
              <a:latin typeface="宋体" panose="02010600030101010101" pitchFamily="2" charset="-122"/>
            </a:endParaRPr>
          </a:p>
          <a:p>
            <a:pPr marL="0" indent="0">
              <a:lnSpc>
                <a:spcPct val="150000"/>
              </a:lnSpc>
              <a:spcBef>
                <a:spcPts val="600"/>
              </a:spcBef>
              <a:buNone/>
              <a:defRPr/>
            </a:pPr>
            <a:r>
              <a:rPr lang="zh-CN" altLang="en-US" sz="2400" dirty="0">
                <a:latin typeface="宋体" panose="02010600030101010101" pitchFamily="2" charset="-122"/>
                <a:ea typeface="宋体" panose="02010600030101010101" pitchFamily="2" charset="-122"/>
              </a:rPr>
              <a:t>    只有硬件技术和软件技术互相配合，才能够最大限度地挖掘出程序中存在的指令级并行。</a:t>
            </a:r>
          </a:p>
          <a:p>
            <a:pPr marL="528638" indent="-457200" eaLnBrk="1" hangingPunct="1">
              <a:defRPr/>
            </a:pPr>
            <a:endParaRPr lang="en-US" altLang="zh-CN" dirty="0">
              <a:solidFill>
                <a:srgbClr val="080808"/>
              </a:solidFill>
              <a:latin typeface="宋体" panose="02010600030101010101" pitchFamily="2" charset="-122"/>
            </a:endParaRPr>
          </a:p>
        </p:txBody>
      </p:sp>
      <p:sp>
        <p:nvSpPr>
          <p:cNvPr id="4" name="标题 1"/>
          <p:cNvSpPr txBox="1">
            <a:spLocks/>
          </p:cNvSpPr>
          <p:nvPr/>
        </p:nvSpPr>
        <p:spPr>
          <a:xfrm>
            <a:off x="-1" y="1"/>
            <a:ext cx="8426154" cy="7007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宋体" panose="02010600030101010101" pitchFamily="2" charset="-122"/>
                <a:ea typeface="宋体" panose="02010600030101010101" pitchFamily="2" charset="-122"/>
              </a:rPr>
              <a:t>3.2.5 </a:t>
            </a:r>
            <a:r>
              <a:rPr lang="zh-CN" altLang="en-US" sz="3200" dirty="0">
                <a:latin typeface="宋体" panose="02010600030101010101" pitchFamily="2" charset="-122"/>
                <a:ea typeface="宋体" panose="02010600030101010101" pitchFamily="2" charset="-122"/>
              </a:rPr>
              <a:t>开发指令级并行的方法</a:t>
            </a:r>
          </a:p>
        </p:txBody>
      </p:sp>
    </p:spTree>
    <p:extLst>
      <p:ext uri="{BB962C8B-B14F-4D97-AF65-F5344CB8AC3E}">
        <p14:creationId xmlns:p14="http://schemas.microsoft.com/office/powerpoint/2010/main" val="3656554522"/>
      </p:ext>
    </p:extLst>
  </p:cSld>
  <p:clrMapOvr>
    <a:masterClrMapping/>
  </p:clrMapOvr>
  <p:transition spd="slow"/>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482"/>
          <p:cNvSpPr>
            <a:spLocks noGrp="1" noChangeArrowheads="1"/>
          </p:cNvSpPr>
          <p:nvPr>
            <p:ph type="title"/>
          </p:nvPr>
        </p:nvSpPr>
        <p:spPr/>
        <p:txBody>
          <a:bodyPr>
            <a:normAutofit fontScale="90000"/>
          </a:bodyPr>
          <a:lstStyle/>
          <a:p>
            <a:pPr eaLnBrk="1" hangingPunct="1"/>
            <a:r>
              <a:rPr lang="en-US" altLang="zh-CN" dirty="0">
                <a:latin typeface="黑体" panose="02010609060101010101" pitchFamily="49" charset="-122"/>
              </a:rPr>
              <a:t> </a:t>
            </a:r>
            <a:endParaRPr lang="zh-CN" altLang="en-US" dirty="0">
              <a:latin typeface="黑体" panose="02010609060101010101" pitchFamily="49" charset="-122"/>
            </a:endParaRPr>
          </a:p>
        </p:txBody>
      </p:sp>
      <p:graphicFrame>
        <p:nvGraphicFramePr>
          <p:cNvPr id="808482" name="Group 546"/>
          <p:cNvGraphicFramePr>
            <a:graphicFrameLocks noGrp="1"/>
          </p:cNvGraphicFramePr>
          <p:nvPr>
            <p:ph type="tbl" idx="1"/>
          </p:nvPr>
        </p:nvGraphicFramePr>
        <p:xfrm>
          <a:off x="1708151" y="1296988"/>
          <a:ext cx="8785225" cy="4610100"/>
        </p:xfrm>
        <a:graphic>
          <a:graphicData uri="http://schemas.openxmlformats.org/drawingml/2006/table">
            <a:tbl>
              <a:tblPr/>
              <a:tblGrid>
                <a:gridCol w="811212">
                  <a:extLst>
                    <a:ext uri="{9D8B030D-6E8A-4147-A177-3AD203B41FA5}">
                      <a16:colId xmlns:a16="http://schemas.microsoft.com/office/drawing/2014/main" val="20000"/>
                    </a:ext>
                  </a:extLst>
                </a:gridCol>
                <a:gridCol w="811213">
                  <a:extLst>
                    <a:ext uri="{9D8B030D-6E8A-4147-A177-3AD203B41FA5}">
                      <a16:colId xmlns:a16="http://schemas.microsoft.com/office/drawing/2014/main" val="20001"/>
                    </a:ext>
                  </a:extLst>
                </a:gridCol>
                <a:gridCol w="706437">
                  <a:extLst>
                    <a:ext uri="{9D8B030D-6E8A-4147-A177-3AD203B41FA5}">
                      <a16:colId xmlns:a16="http://schemas.microsoft.com/office/drawing/2014/main" val="20002"/>
                    </a:ext>
                  </a:extLst>
                </a:gridCol>
                <a:gridCol w="1631950">
                  <a:extLst>
                    <a:ext uri="{9D8B030D-6E8A-4147-A177-3AD203B41FA5}">
                      <a16:colId xmlns:a16="http://schemas.microsoft.com/office/drawing/2014/main" val="20003"/>
                    </a:ext>
                  </a:extLst>
                </a:gridCol>
                <a:gridCol w="2389188">
                  <a:extLst>
                    <a:ext uri="{9D8B030D-6E8A-4147-A177-3AD203B41FA5}">
                      <a16:colId xmlns:a16="http://schemas.microsoft.com/office/drawing/2014/main" val="20004"/>
                    </a:ext>
                  </a:extLst>
                </a:gridCol>
                <a:gridCol w="565150">
                  <a:extLst>
                    <a:ext uri="{9D8B030D-6E8A-4147-A177-3AD203B41FA5}">
                      <a16:colId xmlns:a16="http://schemas.microsoft.com/office/drawing/2014/main" val="20005"/>
                    </a:ext>
                  </a:extLst>
                </a:gridCol>
                <a:gridCol w="565150">
                  <a:extLst>
                    <a:ext uri="{9D8B030D-6E8A-4147-A177-3AD203B41FA5}">
                      <a16:colId xmlns:a16="http://schemas.microsoft.com/office/drawing/2014/main" val="20006"/>
                    </a:ext>
                  </a:extLst>
                </a:gridCol>
                <a:gridCol w="706437">
                  <a:extLst>
                    <a:ext uri="{9D8B030D-6E8A-4147-A177-3AD203B41FA5}">
                      <a16:colId xmlns:a16="http://schemas.microsoft.com/office/drawing/2014/main" val="20007"/>
                    </a:ext>
                  </a:extLst>
                </a:gridCol>
                <a:gridCol w="598488">
                  <a:extLst>
                    <a:ext uri="{9D8B030D-6E8A-4147-A177-3AD203B41FA5}">
                      <a16:colId xmlns:a16="http://schemas.microsoft.com/office/drawing/2014/main" val="20008"/>
                    </a:ext>
                  </a:extLst>
                </a:gridCol>
              </a:tblGrid>
              <a:tr h="530522">
                <a:tc rowSpan="2">
                  <a:txBody>
                    <a:bodyPr/>
                    <a:lstStyle/>
                    <a:p>
                      <a:pPr marL="0" marR="0" lvl="0" indent="0" algn="ctr" defTabSz="914400" rtl="0" eaLnBrk="1" fontAlgn="base" latinLnBrk="0" hangingPunct="1">
                        <a:lnSpc>
                          <a:spcPct val="200000"/>
                        </a:lnSpc>
                        <a:spcBef>
                          <a:spcPct val="20000"/>
                        </a:spcBef>
                        <a:spcAft>
                          <a:spcPct val="0"/>
                        </a:spcAft>
                        <a:buClr>
                          <a:schemeClr val="tx1"/>
                        </a:buClr>
                        <a:buSzTx/>
                        <a:buFont typeface="Wingdings" pitchFamily="2" charset="2"/>
                        <a:buNone/>
                        <a:tabLst/>
                      </a:pPr>
                      <a:r>
                        <a:rPr kumimoji="1" lang="zh-CN" altLang="en-US" sz="2400" b="1" i="0" u="none" strike="noStrike" cap="none" normalizeH="0" baseline="0" dirty="0">
                          <a:ln>
                            <a:noFill/>
                          </a:ln>
                          <a:solidFill>
                            <a:srgbClr val="E24C05"/>
                          </a:solidFill>
                          <a:effectLst/>
                          <a:latin typeface="宋体" pitchFamily="2" charset="-122"/>
                          <a:ea typeface="宋体" pitchFamily="2" charset="-122"/>
                        </a:rPr>
                        <a:t>名称 </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gridSpan="8">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400" b="1" i="0" u="none" strike="noStrike" cap="none" normalizeH="0" baseline="0" dirty="0">
                          <a:ln>
                            <a:noFill/>
                          </a:ln>
                          <a:solidFill>
                            <a:srgbClr val="E24C05"/>
                          </a:solidFill>
                          <a:effectLst/>
                          <a:latin typeface="宋体" pitchFamily="2" charset="-122"/>
                          <a:ea typeface="宋体" pitchFamily="2" charset="-122"/>
                        </a:rPr>
                        <a:t>保留站 </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44687">
                <a:tc vMerge="1">
                  <a:txBody>
                    <a:bodyPr/>
                    <a:lstStyle/>
                    <a:p>
                      <a:endParaRPr lang="zh-CN" altLang="en-US"/>
                    </a:p>
                  </a:txBody>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2"/>
                          </a:solidFill>
                          <a:effectLst/>
                          <a:latin typeface="Tahoma" pitchFamily="34" charset="0"/>
                          <a:ea typeface="黑体" pitchFamily="2" charset="-122"/>
                        </a:rPr>
                        <a:t>Busy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2"/>
                          </a:solidFill>
                          <a:effectLst/>
                          <a:latin typeface="Tahoma" pitchFamily="34" charset="0"/>
                          <a:ea typeface="黑体" pitchFamily="2" charset="-122"/>
                        </a:rPr>
                        <a:t>Op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2"/>
                          </a:solidFill>
                          <a:effectLst/>
                          <a:latin typeface="Tahoma" pitchFamily="34" charset="0"/>
                          <a:ea typeface="黑体" pitchFamily="2" charset="-122"/>
                        </a:rPr>
                        <a:t>Vj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err="1">
                          <a:ln>
                            <a:noFill/>
                          </a:ln>
                          <a:solidFill>
                            <a:schemeClr val="tx2"/>
                          </a:solidFill>
                          <a:effectLst/>
                          <a:latin typeface="Tahoma" pitchFamily="34" charset="0"/>
                          <a:ea typeface="黑体" pitchFamily="2" charset="-122"/>
                        </a:rPr>
                        <a:t>Vk</a:t>
                      </a:r>
                      <a:r>
                        <a:rPr kumimoji="1" lang="en-US" altLang="zh-CN" sz="2000" b="0" i="0" u="none" strike="noStrike" cap="none" normalizeH="0" baseline="0" dirty="0">
                          <a:ln>
                            <a:noFill/>
                          </a:ln>
                          <a:solidFill>
                            <a:schemeClr val="tx2"/>
                          </a:solidFill>
                          <a:effectLst/>
                          <a:latin typeface="Tahoma" pitchFamily="34" charset="0"/>
                          <a:ea typeface="黑体" pitchFamily="2" charset="-122"/>
                        </a:rPr>
                        <a:t>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2"/>
                          </a:solidFill>
                          <a:effectLst/>
                          <a:latin typeface="Tahoma" pitchFamily="34" charset="0"/>
                          <a:ea typeface="黑体" pitchFamily="2" charset="-122"/>
                        </a:rPr>
                        <a:t>Qj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2"/>
                          </a:solidFill>
                          <a:effectLst/>
                          <a:latin typeface="Tahoma" pitchFamily="34" charset="0"/>
                          <a:ea typeface="黑体" pitchFamily="2" charset="-122"/>
                        </a:rPr>
                        <a:t>Qk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2"/>
                          </a:solidFill>
                          <a:effectLst/>
                          <a:latin typeface="Tahoma" pitchFamily="34" charset="0"/>
                          <a:ea typeface="黑体" pitchFamily="2" charset="-122"/>
                        </a:rPr>
                        <a:t>Dest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2"/>
                          </a:solidFill>
                          <a:effectLst/>
                          <a:latin typeface="Tahoma" pitchFamily="34" charset="0"/>
                          <a:ea typeface="黑体" pitchFamily="2" charset="-122"/>
                        </a:rPr>
                        <a:t>A </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extLst>
                  <a:ext uri="{0D108BD9-81ED-4DB2-BD59-A6C34878D82A}">
                    <a16:rowId xmlns:a16="http://schemas.microsoft.com/office/drawing/2014/main" val="10001"/>
                  </a:ext>
                </a:extLst>
              </a:tr>
              <a:tr h="543098">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008000"/>
                          </a:solidFill>
                          <a:effectLst/>
                          <a:latin typeface="Tahoma" pitchFamily="34" charset="0"/>
                          <a:ea typeface="黑体" pitchFamily="2" charset="-122"/>
                        </a:rPr>
                        <a:t>Add1 </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no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dirty="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rgbClr val="E24C05"/>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extLst>
                  <a:ext uri="{0D108BD9-81ED-4DB2-BD59-A6C34878D82A}">
                    <a16:rowId xmlns:a16="http://schemas.microsoft.com/office/drawing/2014/main" val="10002"/>
                  </a:ext>
                </a:extLst>
              </a:tr>
              <a:tr h="544687">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008000"/>
                          </a:solidFill>
                          <a:effectLst/>
                          <a:latin typeface="Tahoma" pitchFamily="34" charset="0"/>
                          <a:ea typeface="黑体" pitchFamily="2" charset="-122"/>
                        </a:rPr>
                        <a:t>Add2 </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no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dirty="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dirty="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rgbClr val="E24C05"/>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extLst>
                  <a:ext uri="{0D108BD9-81ED-4DB2-BD59-A6C34878D82A}">
                    <a16:rowId xmlns:a16="http://schemas.microsoft.com/office/drawing/2014/main" val="10003"/>
                  </a:ext>
                </a:extLst>
              </a:tr>
              <a:tr h="544687">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008000"/>
                          </a:solidFill>
                          <a:effectLst/>
                          <a:latin typeface="Tahoma" pitchFamily="34" charset="0"/>
                          <a:ea typeface="黑体" pitchFamily="2" charset="-122"/>
                        </a:rPr>
                        <a:t>Add3 </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no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dirty="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rgbClr val="E24C05"/>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extLst>
                  <a:ext uri="{0D108BD9-81ED-4DB2-BD59-A6C34878D82A}">
                    <a16:rowId xmlns:a16="http://schemas.microsoft.com/office/drawing/2014/main" val="10004"/>
                  </a:ext>
                </a:extLst>
              </a:tr>
              <a:tr h="701264">
                <a:tc>
                  <a:txBody>
                    <a:bodyPr/>
                    <a:lstStyle/>
                    <a:p>
                      <a:pPr marL="0" marR="0" lvl="0" indent="0" algn="ctr" defTabSz="914400" rtl="0" eaLnBrk="1" fontAlgn="base" latinLnBrk="0" hangingPunct="1">
                        <a:lnSpc>
                          <a:spcPct val="16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008000"/>
                          </a:solidFill>
                          <a:effectLst/>
                          <a:latin typeface="Tahoma" pitchFamily="34" charset="0"/>
                          <a:ea typeface="黑体" pitchFamily="2" charset="-122"/>
                        </a:rPr>
                        <a:t>Mult1 </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no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chemeClr val="tx1"/>
                          </a:solidFill>
                          <a:effectLst/>
                          <a:latin typeface="Tahoma" pitchFamily="34" charset="0"/>
                          <a:ea typeface="黑体" pitchFamily="2" charset="-122"/>
                        </a:rPr>
                        <a:t>MUL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9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err="1">
                          <a:ln>
                            <a:noFill/>
                          </a:ln>
                          <a:solidFill>
                            <a:schemeClr val="tx1"/>
                          </a:solidFill>
                          <a:effectLst/>
                          <a:latin typeface="Tahoma" pitchFamily="34" charset="0"/>
                          <a:ea typeface="黑体" pitchFamily="2" charset="-122"/>
                        </a:rPr>
                        <a:t>Mem</a:t>
                      </a:r>
                      <a:r>
                        <a:rPr kumimoji="1" lang="en-US" altLang="zh-CN" sz="2000" b="0" i="0" u="none" strike="noStrike" cap="none" normalizeH="0" baseline="0" dirty="0">
                          <a:ln>
                            <a:noFill/>
                          </a:ln>
                          <a:solidFill>
                            <a:schemeClr val="tx1"/>
                          </a:solidFill>
                          <a:effectLst/>
                          <a:latin typeface="Tahoma" pitchFamily="34" charset="0"/>
                          <a:ea typeface="黑体" pitchFamily="2" charset="-122"/>
                        </a:rPr>
                        <a:t>[45+</a:t>
                      </a:r>
                    </a:p>
                    <a:p>
                      <a:pPr marL="0" marR="0" lvl="0" indent="0" algn="l" defTabSz="914400" rtl="0" eaLnBrk="1" fontAlgn="base" latinLnBrk="0" hangingPunct="1">
                        <a:lnSpc>
                          <a:spcPct val="9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chemeClr val="tx1"/>
                          </a:solidFill>
                          <a:effectLst/>
                          <a:latin typeface="Tahoma" pitchFamily="34" charset="0"/>
                          <a:ea typeface="黑体" pitchFamily="2" charset="-122"/>
                        </a:rPr>
                        <a:t>    </a:t>
                      </a:r>
                      <a:r>
                        <a:rPr kumimoji="1" lang="en-US" altLang="zh-CN" sz="2000" b="0" i="0" u="none" strike="noStrike" cap="none" normalizeH="0" baseline="0" dirty="0" err="1">
                          <a:ln>
                            <a:noFill/>
                          </a:ln>
                          <a:solidFill>
                            <a:schemeClr val="tx1"/>
                          </a:solidFill>
                          <a:effectLst/>
                          <a:latin typeface="Tahoma" pitchFamily="34" charset="0"/>
                          <a:ea typeface="黑体" pitchFamily="2" charset="-122"/>
                        </a:rPr>
                        <a:t>Regs</a:t>
                      </a:r>
                      <a:r>
                        <a:rPr kumimoji="1" lang="en-US" altLang="zh-CN" sz="2000" b="0" i="0" u="none" strike="noStrike" cap="none" normalizeH="0" baseline="0" dirty="0">
                          <a:ln>
                            <a:noFill/>
                          </a:ln>
                          <a:solidFill>
                            <a:schemeClr val="tx1"/>
                          </a:solidFill>
                          <a:effectLst/>
                          <a:latin typeface="Tahoma" pitchFamily="34" charset="0"/>
                          <a:ea typeface="黑体" pitchFamily="2" charset="-122"/>
                        </a:rPr>
                        <a:t>[R2]]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err="1">
                          <a:ln>
                            <a:noFill/>
                          </a:ln>
                          <a:solidFill>
                            <a:schemeClr val="tx1"/>
                          </a:solidFill>
                          <a:effectLst/>
                          <a:latin typeface="Tahoma" pitchFamily="34" charset="0"/>
                          <a:ea typeface="黑体" pitchFamily="2" charset="-122"/>
                        </a:rPr>
                        <a:t>Regs</a:t>
                      </a:r>
                      <a:r>
                        <a:rPr kumimoji="1" lang="en-US" altLang="zh-CN" sz="2000" b="0" i="0" u="none" strike="noStrike" cap="none" normalizeH="0" baseline="0" dirty="0">
                          <a:ln>
                            <a:noFill/>
                          </a:ln>
                          <a:solidFill>
                            <a:schemeClr val="tx1"/>
                          </a:solidFill>
                          <a:effectLst/>
                          <a:latin typeface="Tahoma" pitchFamily="34" charset="0"/>
                          <a:ea typeface="黑体" pitchFamily="2" charset="-122"/>
                        </a:rPr>
                        <a:t>[F4]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chemeClr val="tx1"/>
                          </a:solidFill>
                          <a:effectLst/>
                          <a:latin typeface="Tahoma" pitchFamily="34" charset="0"/>
                          <a:ea typeface="黑体" pitchFamily="2" charset="-122"/>
                        </a:rPr>
                        <a:t>#3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9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rgbClr val="E24C05"/>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extLst>
                  <a:ext uri="{0D108BD9-81ED-4DB2-BD59-A6C34878D82A}">
                    <a16:rowId xmlns:a16="http://schemas.microsoft.com/office/drawing/2014/main" val="10005"/>
                  </a:ext>
                </a:extLst>
              </a:tr>
              <a:tr h="1201155">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008000"/>
                          </a:solidFill>
                          <a:effectLst/>
                          <a:latin typeface="Tahoma" pitchFamily="34" charset="0"/>
                          <a:ea typeface="黑体" pitchFamily="2" charset="-122"/>
                        </a:rPr>
                        <a:t>Mult2 </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yes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DIV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20000"/>
                        </a:lnSpc>
                        <a:spcBef>
                          <a:spcPct val="20000"/>
                        </a:spcBef>
                        <a:spcAft>
                          <a:spcPct val="0"/>
                        </a:spcAft>
                        <a:buClr>
                          <a:srgbClr val="40458C"/>
                        </a:buClr>
                        <a:buSzTx/>
                        <a:buFont typeface="Wingdings" pitchFamily="2" charset="2"/>
                        <a:buNone/>
                        <a:tabLst/>
                        <a:defRPr/>
                      </a:pPr>
                      <a:r>
                        <a:rPr kumimoji="1" lang="en-US" altLang="zh-CN" sz="2000" b="0" i="0" u="none" strike="noStrike" kern="1200" cap="none" spc="0" normalizeH="0" baseline="0" noProof="0" dirty="0">
                          <a:ln>
                            <a:noFill/>
                          </a:ln>
                          <a:solidFill>
                            <a:srgbClr val="FF0000"/>
                          </a:solidFill>
                          <a:effectLst/>
                          <a:uLnTx/>
                          <a:uFillTx/>
                          <a:latin typeface="Tahoma" pitchFamily="34" charset="0"/>
                          <a:ea typeface="黑体" pitchFamily="2" charset="-122"/>
                        </a:rPr>
                        <a:t>#2</a:t>
                      </a:r>
                      <a:r>
                        <a:rPr kumimoji="1" lang="en-US" altLang="zh-CN" sz="2000" b="0" i="0" u="none" strike="noStrike" kern="1200" cap="none" spc="0" normalizeH="0" baseline="0" noProof="0" dirty="0">
                          <a:ln>
                            <a:noFill/>
                          </a:ln>
                          <a:solidFill>
                            <a:srgbClr val="FF0000"/>
                          </a:solidFill>
                          <a:effectLst/>
                          <a:uLnTx/>
                          <a:uFillTx/>
                          <a:latin typeface="Tahoma" pitchFamily="34" charset="0"/>
                          <a:ea typeface="黑体" pitchFamily="2" charset="-122"/>
                          <a:sym typeface="Symbol" pitchFamily="18" charset="2"/>
                        </a:rPr>
                        <a:t></a:t>
                      </a:r>
                      <a:r>
                        <a:rPr kumimoji="1" lang="en-US" altLang="zh-CN" sz="2000" b="0" i="0" u="none" strike="noStrike" kern="1200" cap="none" spc="0" normalizeH="0" baseline="0" noProof="0" dirty="0">
                          <a:ln>
                            <a:noFill/>
                          </a:ln>
                          <a:solidFill>
                            <a:srgbClr val="FF0000"/>
                          </a:solidFill>
                          <a:effectLst/>
                          <a:uLnTx/>
                          <a:uFillTx/>
                          <a:latin typeface="Tahoma" pitchFamily="34" charset="0"/>
                          <a:ea typeface="黑体" pitchFamily="2" charset="-122"/>
                        </a:rPr>
                        <a:t>Regs[F4]</a:t>
                      </a:r>
                    </a:p>
                    <a:p>
                      <a:pPr marL="0" marR="0" lvl="0" indent="0" algn="l" defTabSz="914400" rtl="0" eaLnBrk="1" fontAlgn="base" latinLnBrk="0" hangingPunct="1">
                        <a:lnSpc>
                          <a:spcPct val="120000"/>
                        </a:lnSpc>
                        <a:spcBef>
                          <a:spcPct val="20000"/>
                        </a:spcBef>
                        <a:spcAft>
                          <a:spcPct val="0"/>
                        </a:spcAft>
                        <a:buClr>
                          <a:srgbClr val="40458C"/>
                        </a:buClr>
                        <a:buSzTx/>
                        <a:buFont typeface="Wingdings" pitchFamily="2" charset="2"/>
                        <a:buNone/>
                        <a:tabLst/>
                        <a:defRPr/>
                      </a:pPr>
                      <a:r>
                        <a:rPr kumimoji="1" lang="en-US" altLang="zh-CN" sz="3200" b="0" i="0" u="none" strike="noStrike" kern="1200" cap="none" spc="0" normalizeH="0" baseline="0" noProof="0" dirty="0">
                          <a:ln>
                            <a:noFill/>
                          </a:ln>
                          <a:solidFill>
                            <a:srgbClr val="FF0000"/>
                          </a:solidFill>
                          <a:effectLst/>
                          <a:uLnTx/>
                          <a:uFillTx/>
                          <a:latin typeface="Tahoma" pitchFamily="34" charset="0"/>
                          <a:ea typeface="黑体" pitchFamily="2" charset="-122"/>
                        </a:rPr>
                        <a:t>? </a:t>
                      </a:r>
                      <a:r>
                        <a:rPr kumimoji="1" lang="en-US" altLang="zh-CN" sz="2400" b="1" i="0" u="none" strike="noStrike" kern="1200" cap="none" spc="0" normalizeH="0" baseline="0" noProof="0" dirty="0">
                          <a:ln>
                            <a:noFill/>
                          </a:ln>
                          <a:solidFill>
                            <a:srgbClr val="FF0000"/>
                          </a:solidFill>
                          <a:effectLst/>
                          <a:uLnTx/>
                          <a:uFillTx/>
                          <a:latin typeface="Tahoma" pitchFamily="34" charset="0"/>
                          <a:ea typeface="黑体" pitchFamily="2" charset="-122"/>
                        </a:rPr>
                        <a:t>(</a:t>
                      </a:r>
                      <a:r>
                        <a:rPr kumimoji="1" lang="zh-CN" altLang="en-US" sz="2400" b="1" i="0" u="none" strike="noStrike" kern="1200" cap="none" spc="0" normalizeH="0" baseline="0" noProof="0" dirty="0">
                          <a:ln>
                            <a:noFill/>
                          </a:ln>
                          <a:solidFill>
                            <a:srgbClr val="FF0000"/>
                          </a:solidFill>
                          <a:effectLst/>
                          <a:uLnTx/>
                          <a:uFillTx/>
                          <a:latin typeface="Tahoma" pitchFamily="34" charset="0"/>
                          <a:ea typeface="黑体" pitchFamily="2" charset="-122"/>
                        </a:rPr>
                        <a:t>书没有</a:t>
                      </a:r>
                      <a:r>
                        <a:rPr kumimoji="1" lang="en-US" altLang="zh-CN" sz="2400" b="1" i="0" u="none" strike="noStrike" kern="1200" cap="none" spc="0" normalizeH="0" baseline="0" noProof="0" dirty="0">
                          <a:ln>
                            <a:noFill/>
                          </a:ln>
                          <a:solidFill>
                            <a:srgbClr val="FF0000"/>
                          </a:solidFill>
                          <a:effectLst/>
                          <a:uLnTx/>
                          <a:uFillTx/>
                          <a:latin typeface="Tahoma" pitchFamily="34" charset="0"/>
                          <a:ea typeface="黑体" pitchFamily="2" charset="-122"/>
                        </a:rPr>
                        <a:t>)</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err="1">
                          <a:ln>
                            <a:noFill/>
                          </a:ln>
                          <a:solidFill>
                            <a:schemeClr val="tx1"/>
                          </a:solidFill>
                          <a:effectLst/>
                          <a:latin typeface="Tahoma" pitchFamily="34" charset="0"/>
                          <a:ea typeface="黑体" pitchFamily="2" charset="-122"/>
                        </a:rPr>
                        <a:t>Mem</a:t>
                      </a:r>
                      <a:r>
                        <a:rPr kumimoji="1" lang="en-US" altLang="zh-CN" sz="2000" b="0" i="0" u="none" strike="noStrike" cap="none" normalizeH="0" baseline="0" dirty="0">
                          <a:ln>
                            <a:noFill/>
                          </a:ln>
                          <a:solidFill>
                            <a:schemeClr val="tx1"/>
                          </a:solidFill>
                          <a:effectLst/>
                          <a:latin typeface="Tahoma" pitchFamily="34" charset="0"/>
                          <a:ea typeface="黑体" pitchFamily="2" charset="-122"/>
                        </a:rPr>
                        <a:t>[34+Regs[R2]]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1100" b="0" i="0" u="none" strike="noStrike" cap="none" normalizeH="0" baseline="0" dirty="0">
                          <a:ln>
                            <a:noFill/>
                          </a:ln>
                          <a:solidFill>
                            <a:srgbClr val="FF0000"/>
                          </a:solidFill>
                          <a:effectLst/>
                          <a:latin typeface="Tahoma" pitchFamily="34" charset="0"/>
                          <a:ea typeface="黑体" pitchFamily="2" charset="-122"/>
                        </a:rPr>
                        <a:t>#3</a:t>
                      </a:r>
                    </a:p>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1100" b="0" i="0" u="none" strike="noStrike" cap="none" normalizeH="0" baseline="0" dirty="0">
                          <a:ln>
                            <a:noFill/>
                          </a:ln>
                          <a:solidFill>
                            <a:srgbClr val="FF0000"/>
                          </a:solidFill>
                          <a:effectLst/>
                          <a:latin typeface="Tahoma" pitchFamily="34" charset="0"/>
                          <a:ea typeface="黑体" pitchFamily="2" charset="-122"/>
                        </a:rPr>
                        <a:t>应删</a:t>
                      </a:r>
                      <a:r>
                        <a:rPr kumimoji="1" lang="en-US" altLang="zh-CN" sz="1100" b="0" i="0" u="none" strike="noStrike" cap="none" normalizeH="0" baseline="0" dirty="0">
                          <a:ln>
                            <a:noFill/>
                          </a:ln>
                          <a:solidFill>
                            <a:srgbClr val="FF0000"/>
                          </a:solidFill>
                          <a:effectLst/>
                          <a:latin typeface="Tahoma" pitchFamily="34" charset="0"/>
                          <a:ea typeface="黑体" pitchFamily="2" charset="-122"/>
                        </a:rPr>
                        <a:t>?</a:t>
                      </a:r>
                      <a:r>
                        <a:rPr kumimoji="1" lang="en-US" altLang="zh-CN" sz="2800" b="0" i="0" u="none" strike="noStrike" cap="none" normalizeH="0" baseline="0" dirty="0">
                          <a:ln>
                            <a:noFill/>
                          </a:ln>
                          <a:solidFill>
                            <a:srgbClr val="FF0000"/>
                          </a:solidFill>
                          <a:effectLst/>
                          <a:latin typeface="Tahoma" pitchFamily="34" charset="0"/>
                          <a:ea typeface="黑体" pitchFamily="2" charset="-122"/>
                        </a:rPr>
                        <a:t>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dirty="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chemeClr val="tx1"/>
                          </a:solidFill>
                          <a:effectLst/>
                          <a:latin typeface="Tahoma" pitchFamily="34" charset="0"/>
                          <a:ea typeface="黑体" pitchFamily="2" charset="-122"/>
                        </a:rPr>
                        <a:t>#5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9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dirty="0">
                        <a:ln>
                          <a:noFill/>
                        </a:ln>
                        <a:solidFill>
                          <a:srgbClr val="E24C05"/>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extLst>
                  <a:ext uri="{0D108BD9-81ED-4DB2-BD59-A6C34878D82A}">
                    <a16:rowId xmlns:a16="http://schemas.microsoft.com/office/drawing/2014/main" val="10006"/>
                  </a:ext>
                </a:extLst>
              </a:tr>
            </a:tbl>
          </a:graphicData>
        </a:graphic>
      </p:graphicFrame>
      <p:sp>
        <p:nvSpPr>
          <p:cNvPr id="319565" name="Rectangle 4"/>
          <p:cNvSpPr>
            <a:spLocks noChangeArrowheads="1"/>
          </p:cNvSpPr>
          <p:nvPr/>
        </p:nvSpPr>
        <p:spPr bwMode="auto">
          <a:xfrm>
            <a:off x="1524000" y="2174875"/>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zh-CN" sz="1600" b="1">
              <a:solidFill>
                <a:srgbClr val="40458C"/>
              </a:solidFill>
              <a:latin typeface="Times New Roman" panose="02020603050405020304" pitchFamily="18" charset="0"/>
              <a:ea typeface="宋体" panose="02010600030101010101" pitchFamily="2" charset="-122"/>
            </a:endParaRPr>
          </a:p>
        </p:txBody>
      </p:sp>
      <p:sp>
        <p:nvSpPr>
          <p:cNvPr id="319566" name="Text Box 536"/>
          <p:cNvSpPr txBox="1">
            <a:spLocks noChangeArrowheads="1"/>
          </p:cNvSpPr>
          <p:nvPr/>
        </p:nvSpPr>
        <p:spPr bwMode="auto">
          <a:xfrm>
            <a:off x="2706688" y="814388"/>
            <a:ext cx="723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50000"/>
              </a:spcBef>
              <a:spcAft>
                <a:spcPct val="0"/>
              </a:spcAft>
              <a:buClrTx/>
              <a:buNone/>
            </a:pPr>
            <a:r>
              <a:rPr lang="zh-CN" altLang="en-US" b="1">
                <a:solidFill>
                  <a:srgbClr val="000000"/>
                </a:solidFill>
                <a:latin typeface="黑体" panose="02010609060101010101" pitchFamily="49" charset="-122"/>
              </a:rPr>
              <a:t>前瞻执行中</a:t>
            </a:r>
            <a:r>
              <a:rPr lang="en-US" altLang="zh-CN" b="1">
                <a:solidFill>
                  <a:srgbClr val="D60093"/>
                </a:solidFill>
                <a:latin typeface="Times New Roman" panose="02020603050405020304" pitchFamily="18" charset="0"/>
                <a:ea typeface="宋体" panose="02010600030101010101" pitchFamily="2" charset="-122"/>
              </a:rPr>
              <a:t>MUL.D</a:t>
            </a:r>
            <a:r>
              <a:rPr lang="zh-CN" altLang="en-US" b="1">
                <a:solidFill>
                  <a:srgbClr val="000000"/>
                </a:solidFill>
                <a:latin typeface="黑体" panose="02010609060101010101" pitchFamily="49" charset="-122"/>
              </a:rPr>
              <a:t>确认前，保留站和</a:t>
            </a:r>
            <a:r>
              <a:rPr lang="en-US" altLang="zh-CN" b="1">
                <a:solidFill>
                  <a:srgbClr val="9933FF"/>
                </a:solidFill>
                <a:latin typeface="Times New Roman" panose="02020603050405020304" pitchFamily="18" charset="0"/>
                <a:ea typeface="宋体" panose="02010600030101010101" pitchFamily="2" charset="-122"/>
              </a:rPr>
              <a:t>ROB</a:t>
            </a:r>
            <a:r>
              <a:rPr lang="zh-CN" altLang="en-US" b="1">
                <a:solidFill>
                  <a:srgbClr val="000000"/>
                </a:solidFill>
                <a:latin typeface="黑体" panose="02010609060101010101" pitchFamily="49" charset="-122"/>
              </a:rPr>
              <a:t>的状态</a:t>
            </a:r>
            <a:r>
              <a:rPr lang="zh-CN" altLang="en-US" b="1">
                <a:solidFill>
                  <a:srgbClr val="40458C"/>
                </a:solidFill>
              </a:rPr>
              <a:t> </a:t>
            </a:r>
          </a:p>
        </p:txBody>
      </p:sp>
      <p:sp>
        <p:nvSpPr>
          <p:cNvPr id="319567" name="Rectangle 547"/>
          <p:cNvSpPr>
            <a:spLocks noChangeArrowheads="1"/>
          </p:cNvSpPr>
          <p:nvPr/>
        </p:nvSpPr>
        <p:spPr bwMode="auto">
          <a:xfrm>
            <a:off x="1919288" y="5876926"/>
            <a:ext cx="805541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spcAft>
                <a:spcPct val="0"/>
              </a:spcAft>
              <a:buClr>
                <a:srgbClr val="40458C"/>
              </a:buClr>
              <a:buNone/>
            </a:pPr>
            <a:r>
              <a:rPr lang="en-US" altLang="zh-CN" b="1">
                <a:solidFill>
                  <a:srgbClr val="9900CC"/>
                </a:solidFill>
              </a:rPr>
              <a:t>Dest</a:t>
            </a:r>
            <a:r>
              <a:rPr lang="zh-CN" altLang="en-US" b="1">
                <a:solidFill>
                  <a:srgbClr val="9900CC"/>
                </a:solidFill>
              </a:rPr>
              <a:t>字段指名是哪个</a:t>
            </a:r>
            <a:r>
              <a:rPr lang="en-US" altLang="zh-CN" b="1">
                <a:solidFill>
                  <a:srgbClr val="9900CC"/>
                </a:solidFill>
              </a:rPr>
              <a:t>ROB</a:t>
            </a:r>
            <a:r>
              <a:rPr lang="zh-CN" altLang="en-US" b="1">
                <a:solidFill>
                  <a:srgbClr val="9900CC"/>
                </a:solidFill>
              </a:rPr>
              <a:t>的项将接受该保留站产生的结果</a:t>
            </a:r>
          </a:p>
        </p:txBody>
      </p:sp>
    </p:spTree>
    <p:extLst>
      <p:ext uri="{BB962C8B-B14F-4D97-AF65-F5344CB8AC3E}">
        <p14:creationId xmlns:p14="http://schemas.microsoft.com/office/powerpoint/2010/main" val="3683693121"/>
      </p:ext>
    </p:extLst>
  </p:cSld>
  <p:clrMapOvr>
    <a:masterClrMapping/>
  </p:clrMapOvr>
  <p:transition>
    <p:pull dir="rd"/>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9131" name="Group 171"/>
          <p:cNvGraphicFramePr>
            <a:graphicFrameLocks noGrp="1"/>
          </p:cNvGraphicFramePr>
          <p:nvPr>
            <p:ph sz="half" idx="1"/>
          </p:nvPr>
        </p:nvGraphicFramePr>
        <p:xfrm>
          <a:off x="1919288" y="404813"/>
          <a:ext cx="8424862" cy="4165601"/>
        </p:xfrm>
        <a:graphic>
          <a:graphicData uri="http://schemas.openxmlformats.org/drawingml/2006/table">
            <a:tbl>
              <a:tblPr/>
              <a:tblGrid>
                <a:gridCol w="752475">
                  <a:extLst>
                    <a:ext uri="{9D8B030D-6E8A-4147-A177-3AD203B41FA5}">
                      <a16:colId xmlns:a16="http://schemas.microsoft.com/office/drawing/2014/main" val="20000"/>
                    </a:ext>
                  </a:extLst>
                </a:gridCol>
                <a:gridCol w="752475">
                  <a:extLst>
                    <a:ext uri="{9D8B030D-6E8A-4147-A177-3AD203B41FA5}">
                      <a16:colId xmlns:a16="http://schemas.microsoft.com/office/drawing/2014/main" val="20001"/>
                    </a:ext>
                  </a:extLst>
                </a:gridCol>
                <a:gridCol w="2709862">
                  <a:extLst>
                    <a:ext uri="{9D8B030D-6E8A-4147-A177-3AD203B41FA5}">
                      <a16:colId xmlns:a16="http://schemas.microsoft.com/office/drawing/2014/main" val="20002"/>
                    </a:ext>
                  </a:extLst>
                </a:gridCol>
                <a:gridCol w="1050925">
                  <a:extLst>
                    <a:ext uri="{9D8B030D-6E8A-4147-A177-3AD203B41FA5}">
                      <a16:colId xmlns:a16="http://schemas.microsoft.com/office/drawing/2014/main" val="20003"/>
                    </a:ext>
                  </a:extLst>
                </a:gridCol>
                <a:gridCol w="754063">
                  <a:extLst>
                    <a:ext uri="{9D8B030D-6E8A-4147-A177-3AD203B41FA5}">
                      <a16:colId xmlns:a16="http://schemas.microsoft.com/office/drawing/2014/main" val="20004"/>
                    </a:ext>
                  </a:extLst>
                </a:gridCol>
                <a:gridCol w="2405062">
                  <a:extLst>
                    <a:ext uri="{9D8B030D-6E8A-4147-A177-3AD203B41FA5}">
                      <a16:colId xmlns:a16="http://schemas.microsoft.com/office/drawing/2014/main" val="20005"/>
                    </a:ext>
                  </a:extLst>
                </a:gridCol>
              </a:tblGrid>
              <a:tr h="531813">
                <a:tc rowSpan="2">
                  <a:txBody>
                    <a:bodyPr/>
                    <a:lstStyle/>
                    <a:p>
                      <a:pPr marL="0" marR="0" lvl="0" indent="0" algn="ctr" defTabSz="914400" rtl="0" eaLnBrk="1" fontAlgn="base" latinLnBrk="0" hangingPunct="1">
                        <a:lnSpc>
                          <a:spcPct val="23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dirty="0">
                          <a:ln>
                            <a:noFill/>
                          </a:ln>
                          <a:solidFill>
                            <a:srgbClr val="E24C05"/>
                          </a:solidFill>
                          <a:effectLst/>
                          <a:latin typeface="Tahoma" pitchFamily="34" charset="0"/>
                          <a:ea typeface="宋体" pitchFamily="2" charset="-122"/>
                        </a:rPr>
                        <a:t>项号</a:t>
                      </a:r>
                      <a:r>
                        <a:rPr kumimoji="1" lang="zh-CN" altLang="en-US" sz="2000" b="0" i="0" u="none" strike="noStrike" cap="none" normalizeH="0" baseline="0" dirty="0">
                          <a:ln>
                            <a:noFill/>
                          </a:ln>
                          <a:solidFill>
                            <a:srgbClr val="E24C05"/>
                          </a:solidFill>
                          <a:effectLst/>
                          <a:latin typeface="Tahoma" pitchFamily="34" charset="0"/>
                          <a:ea typeface="黑体" pitchFamily="2"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gridSpan="5">
                  <a:txBody>
                    <a:bodyPr/>
                    <a:lstStyle/>
                    <a:p>
                      <a:pPr marL="0" marR="0" lvl="0" indent="0" algn="ctr" defTabSz="914400" rtl="0" eaLnBrk="1" fontAlgn="base" latinLnBrk="0" hangingPunct="1">
                        <a:lnSpc>
                          <a:spcPct val="13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E24C05"/>
                          </a:solidFill>
                          <a:effectLst/>
                          <a:latin typeface="Tahoma" pitchFamily="34" charset="0"/>
                          <a:ea typeface="黑体" pitchFamily="2" charset="-122"/>
                        </a:rPr>
                        <a:t>ROB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27050">
                <a:tc vMerge="1">
                  <a:txBody>
                    <a:bodyPr/>
                    <a:lstStyle/>
                    <a:p>
                      <a:endParaRPr lang="zh-CN" altLang="en-US"/>
                    </a:p>
                  </a:txBody>
                  <a:tcPr/>
                </a:tc>
                <a:tc>
                  <a:txBody>
                    <a:bodyPr/>
                    <a:lstStyle/>
                    <a:p>
                      <a:pPr marL="0" marR="0" lvl="0" indent="0" algn="ctr" defTabSz="914400" rtl="0" eaLnBrk="1" fontAlgn="base" latinLnBrk="0" hangingPunct="1">
                        <a:lnSpc>
                          <a:spcPct val="13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2"/>
                          </a:solidFill>
                          <a:effectLst/>
                          <a:latin typeface="Tahoma" pitchFamily="34" charset="0"/>
                          <a:ea typeface="黑体" pitchFamily="2" charset="-122"/>
                        </a:rPr>
                        <a:t>Busy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3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2"/>
                          </a:solidFill>
                          <a:effectLst/>
                          <a:latin typeface="Tahoma" pitchFamily="34" charset="0"/>
                          <a:ea typeface="宋体" pitchFamily="2" charset="-122"/>
                        </a:rPr>
                        <a:t>指令</a:t>
                      </a:r>
                      <a:r>
                        <a:rPr kumimoji="1" lang="zh-CN" altLang="en-US" sz="2000" b="0" i="0" u="none" strike="noStrike" cap="none" normalizeH="0" baseline="0">
                          <a:ln>
                            <a:noFill/>
                          </a:ln>
                          <a:solidFill>
                            <a:schemeClr val="tx2"/>
                          </a:solidFill>
                          <a:effectLst/>
                          <a:latin typeface="Tahoma" pitchFamily="34" charset="0"/>
                          <a:ea typeface="黑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3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2"/>
                          </a:solidFill>
                          <a:effectLst/>
                          <a:latin typeface="Tahoma" pitchFamily="34" charset="0"/>
                          <a:ea typeface="宋体" pitchFamily="2" charset="-122"/>
                        </a:rPr>
                        <a:t>状态</a:t>
                      </a:r>
                      <a:r>
                        <a:rPr kumimoji="1" lang="zh-CN" altLang="en-US" sz="2000" b="0" i="0" u="none" strike="noStrike" cap="none" normalizeH="0" baseline="0">
                          <a:ln>
                            <a:noFill/>
                          </a:ln>
                          <a:solidFill>
                            <a:schemeClr val="tx2"/>
                          </a:solidFill>
                          <a:effectLst/>
                          <a:latin typeface="Tahoma" pitchFamily="34" charset="0"/>
                          <a:ea typeface="黑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3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2"/>
                          </a:solidFill>
                          <a:effectLst/>
                          <a:latin typeface="Tahoma" pitchFamily="34" charset="0"/>
                          <a:ea typeface="宋体" pitchFamily="2" charset="-122"/>
                        </a:rPr>
                        <a:t>目的</a:t>
                      </a:r>
                      <a:r>
                        <a:rPr kumimoji="1" lang="zh-CN" altLang="en-US" sz="2000" b="0" i="0" u="none" strike="noStrike" cap="none" normalizeH="0" baseline="0">
                          <a:ln>
                            <a:noFill/>
                          </a:ln>
                          <a:solidFill>
                            <a:schemeClr val="tx2"/>
                          </a:solidFill>
                          <a:effectLst/>
                          <a:latin typeface="Tahoma" pitchFamily="34" charset="0"/>
                          <a:ea typeface="黑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3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chemeClr val="tx2"/>
                          </a:solidFill>
                          <a:effectLst/>
                          <a:latin typeface="Tahoma" pitchFamily="34" charset="0"/>
                          <a:ea typeface="黑体" pitchFamily="2" charset="-122"/>
                        </a:rPr>
                        <a:t>Value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extLst>
                  <a:ext uri="{0D108BD9-81ED-4DB2-BD59-A6C34878D82A}">
                    <a16:rowId xmlns:a16="http://schemas.microsoft.com/office/drawing/2014/main" val="10001"/>
                  </a:ext>
                </a:extLst>
              </a:tr>
              <a:tr h="530225">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rgbClr val="008000"/>
                          </a:solidFill>
                          <a:effectLst/>
                          <a:latin typeface="Tahoma" pitchFamily="34" charset="0"/>
                          <a:ea typeface="黑体" pitchFamily="2" charset="-122"/>
                        </a:rPr>
                        <a:t>1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no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chemeClr val="tx1"/>
                          </a:solidFill>
                          <a:effectLst/>
                          <a:latin typeface="Tahoma" pitchFamily="34" charset="0"/>
                          <a:ea typeface="黑体" pitchFamily="2" charset="-122"/>
                        </a:rPr>
                        <a:t>L.D        F6, 34</a:t>
                      </a:r>
                      <a:r>
                        <a:rPr kumimoji="1" lang="zh-CN" altLang="en-US" sz="2000" b="0" i="0" u="none" strike="noStrike" cap="none" normalizeH="0" baseline="0" dirty="0">
                          <a:ln>
                            <a:noFill/>
                          </a:ln>
                          <a:solidFill>
                            <a:schemeClr val="tx1"/>
                          </a:solidFill>
                          <a:effectLst/>
                          <a:latin typeface="Tahoma" pitchFamily="34" charset="0"/>
                          <a:ea typeface="黑体" pitchFamily="2" charset="-122"/>
                        </a:rPr>
                        <a:t>（</a:t>
                      </a:r>
                      <a:r>
                        <a:rPr kumimoji="1" lang="en-US" altLang="zh-CN" sz="2000" b="0" i="0" u="none" strike="noStrike" cap="none" normalizeH="0" baseline="0" dirty="0">
                          <a:ln>
                            <a:noFill/>
                          </a:ln>
                          <a:solidFill>
                            <a:schemeClr val="tx1"/>
                          </a:solidFill>
                          <a:effectLst/>
                          <a:latin typeface="Tahoma" pitchFamily="34" charset="0"/>
                          <a:ea typeface="黑体" pitchFamily="2" charset="-122"/>
                        </a:rPr>
                        <a:t>R2</a:t>
                      </a:r>
                      <a:r>
                        <a:rPr kumimoji="1" lang="zh-CN" altLang="en-US" sz="2000" b="0" i="0" u="none" strike="noStrike" cap="none" normalizeH="0" baseline="0" dirty="0">
                          <a:ln>
                            <a:noFill/>
                          </a:ln>
                          <a:solidFill>
                            <a:schemeClr val="tx1"/>
                          </a:solidFill>
                          <a:effectLst/>
                          <a:latin typeface="Tahoma" pitchFamily="34" charset="0"/>
                          <a:ea typeface="黑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dirty="0">
                          <a:ln>
                            <a:noFill/>
                          </a:ln>
                          <a:solidFill>
                            <a:schemeClr val="tx1"/>
                          </a:solidFill>
                          <a:effectLst/>
                          <a:latin typeface="宋体" pitchFamily="2" charset="-122"/>
                          <a:ea typeface="宋体" pitchFamily="2" charset="-122"/>
                        </a:rPr>
                        <a:t>确认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chemeClr val="tx1"/>
                          </a:solidFill>
                          <a:effectLst/>
                          <a:latin typeface="Tahoma" pitchFamily="34" charset="0"/>
                          <a:ea typeface="黑体" pitchFamily="2" charset="-122"/>
                        </a:rPr>
                        <a:t>F6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Mem[34+Regs[R2]]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extLst>
                  <a:ext uri="{0D108BD9-81ED-4DB2-BD59-A6C34878D82A}">
                    <a16:rowId xmlns:a16="http://schemas.microsoft.com/office/drawing/2014/main" val="10002"/>
                  </a:ext>
                </a:extLst>
              </a:tr>
              <a:tr h="530225">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008000"/>
                          </a:solidFill>
                          <a:effectLst/>
                          <a:latin typeface="Tahoma" pitchFamily="34" charset="0"/>
                          <a:ea typeface="黑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no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chemeClr val="tx1"/>
                          </a:solidFill>
                          <a:effectLst/>
                          <a:latin typeface="Tahoma" pitchFamily="34" charset="0"/>
                          <a:ea typeface="黑体" pitchFamily="2" charset="-122"/>
                        </a:rPr>
                        <a:t>L.D        F2, 45</a:t>
                      </a:r>
                      <a:r>
                        <a:rPr kumimoji="1" lang="zh-CN" altLang="en-US" sz="2000" b="0" i="0" u="none" strike="noStrike" cap="none" normalizeH="0" baseline="0" dirty="0">
                          <a:ln>
                            <a:noFill/>
                          </a:ln>
                          <a:solidFill>
                            <a:schemeClr val="tx1"/>
                          </a:solidFill>
                          <a:effectLst/>
                          <a:latin typeface="Tahoma" pitchFamily="34" charset="0"/>
                          <a:ea typeface="黑体" pitchFamily="2" charset="-122"/>
                        </a:rPr>
                        <a:t>（</a:t>
                      </a:r>
                      <a:r>
                        <a:rPr kumimoji="1" lang="en-US" altLang="zh-CN" sz="2000" b="0" i="0" u="none" strike="noStrike" cap="none" normalizeH="0" baseline="0" dirty="0">
                          <a:ln>
                            <a:noFill/>
                          </a:ln>
                          <a:solidFill>
                            <a:schemeClr val="tx1"/>
                          </a:solidFill>
                          <a:effectLst/>
                          <a:latin typeface="Tahoma" pitchFamily="34" charset="0"/>
                          <a:ea typeface="黑体" pitchFamily="2" charset="-122"/>
                        </a:rPr>
                        <a:t>R3</a:t>
                      </a:r>
                      <a:r>
                        <a:rPr kumimoji="1" lang="zh-CN" altLang="en-US" sz="2000" b="0" i="0" u="none" strike="noStrike" cap="none" normalizeH="0" baseline="0" dirty="0">
                          <a:ln>
                            <a:noFill/>
                          </a:ln>
                          <a:solidFill>
                            <a:schemeClr val="tx1"/>
                          </a:solidFill>
                          <a:effectLst/>
                          <a:latin typeface="Tahoma" pitchFamily="34" charset="0"/>
                          <a:ea typeface="黑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dirty="0">
                          <a:ln>
                            <a:noFill/>
                          </a:ln>
                          <a:solidFill>
                            <a:schemeClr val="tx1"/>
                          </a:solidFill>
                          <a:effectLst/>
                          <a:latin typeface="宋体" pitchFamily="2" charset="-122"/>
                          <a:ea typeface="宋体" pitchFamily="2" charset="-122"/>
                        </a:rPr>
                        <a:t>确认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chemeClr val="tx1"/>
                          </a:solidFill>
                          <a:effectLst/>
                          <a:latin typeface="Tahoma" pitchFamily="34" charset="0"/>
                          <a:ea typeface="黑体" pitchFamily="2" charset="-122"/>
                        </a:rPr>
                        <a:t>F2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Mem[45+Regs[R3]]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extLst>
                  <a:ext uri="{0D108BD9-81ED-4DB2-BD59-A6C34878D82A}">
                    <a16:rowId xmlns:a16="http://schemas.microsoft.com/office/drawing/2014/main" val="10003"/>
                  </a:ext>
                </a:extLst>
              </a:tr>
              <a:tr h="530225">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008000"/>
                          </a:solidFill>
                          <a:effectLst/>
                          <a:latin typeface="Tahoma" pitchFamily="34" charset="0"/>
                          <a:ea typeface="黑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yes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chemeClr val="tx1"/>
                          </a:solidFill>
                          <a:effectLst/>
                          <a:latin typeface="Tahoma" pitchFamily="34" charset="0"/>
                          <a:ea typeface="黑体" pitchFamily="2" charset="-122"/>
                        </a:rPr>
                        <a:t>MUL.D    </a:t>
                      </a:r>
                      <a:r>
                        <a:rPr kumimoji="1" lang="en-US" altLang="zh-CN" sz="2000" b="0" i="0" u="none" strike="noStrike" cap="none" normalizeH="0" baseline="0" dirty="0">
                          <a:ln>
                            <a:noFill/>
                          </a:ln>
                          <a:solidFill>
                            <a:srgbClr val="C705CC"/>
                          </a:solidFill>
                          <a:effectLst/>
                          <a:latin typeface="Tahoma" pitchFamily="34" charset="0"/>
                          <a:ea typeface="黑体" pitchFamily="2" charset="-122"/>
                        </a:rPr>
                        <a:t>F0</a:t>
                      </a:r>
                      <a:r>
                        <a:rPr kumimoji="1" lang="en-US" altLang="zh-CN" sz="2000" b="0" i="0" u="none" strike="noStrike" cap="none" normalizeH="0" baseline="0" dirty="0">
                          <a:ln>
                            <a:noFill/>
                          </a:ln>
                          <a:solidFill>
                            <a:schemeClr val="tx1"/>
                          </a:solidFill>
                          <a:effectLst/>
                          <a:latin typeface="Tahoma" pitchFamily="34" charset="0"/>
                          <a:ea typeface="黑体" pitchFamily="2" charset="-122"/>
                        </a:rPr>
                        <a:t>, F2, F4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dirty="0">
                          <a:ln>
                            <a:noFill/>
                          </a:ln>
                          <a:solidFill>
                            <a:srgbClr val="C705CC"/>
                          </a:solidFill>
                          <a:effectLst/>
                          <a:latin typeface="宋体" pitchFamily="2" charset="-122"/>
                          <a:ea typeface="宋体" pitchFamily="2" charset="-122"/>
                        </a:rPr>
                        <a:t>写结果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chemeClr val="tx1"/>
                          </a:solidFill>
                          <a:effectLst/>
                          <a:latin typeface="Tahoma" pitchFamily="34" charset="0"/>
                          <a:ea typeface="黑体" pitchFamily="2" charset="-122"/>
                        </a:rPr>
                        <a:t>F0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chemeClr val="tx1"/>
                          </a:solidFill>
                          <a:effectLst/>
                          <a:latin typeface="Tahoma" pitchFamily="34" charset="0"/>
                          <a:ea typeface="黑体" pitchFamily="2" charset="-122"/>
                        </a:rPr>
                        <a:t>#2</a:t>
                      </a:r>
                      <a:r>
                        <a:rPr kumimoji="1" lang="en-US" altLang="zh-CN" sz="2000" b="0" i="0" u="none" strike="noStrike" cap="none" normalizeH="0" baseline="0" dirty="0">
                          <a:ln>
                            <a:noFill/>
                          </a:ln>
                          <a:solidFill>
                            <a:schemeClr val="tx1"/>
                          </a:solidFill>
                          <a:effectLst/>
                          <a:latin typeface="Tahoma" pitchFamily="34" charset="0"/>
                          <a:ea typeface="黑体" pitchFamily="2" charset="-122"/>
                          <a:sym typeface="Symbol" pitchFamily="18" charset="2"/>
                        </a:rPr>
                        <a:t></a:t>
                      </a:r>
                      <a:r>
                        <a:rPr kumimoji="1" lang="en-US" altLang="zh-CN" sz="2000" b="0" i="0" u="none" strike="noStrike" cap="none" normalizeH="0" baseline="0" dirty="0">
                          <a:ln>
                            <a:noFill/>
                          </a:ln>
                          <a:solidFill>
                            <a:schemeClr val="tx1"/>
                          </a:solidFill>
                          <a:effectLst/>
                          <a:latin typeface="Tahoma" pitchFamily="34" charset="0"/>
                          <a:ea typeface="黑体" pitchFamily="2" charset="-122"/>
                        </a:rPr>
                        <a:t>Regs[F4]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extLst>
                  <a:ext uri="{0D108BD9-81ED-4DB2-BD59-A6C34878D82A}">
                    <a16:rowId xmlns:a16="http://schemas.microsoft.com/office/drawing/2014/main" val="10004"/>
                  </a:ext>
                </a:extLst>
              </a:tr>
              <a:tr h="528638">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008000"/>
                          </a:solidFill>
                          <a:effectLst/>
                          <a:latin typeface="Tahoma" pitchFamily="34" charset="0"/>
                          <a:ea typeface="黑体"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yes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chemeClr val="tx1"/>
                          </a:solidFill>
                          <a:effectLst/>
                          <a:latin typeface="Tahoma" pitchFamily="34" charset="0"/>
                          <a:ea typeface="黑体" pitchFamily="2" charset="-122"/>
                        </a:rPr>
                        <a:t>SUB.D    F8, F6, F2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dirty="0">
                          <a:ln>
                            <a:noFill/>
                          </a:ln>
                          <a:solidFill>
                            <a:schemeClr val="tx1"/>
                          </a:solidFill>
                          <a:effectLst/>
                          <a:latin typeface="宋体" pitchFamily="2" charset="-122"/>
                          <a:ea typeface="宋体" pitchFamily="2" charset="-122"/>
                        </a:rPr>
                        <a:t>写结果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chemeClr val="tx1"/>
                          </a:solidFill>
                          <a:effectLst/>
                          <a:latin typeface="Tahoma" pitchFamily="34" charset="0"/>
                          <a:ea typeface="黑体" pitchFamily="2" charset="-122"/>
                        </a:rPr>
                        <a:t>F8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chemeClr val="tx1"/>
                          </a:solidFill>
                          <a:effectLst/>
                          <a:latin typeface="Tahoma" pitchFamily="34" charset="0"/>
                          <a:ea typeface="黑体" pitchFamily="2" charset="-122"/>
                        </a:rPr>
                        <a:t>#1</a:t>
                      </a:r>
                      <a:r>
                        <a:rPr kumimoji="1" lang="zh-CN" altLang="en-US" sz="2000" b="0" i="0" u="none" strike="noStrike" cap="none" normalizeH="0" baseline="0" dirty="0">
                          <a:ln>
                            <a:noFill/>
                          </a:ln>
                          <a:solidFill>
                            <a:schemeClr val="tx1"/>
                          </a:solidFill>
                          <a:effectLst/>
                          <a:latin typeface="Tahoma" pitchFamily="34" charset="0"/>
                          <a:ea typeface="黑体" pitchFamily="2" charset="-122"/>
                        </a:rPr>
                        <a:t>－</a:t>
                      </a:r>
                      <a:r>
                        <a:rPr kumimoji="1" lang="en-US" altLang="zh-CN" sz="2000" b="0" i="0" u="none" strike="noStrike" cap="none" normalizeH="0" baseline="0" dirty="0">
                          <a:ln>
                            <a:noFill/>
                          </a:ln>
                          <a:solidFill>
                            <a:schemeClr val="tx1"/>
                          </a:solidFill>
                          <a:effectLst/>
                          <a:latin typeface="Tahoma" pitchFamily="34" charset="0"/>
                          <a:ea typeface="黑体" pitchFamily="2" charset="-122"/>
                        </a:rPr>
                        <a:t>#2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extLst>
                  <a:ext uri="{0D108BD9-81ED-4DB2-BD59-A6C34878D82A}">
                    <a16:rowId xmlns:a16="http://schemas.microsoft.com/office/drawing/2014/main" val="10005"/>
                  </a:ext>
                </a:extLst>
              </a:tr>
              <a:tr h="530225">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008000"/>
                          </a:solidFill>
                          <a:effectLst/>
                          <a:latin typeface="Tahoma" pitchFamily="34" charset="0"/>
                          <a:ea typeface="黑体"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yes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chemeClr val="tx1"/>
                          </a:solidFill>
                          <a:effectLst/>
                          <a:latin typeface="Tahoma" pitchFamily="34" charset="0"/>
                          <a:ea typeface="黑体" pitchFamily="2" charset="-122"/>
                        </a:rPr>
                        <a:t>DIV.D     F10, </a:t>
                      </a:r>
                      <a:r>
                        <a:rPr kumimoji="1" lang="en-US" altLang="zh-CN" sz="2000" b="0" i="0" u="none" strike="noStrike" cap="none" normalizeH="0" baseline="0" dirty="0">
                          <a:ln>
                            <a:noFill/>
                          </a:ln>
                          <a:solidFill>
                            <a:srgbClr val="C705CC"/>
                          </a:solidFill>
                          <a:effectLst/>
                          <a:latin typeface="Tahoma" pitchFamily="34" charset="0"/>
                          <a:ea typeface="黑体" pitchFamily="2" charset="-122"/>
                        </a:rPr>
                        <a:t>F0</a:t>
                      </a:r>
                      <a:r>
                        <a:rPr kumimoji="1" lang="en-US" altLang="zh-CN" sz="2000" b="0" i="0" u="none" strike="noStrike" cap="none" normalizeH="0" baseline="0" dirty="0">
                          <a:ln>
                            <a:noFill/>
                          </a:ln>
                          <a:solidFill>
                            <a:schemeClr val="tx1"/>
                          </a:solidFill>
                          <a:effectLst/>
                          <a:latin typeface="Tahoma" pitchFamily="34" charset="0"/>
                          <a:ea typeface="黑体" pitchFamily="2" charset="-122"/>
                        </a:rPr>
                        <a:t>, F6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dirty="0">
                          <a:ln>
                            <a:noFill/>
                          </a:ln>
                          <a:solidFill>
                            <a:srgbClr val="FF0000"/>
                          </a:solidFill>
                          <a:effectLst/>
                          <a:latin typeface="宋体" pitchFamily="2" charset="-122"/>
                          <a:ea typeface="宋体" pitchFamily="2" charset="-122"/>
                        </a:rPr>
                        <a:t>执行</a:t>
                      </a:r>
                      <a:r>
                        <a:rPr kumimoji="1" lang="en-US" altLang="zh-CN" sz="2000" b="1" i="0" u="none" strike="noStrike" cap="none" normalizeH="0" baseline="0" dirty="0">
                          <a:ln>
                            <a:noFill/>
                          </a:ln>
                          <a:solidFill>
                            <a:srgbClr val="FF0000"/>
                          </a:solidFill>
                          <a:effectLst/>
                          <a:latin typeface="宋体" pitchFamily="2" charset="-122"/>
                          <a:ea typeface="宋体" pitchFamily="2" charset="-122"/>
                        </a:rPr>
                        <a:t>?</a:t>
                      </a:r>
                      <a:endParaRPr kumimoji="1" lang="zh-CN" altLang="en-US" sz="20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chemeClr val="tx1"/>
                          </a:solidFill>
                          <a:effectLst/>
                          <a:latin typeface="Tahoma" pitchFamily="34" charset="0"/>
                          <a:ea typeface="黑体" pitchFamily="2" charset="-122"/>
                        </a:rPr>
                        <a:t>F10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extLst>
                  <a:ext uri="{0D108BD9-81ED-4DB2-BD59-A6C34878D82A}">
                    <a16:rowId xmlns:a16="http://schemas.microsoft.com/office/drawing/2014/main" val="10006"/>
                  </a:ext>
                </a:extLst>
              </a:tr>
              <a:tr h="457200">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008000"/>
                          </a:solidFill>
                          <a:effectLst/>
                          <a:latin typeface="Tahoma" pitchFamily="34" charset="0"/>
                          <a:ea typeface="黑体"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yes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chemeClr val="tx1"/>
                          </a:solidFill>
                          <a:effectLst/>
                          <a:latin typeface="Tahoma" pitchFamily="34" charset="0"/>
                          <a:ea typeface="黑体" pitchFamily="2" charset="-122"/>
                        </a:rPr>
                        <a:t>ADD.D    F6,F8,F2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写结果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chemeClr val="tx1"/>
                          </a:solidFill>
                          <a:effectLst/>
                          <a:latin typeface="Tahoma" pitchFamily="34" charset="0"/>
                          <a:ea typeface="黑体" pitchFamily="2" charset="-122"/>
                        </a:rPr>
                        <a:t>F6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chemeClr val="tx1"/>
                          </a:solidFill>
                          <a:effectLst/>
                          <a:latin typeface="Tahoma" pitchFamily="34" charset="0"/>
                          <a:ea typeface="黑体" pitchFamily="2" charset="-122"/>
                        </a:rPr>
                        <a:t>#4</a:t>
                      </a:r>
                      <a:r>
                        <a:rPr kumimoji="1" lang="zh-CN" altLang="en-US" sz="2000" b="0" i="0" u="none" strike="noStrike" cap="none" normalizeH="0" baseline="0" dirty="0">
                          <a:ln>
                            <a:noFill/>
                          </a:ln>
                          <a:solidFill>
                            <a:schemeClr val="tx1"/>
                          </a:solidFill>
                          <a:effectLst/>
                          <a:latin typeface="Tahoma" pitchFamily="34" charset="0"/>
                          <a:ea typeface="黑体" pitchFamily="2" charset="-122"/>
                        </a:rPr>
                        <a:t>＋</a:t>
                      </a:r>
                      <a:r>
                        <a:rPr kumimoji="1" lang="en-US" altLang="zh-CN" sz="2000" b="0" i="0" u="none" strike="noStrike" cap="none" normalizeH="0" baseline="0" dirty="0">
                          <a:ln>
                            <a:noFill/>
                          </a:ln>
                          <a:solidFill>
                            <a:schemeClr val="tx1"/>
                          </a:solidFill>
                          <a:effectLst/>
                          <a:latin typeface="Tahoma" pitchFamily="34" charset="0"/>
                          <a:ea typeface="黑体" pitchFamily="2" charset="-122"/>
                        </a:rPr>
                        <a:t>#2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extLst>
                  <a:ext uri="{0D108BD9-81ED-4DB2-BD59-A6C34878D82A}">
                    <a16:rowId xmlns:a16="http://schemas.microsoft.com/office/drawing/2014/main" val="10007"/>
                  </a:ext>
                </a:extLst>
              </a:tr>
            </a:tbl>
          </a:graphicData>
        </a:graphic>
      </p:graphicFrame>
      <p:graphicFrame>
        <p:nvGraphicFramePr>
          <p:cNvPr id="809129" name="Group 169"/>
          <p:cNvGraphicFramePr>
            <a:graphicFrameLocks noGrp="1"/>
          </p:cNvGraphicFramePr>
          <p:nvPr>
            <p:ph sz="half" idx="2"/>
          </p:nvPr>
        </p:nvGraphicFramePr>
        <p:xfrm>
          <a:off x="1920875" y="4724400"/>
          <a:ext cx="8496300" cy="1662305"/>
        </p:xfrm>
        <a:graphic>
          <a:graphicData uri="http://schemas.openxmlformats.org/drawingml/2006/table">
            <a:tbl>
              <a:tblPr/>
              <a:tblGrid>
                <a:gridCol w="1462088">
                  <a:extLst>
                    <a:ext uri="{9D8B030D-6E8A-4147-A177-3AD203B41FA5}">
                      <a16:colId xmlns:a16="http://schemas.microsoft.com/office/drawing/2014/main" val="20000"/>
                    </a:ext>
                  </a:extLst>
                </a:gridCol>
                <a:gridCol w="858837">
                  <a:extLst>
                    <a:ext uri="{9D8B030D-6E8A-4147-A177-3AD203B41FA5}">
                      <a16:colId xmlns:a16="http://schemas.microsoft.com/office/drawing/2014/main" val="20001"/>
                    </a:ext>
                  </a:extLst>
                </a:gridCol>
                <a:gridCol w="882650">
                  <a:extLst>
                    <a:ext uri="{9D8B030D-6E8A-4147-A177-3AD203B41FA5}">
                      <a16:colId xmlns:a16="http://schemas.microsoft.com/office/drawing/2014/main" val="20002"/>
                    </a:ext>
                  </a:extLst>
                </a:gridCol>
                <a:gridCol w="882650">
                  <a:extLst>
                    <a:ext uri="{9D8B030D-6E8A-4147-A177-3AD203B41FA5}">
                      <a16:colId xmlns:a16="http://schemas.microsoft.com/office/drawing/2014/main" val="20003"/>
                    </a:ext>
                  </a:extLst>
                </a:gridCol>
                <a:gridCol w="881063">
                  <a:extLst>
                    <a:ext uri="{9D8B030D-6E8A-4147-A177-3AD203B41FA5}">
                      <a16:colId xmlns:a16="http://schemas.microsoft.com/office/drawing/2014/main" val="20004"/>
                    </a:ext>
                  </a:extLst>
                </a:gridCol>
                <a:gridCol w="882650">
                  <a:extLst>
                    <a:ext uri="{9D8B030D-6E8A-4147-A177-3AD203B41FA5}">
                      <a16:colId xmlns:a16="http://schemas.microsoft.com/office/drawing/2014/main" val="20005"/>
                    </a:ext>
                  </a:extLst>
                </a:gridCol>
                <a:gridCol w="884237">
                  <a:extLst>
                    <a:ext uri="{9D8B030D-6E8A-4147-A177-3AD203B41FA5}">
                      <a16:colId xmlns:a16="http://schemas.microsoft.com/office/drawing/2014/main" val="20006"/>
                    </a:ext>
                  </a:extLst>
                </a:gridCol>
                <a:gridCol w="879475">
                  <a:extLst>
                    <a:ext uri="{9D8B030D-6E8A-4147-A177-3AD203B41FA5}">
                      <a16:colId xmlns:a16="http://schemas.microsoft.com/office/drawing/2014/main" val="20007"/>
                    </a:ext>
                  </a:extLst>
                </a:gridCol>
                <a:gridCol w="882650">
                  <a:extLst>
                    <a:ext uri="{9D8B030D-6E8A-4147-A177-3AD203B41FA5}">
                      <a16:colId xmlns:a16="http://schemas.microsoft.com/office/drawing/2014/main" val="20008"/>
                    </a:ext>
                  </a:extLst>
                </a:gridCol>
              </a:tblGrid>
              <a:tr h="254000">
                <a:tc rowSpan="2">
                  <a:txBody>
                    <a:bodyPr/>
                    <a:lstStyle/>
                    <a:p>
                      <a:pPr marL="0" marR="0" lvl="0" indent="0" algn="ctr" defTabSz="914400" rtl="0" eaLnBrk="1" fontAlgn="base" latinLnBrk="0" hangingPunct="1">
                        <a:lnSpc>
                          <a:spcPct val="19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dirty="0">
                          <a:ln>
                            <a:noFill/>
                          </a:ln>
                          <a:solidFill>
                            <a:srgbClr val="E24C05"/>
                          </a:solidFill>
                          <a:effectLst/>
                          <a:latin typeface="Tahoma" pitchFamily="34" charset="0"/>
                          <a:ea typeface="宋体" pitchFamily="2" charset="-122"/>
                        </a:rPr>
                        <a:t>字段</a:t>
                      </a:r>
                      <a:r>
                        <a:rPr kumimoji="1" lang="zh-CN" altLang="en-US" sz="2000" b="0" i="0" u="none" strike="noStrike" cap="none" normalizeH="0" baseline="0" dirty="0">
                          <a:ln>
                            <a:noFill/>
                          </a:ln>
                          <a:solidFill>
                            <a:srgbClr val="E24C05"/>
                          </a:solidFill>
                          <a:effectLst/>
                          <a:latin typeface="Tahoma" pitchFamily="34" charset="0"/>
                          <a:ea typeface="黑体" pitchFamily="2"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gridSpan="8">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E24C05"/>
                          </a:solidFill>
                          <a:effectLst/>
                          <a:latin typeface="宋体" pitchFamily="2" charset="-122"/>
                          <a:ea typeface="宋体" pitchFamily="2" charset="-122"/>
                        </a:rPr>
                        <a:t>浮点寄存器状态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54000">
                <a:tc vMerge="1">
                  <a:txBody>
                    <a:bodyPr/>
                    <a:lstStyle/>
                    <a:p>
                      <a:endParaRPr lang="zh-CN"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2"/>
                          </a:solidFill>
                          <a:effectLst/>
                          <a:latin typeface="Tahoma" pitchFamily="34" charset="0"/>
                          <a:ea typeface="黑体" pitchFamily="2" charset="-122"/>
                        </a:rPr>
                        <a:t>F0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2"/>
                          </a:solidFill>
                          <a:effectLst/>
                          <a:latin typeface="Tahoma" pitchFamily="34" charset="0"/>
                          <a:ea typeface="黑体" pitchFamily="2" charset="-122"/>
                        </a:rPr>
                        <a:t>F2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2"/>
                          </a:solidFill>
                          <a:effectLst/>
                          <a:latin typeface="Tahoma" pitchFamily="34" charset="0"/>
                          <a:ea typeface="黑体" pitchFamily="2" charset="-122"/>
                        </a:rPr>
                        <a:t>F4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2"/>
                          </a:solidFill>
                          <a:effectLst/>
                          <a:latin typeface="Tahoma" pitchFamily="34" charset="0"/>
                          <a:ea typeface="黑体" pitchFamily="2" charset="-122"/>
                        </a:rPr>
                        <a:t>F6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2"/>
                          </a:solidFill>
                          <a:effectLst/>
                          <a:latin typeface="Tahoma" pitchFamily="34" charset="0"/>
                          <a:ea typeface="黑体" pitchFamily="2" charset="-122"/>
                        </a:rPr>
                        <a:t>F8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2"/>
                          </a:solidFill>
                          <a:effectLst/>
                          <a:latin typeface="Tahoma" pitchFamily="34" charset="0"/>
                          <a:ea typeface="黑体" pitchFamily="2" charset="-122"/>
                        </a:rPr>
                        <a:t>F10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2"/>
                          </a:solidFill>
                          <a:effectLst/>
                          <a:latin typeface="宋体"/>
                          <a:ea typeface="宋体" pitchFamily="2" charset="-122"/>
                        </a:rPr>
                        <a:t>…</a:t>
                      </a:r>
                      <a:endParaRPr kumimoji="1" lang="en-US" altLang="zh-CN" sz="2000" b="1" i="0" u="none" strike="noStrike" cap="none" normalizeH="0" baseline="0">
                        <a:ln>
                          <a:noFill/>
                        </a:ln>
                        <a:solidFill>
                          <a:schemeClr val="tx2"/>
                        </a:solidFill>
                        <a:effectLst/>
                        <a:latin typeface="Tahom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2"/>
                          </a:solidFill>
                          <a:effectLst/>
                          <a:latin typeface="Tahoma" pitchFamily="34" charset="0"/>
                          <a:ea typeface="黑体" pitchFamily="2" charset="-122"/>
                        </a:rPr>
                        <a:t>F30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extLst>
                  <a:ext uri="{0D108BD9-81ED-4DB2-BD59-A6C34878D82A}">
                    <a16:rowId xmlns:a16="http://schemas.microsoft.com/office/drawing/2014/main" val="10001"/>
                  </a:ext>
                </a:extLst>
              </a:tr>
              <a:tr h="252413">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008000"/>
                          </a:solidFill>
                          <a:effectLst/>
                          <a:latin typeface="Tahoma" pitchFamily="34" charset="0"/>
                          <a:ea typeface="黑体" pitchFamily="2" charset="-122"/>
                        </a:rPr>
                        <a:t>ROB</a:t>
                      </a:r>
                      <a:r>
                        <a:rPr kumimoji="1" lang="zh-CN" altLang="en-US" sz="2000" b="0" i="0" u="none" strike="noStrike" cap="none" normalizeH="0" baseline="0">
                          <a:ln>
                            <a:noFill/>
                          </a:ln>
                          <a:solidFill>
                            <a:srgbClr val="008000"/>
                          </a:solidFill>
                          <a:effectLst/>
                          <a:latin typeface="Tahoma" pitchFamily="34" charset="0"/>
                          <a:ea typeface="黑体" pitchFamily="2" charset="-122"/>
                        </a:rPr>
                        <a:t>项编号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rgbClr val="E24C05"/>
                          </a:solidFill>
                          <a:effectLst/>
                          <a:latin typeface="Tahoma" pitchFamily="34" charset="0"/>
                          <a:ea typeface="黑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rgbClr val="E24C05"/>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rgbClr val="E24C05"/>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rgbClr val="E24C05"/>
                          </a:solidFill>
                          <a:effectLst/>
                          <a:latin typeface="Tahoma" pitchFamily="34" charset="0"/>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rgbClr val="E24C05"/>
                          </a:solidFill>
                          <a:effectLst/>
                          <a:latin typeface="Tahoma" pitchFamily="34" charset="0"/>
                          <a:ea typeface="黑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rgbClr val="E24C05"/>
                          </a:solidFill>
                          <a:effectLst/>
                          <a:latin typeface="Tahoma" pitchFamily="34" charset="0"/>
                          <a:ea typeface="黑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rgbClr val="E24C05"/>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rgbClr val="E24C05"/>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extLst>
                  <a:ext uri="{0D108BD9-81ED-4DB2-BD59-A6C34878D82A}">
                    <a16:rowId xmlns:a16="http://schemas.microsoft.com/office/drawing/2014/main" val="10002"/>
                  </a:ext>
                </a:extLst>
              </a:tr>
              <a:tr h="254000">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008000"/>
                          </a:solidFill>
                          <a:effectLst/>
                          <a:latin typeface="Tahoma" pitchFamily="34" charset="0"/>
                          <a:ea typeface="黑体" pitchFamily="2" charset="-122"/>
                        </a:rPr>
                        <a:t>Busy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E24C05"/>
                          </a:solidFill>
                          <a:effectLst/>
                          <a:latin typeface="Tahoma" pitchFamily="34" charset="0"/>
                          <a:ea typeface="黑体" pitchFamily="2" charset="-122"/>
                        </a:rPr>
                        <a:t>yes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E24C05"/>
                          </a:solidFill>
                          <a:effectLst/>
                          <a:latin typeface="Tahoma" pitchFamily="34" charset="0"/>
                          <a:ea typeface="黑体" pitchFamily="2" charset="-122"/>
                        </a:rPr>
                        <a:t>no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E24C05"/>
                          </a:solidFill>
                          <a:effectLst/>
                          <a:latin typeface="Tahoma" pitchFamily="34" charset="0"/>
                          <a:ea typeface="黑体" pitchFamily="2" charset="-122"/>
                        </a:rPr>
                        <a:t>no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E24C05"/>
                          </a:solidFill>
                          <a:effectLst/>
                          <a:latin typeface="Tahoma" pitchFamily="34" charset="0"/>
                          <a:ea typeface="黑体" pitchFamily="2" charset="-122"/>
                        </a:rPr>
                        <a:t>yes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E24C05"/>
                          </a:solidFill>
                          <a:effectLst/>
                          <a:latin typeface="Tahoma" pitchFamily="34" charset="0"/>
                          <a:ea typeface="黑体" pitchFamily="2" charset="-122"/>
                        </a:rPr>
                        <a:t>yes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E24C05"/>
                          </a:solidFill>
                          <a:effectLst/>
                          <a:latin typeface="Tahoma" pitchFamily="34" charset="0"/>
                          <a:ea typeface="黑体" pitchFamily="2" charset="-122"/>
                        </a:rPr>
                        <a:t>yes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rgbClr val="E24C05"/>
                          </a:solidFill>
                          <a:effectLst/>
                          <a:latin typeface="宋体"/>
                          <a:ea typeface="宋体" pitchFamily="2" charset="-122"/>
                        </a:rPr>
                        <a:t>…</a:t>
                      </a:r>
                      <a:endParaRPr kumimoji="1" lang="en-US" altLang="zh-CN" sz="2000" b="1" i="0" u="none" strike="noStrike" cap="none" normalizeH="0" baseline="0">
                        <a:ln>
                          <a:noFill/>
                        </a:ln>
                        <a:solidFill>
                          <a:srgbClr val="E24C05"/>
                        </a:solidFill>
                        <a:effectLst/>
                        <a:latin typeface="Tahom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E24C05"/>
                          </a:solidFill>
                          <a:effectLst/>
                          <a:latin typeface="Tahoma" pitchFamily="34" charset="0"/>
                          <a:ea typeface="黑体" pitchFamily="2" charset="-122"/>
                        </a:rPr>
                        <a:t>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208188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标题 1"/>
          <p:cNvSpPr>
            <a:spLocks noGrp="1"/>
          </p:cNvSpPr>
          <p:nvPr>
            <p:ph type="title"/>
          </p:nvPr>
        </p:nvSpPr>
        <p:spPr/>
        <p:txBody>
          <a:bodyPr/>
          <a:lstStyle/>
          <a:p>
            <a:endParaRPr lang="zh-CN" altLang="en-US"/>
          </a:p>
        </p:txBody>
      </p:sp>
      <p:pic>
        <p:nvPicPr>
          <p:cNvPr id="321539"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665288" y="6350"/>
            <a:ext cx="9036050" cy="6337300"/>
          </a:xfrm>
        </p:spPr>
      </p:pic>
    </p:spTree>
    <p:extLst>
      <p:ext uri="{BB962C8B-B14F-4D97-AF65-F5344CB8AC3E}">
        <p14:creationId xmlns:p14="http://schemas.microsoft.com/office/powerpoint/2010/main" val="550234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563" name="内容占位符 4"/>
          <p:cNvPicPr>
            <a:picLocks noGrp="1"/>
          </p:cNvPicPr>
          <p:nvPr>
            <p:ph sz="half" idx="1"/>
          </p:nvPr>
        </p:nvPicPr>
        <p:blipFill>
          <a:blip r:embed="rId2">
            <a:extLst>
              <a:ext uri="{28A0092B-C50C-407E-A947-70E740481C1C}">
                <a14:useLocalDpi xmlns:a14="http://schemas.microsoft.com/office/drawing/2010/main" val="0"/>
              </a:ext>
            </a:extLst>
          </a:blip>
          <a:srcRect l="13458" t="13438" r="13237" b="5286"/>
          <a:stretch>
            <a:fillRect/>
          </a:stretch>
        </p:blipFill>
        <p:spPr>
          <a:xfrm>
            <a:off x="1296261" y="477690"/>
            <a:ext cx="7835166" cy="5616575"/>
          </a:xfrm>
        </p:spPr>
      </p:pic>
    </p:spTree>
    <p:extLst>
      <p:ext uri="{BB962C8B-B14F-4D97-AF65-F5344CB8AC3E}">
        <p14:creationId xmlns:p14="http://schemas.microsoft.com/office/powerpoint/2010/main" val="3325340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pPr eaLnBrk="1" hangingPunct="1"/>
            <a:r>
              <a:rPr lang="en-US" altLang="zh-CN" dirty="0">
                <a:latin typeface="黑体" panose="02010609060101010101" pitchFamily="49" charset="-122"/>
              </a:rPr>
              <a:t> </a:t>
            </a:r>
            <a:endParaRPr lang="zh-CN" altLang="en-US" dirty="0">
              <a:latin typeface="黑体" panose="02010609060101010101" pitchFamily="49" charset="-122"/>
            </a:endParaRPr>
          </a:p>
        </p:txBody>
      </p:sp>
      <p:sp>
        <p:nvSpPr>
          <p:cNvPr id="323587" name="Rectangle 3" descr="Rectangle: Click to edit Master text styles&#10;Second level&#10;Third level&#10;Fourth level&#10;Fifth level"/>
          <p:cNvSpPr>
            <a:spLocks noGrp="1" noChangeArrowheads="1"/>
          </p:cNvSpPr>
          <p:nvPr>
            <p:ph idx="1"/>
          </p:nvPr>
        </p:nvSpPr>
        <p:spPr>
          <a:xfrm>
            <a:off x="1229335" y="501695"/>
            <a:ext cx="7989887" cy="4679950"/>
          </a:xfrm>
        </p:spPr>
        <p:txBody>
          <a:bodyPr>
            <a:normAutofit/>
          </a:bodyPr>
          <a:lstStyle/>
          <a:p>
            <a:pPr marL="0" indent="0" eaLnBrk="1" hangingPunct="1">
              <a:buNone/>
            </a:pPr>
            <a:r>
              <a:rPr lang="zh-CN" altLang="en-US" sz="2200" dirty="0">
                <a:latin typeface="宋体" panose="02010600030101010101" pitchFamily="2" charset="-122"/>
                <a:ea typeface="宋体" panose="02010600030101010101" pitchFamily="2" charset="-122"/>
              </a:rPr>
              <a:t>前瞻执行</a:t>
            </a:r>
          </a:p>
          <a:p>
            <a:pPr marL="1085850" lvl="1" indent="-457200" eaLnBrk="1" hangingPunct="1"/>
            <a:r>
              <a:rPr lang="zh-CN" altLang="en-US" sz="2200" dirty="0">
                <a:solidFill>
                  <a:srgbClr val="000000"/>
                </a:solidFill>
                <a:latin typeface="宋体" panose="02010600030101010101" pitchFamily="2" charset="-122"/>
                <a:ea typeface="宋体" panose="02010600030101010101" pitchFamily="2" charset="-122"/>
              </a:rPr>
              <a:t>通过</a:t>
            </a:r>
            <a:r>
              <a:rPr lang="en-US" altLang="zh-CN" sz="2200" dirty="0">
                <a:solidFill>
                  <a:srgbClr val="000000"/>
                </a:solidFill>
                <a:latin typeface="宋体" panose="02010600030101010101" pitchFamily="2" charset="-122"/>
                <a:ea typeface="宋体" panose="02010600030101010101" pitchFamily="2" charset="-122"/>
              </a:rPr>
              <a:t>ROB</a:t>
            </a:r>
            <a:r>
              <a:rPr lang="zh-CN" altLang="en-US" sz="2200" dirty="0">
                <a:solidFill>
                  <a:srgbClr val="000000"/>
                </a:solidFill>
                <a:latin typeface="宋体" panose="02010600030101010101" pitchFamily="2" charset="-122"/>
                <a:ea typeface="宋体" panose="02010600030101010101" pitchFamily="2" charset="-122"/>
              </a:rPr>
              <a:t>实现了指令的</a:t>
            </a:r>
            <a:r>
              <a:rPr lang="zh-CN" altLang="en-US" sz="2200" dirty="0">
                <a:solidFill>
                  <a:srgbClr val="E24C05"/>
                </a:solidFill>
                <a:latin typeface="宋体" panose="02010600030101010101" pitchFamily="2" charset="-122"/>
                <a:ea typeface="宋体" panose="02010600030101010101" pitchFamily="2" charset="-122"/>
              </a:rPr>
              <a:t>顺序</a:t>
            </a:r>
            <a:r>
              <a:rPr lang="zh-CN" altLang="en-US" sz="2200" dirty="0">
                <a:solidFill>
                  <a:srgbClr val="000000"/>
                </a:solidFill>
                <a:latin typeface="宋体" panose="02010600030101010101" pitchFamily="2" charset="-122"/>
                <a:ea typeface="宋体" panose="02010600030101010101" pitchFamily="2" charset="-122"/>
              </a:rPr>
              <a:t>完成，因而，能够实现精确异常。而</a:t>
            </a:r>
            <a:r>
              <a:rPr lang="en-US" altLang="zh-CN" sz="2200" dirty="0" err="1">
                <a:solidFill>
                  <a:srgbClr val="000000"/>
                </a:solidFill>
                <a:latin typeface="宋体" panose="02010600030101010101" pitchFamily="2" charset="-122"/>
                <a:ea typeface="宋体" panose="02010600030101010101" pitchFamily="2" charset="-122"/>
              </a:rPr>
              <a:t>Tomasulos</a:t>
            </a:r>
            <a:r>
              <a:rPr lang="zh-CN" altLang="en-US" sz="2200" dirty="0">
                <a:solidFill>
                  <a:srgbClr val="000000"/>
                </a:solidFill>
                <a:latin typeface="宋体" panose="02010600030101010101" pitchFamily="2" charset="-122"/>
                <a:ea typeface="宋体" panose="02010600030101010101" pitchFamily="2" charset="-122"/>
              </a:rPr>
              <a:t>算法可以</a:t>
            </a:r>
            <a:r>
              <a:rPr lang="zh-CN" altLang="en-US" sz="2200" dirty="0">
                <a:solidFill>
                  <a:srgbClr val="9900CC"/>
                </a:solidFill>
                <a:latin typeface="宋体" panose="02010600030101010101" pitchFamily="2" charset="-122"/>
                <a:ea typeface="宋体" panose="02010600030101010101" pitchFamily="2" charset="-122"/>
              </a:rPr>
              <a:t>乱序</a:t>
            </a:r>
            <a:r>
              <a:rPr lang="zh-CN" altLang="en-US" sz="2200" dirty="0">
                <a:solidFill>
                  <a:srgbClr val="000000"/>
                </a:solidFill>
                <a:latin typeface="宋体" panose="02010600030101010101" pitchFamily="2" charset="-122"/>
                <a:ea typeface="宋体" panose="02010600030101010101" pitchFamily="2" charset="-122"/>
              </a:rPr>
              <a:t>。执行如在本例中，第一条尚未确认的指令是</a:t>
            </a:r>
            <a:r>
              <a:rPr lang="en-US" altLang="zh-CN" sz="2200" dirty="0">
                <a:solidFill>
                  <a:srgbClr val="000000"/>
                </a:solidFill>
                <a:latin typeface="宋体" panose="02010600030101010101" pitchFamily="2" charset="-122"/>
                <a:ea typeface="宋体" panose="02010600030101010101" pitchFamily="2" charset="-122"/>
              </a:rPr>
              <a:t>MUL</a:t>
            </a:r>
            <a:r>
              <a:rPr lang="zh-CN" altLang="en-US" sz="2200" dirty="0">
                <a:solidFill>
                  <a:srgbClr val="000000"/>
                </a:solidFill>
                <a:latin typeface="宋体" panose="02010600030101010101" pitchFamily="2" charset="-122"/>
                <a:ea typeface="宋体" panose="02010600030101010101" pitchFamily="2" charset="-122"/>
              </a:rPr>
              <a:t>指令，</a:t>
            </a:r>
            <a:r>
              <a:rPr lang="en-US" altLang="zh-CN" sz="2200" dirty="0">
                <a:solidFill>
                  <a:srgbClr val="000000"/>
                </a:solidFill>
                <a:latin typeface="宋体" panose="02010600030101010101" pitchFamily="2" charset="-122"/>
                <a:ea typeface="宋体" panose="02010600030101010101" pitchFamily="2" charset="-122"/>
              </a:rPr>
              <a:t>SUB</a:t>
            </a:r>
            <a:r>
              <a:rPr lang="zh-CN" altLang="en-US" sz="2200" dirty="0">
                <a:solidFill>
                  <a:srgbClr val="000000"/>
                </a:solidFill>
                <a:latin typeface="宋体" panose="02010600030101010101" pitchFamily="2" charset="-122"/>
                <a:ea typeface="宋体" panose="02010600030101010101" pitchFamily="2" charset="-122"/>
              </a:rPr>
              <a:t>和</a:t>
            </a:r>
            <a:r>
              <a:rPr lang="en-US" altLang="zh-CN" sz="2200" dirty="0">
                <a:solidFill>
                  <a:srgbClr val="000000"/>
                </a:solidFill>
                <a:latin typeface="宋体" panose="02010600030101010101" pitchFamily="2" charset="-122"/>
                <a:ea typeface="宋体" panose="02010600030101010101" pitchFamily="2" charset="-122"/>
              </a:rPr>
              <a:t>ADD</a:t>
            </a:r>
            <a:r>
              <a:rPr lang="zh-CN" altLang="en-US" sz="2200" dirty="0">
                <a:solidFill>
                  <a:srgbClr val="000000"/>
                </a:solidFill>
                <a:latin typeface="宋体" panose="02010600030101010101" pitchFamily="2" charset="-122"/>
                <a:ea typeface="宋体" panose="02010600030101010101" pitchFamily="2" charset="-122"/>
              </a:rPr>
              <a:t>都以完成，但不能确认，必须等</a:t>
            </a:r>
            <a:r>
              <a:rPr lang="en-US" altLang="zh-CN" sz="2200" dirty="0">
                <a:solidFill>
                  <a:srgbClr val="000000"/>
                </a:solidFill>
                <a:latin typeface="宋体" panose="02010600030101010101" pitchFamily="2" charset="-122"/>
                <a:ea typeface="宋体" panose="02010600030101010101" pitchFamily="2" charset="-122"/>
              </a:rPr>
              <a:t>MUL</a:t>
            </a:r>
            <a:r>
              <a:rPr lang="zh-CN" altLang="en-US" sz="2200" dirty="0">
                <a:solidFill>
                  <a:srgbClr val="000000"/>
                </a:solidFill>
                <a:latin typeface="宋体" panose="02010600030101010101" pitchFamily="2" charset="-122"/>
                <a:ea typeface="宋体" panose="02010600030101010101" pitchFamily="2" charset="-122"/>
              </a:rPr>
              <a:t>确认后才能确认；而在</a:t>
            </a:r>
            <a:r>
              <a:rPr lang="en-US" altLang="zh-CN" sz="2200" dirty="0" err="1">
                <a:solidFill>
                  <a:srgbClr val="000000"/>
                </a:solidFill>
                <a:latin typeface="宋体" panose="02010600030101010101" pitchFamily="2" charset="-122"/>
                <a:ea typeface="宋体" panose="02010600030101010101" pitchFamily="2" charset="-122"/>
              </a:rPr>
              <a:t>Tomasulo</a:t>
            </a:r>
            <a:r>
              <a:rPr lang="zh-CN" altLang="en-US" sz="2200" dirty="0">
                <a:solidFill>
                  <a:srgbClr val="000000"/>
                </a:solidFill>
                <a:latin typeface="宋体" panose="02010600030101010101" pitchFamily="2" charset="-122"/>
                <a:ea typeface="宋体" panose="02010600030101010101" pitchFamily="2" charset="-122"/>
              </a:rPr>
              <a:t>中，</a:t>
            </a:r>
            <a:r>
              <a:rPr lang="en-US" altLang="zh-CN" sz="2200" dirty="0">
                <a:solidFill>
                  <a:srgbClr val="000000"/>
                </a:solidFill>
                <a:latin typeface="宋体" panose="02010600030101010101" pitchFamily="2" charset="-122"/>
                <a:ea typeface="宋体" panose="02010600030101010101" pitchFamily="2" charset="-122"/>
              </a:rPr>
              <a:t>SUB</a:t>
            </a:r>
            <a:r>
              <a:rPr lang="zh-CN" altLang="en-US" sz="2200" dirty="0">
                <a:solidFill>
                  <a:srgbClr val="000000"/>
                </a:solidFill>
                <a:latin typeface="宋体" panose="02010600030101010101" pitchFamily="2" charset="-122"/>
                <a:ea typeface="宋体" panose="02010600030101010101" pitchFamily="2" charset="-122"/>
              </a:rPr>
              <a:t>和</a:t>
            </a:r>
            <a:r>
              <a:rPr lang="en-US" altLang="zh-CN" sz="2200" dirty="0">
                <a:solidFill>
                  <a:srgbClr val="000000"/>
                </a:solidFill>
                <a:latin typeface="宋体" panose="02010600030101010101" pitchFamily="2" charset="-122"/>
                <a:ea typeface="宋体" panose="02010600030101010101" pitchFamily="2" charset="-122"/>
              </a:rPr>
              <a:t>ADD</a:t>
            </a:r>
            <a:r>
              <a:rPr lang="zh-CN" altLang="en-US" sz="2200" dirty="0">
                <a:solidFill>
                  <a:srgbClr val="000000"/>
                </a:solidFill>
                <a:latin typeface="宋体" panose="02010600030101010101" pitchFamily="2" charset="-122"/>
                <a:ea typeface="宋体" panose="02010600030101010101" pitchFamily="2" charset="-122"/>
              </a:rPr>
              <a:t>可以在</a:t>
            </a:r>
            <a:r>
              <a:rPr lang="en-US" altLang="zh-CN" sz="2200" dirty="0">
                <a:solidFill>
                  <a:srgbClr val="000000"/>
                </a:solidFill>
                <a:latin typeface="宋体" panose="02010600030101010101" pitchFamily="2" charset="-122"/>
                <a:ea typeface="宋体" panose="02010600030101010101" pitchFamily="2" charset="-122"/>
              </a:rPr>
              <a:t>MUL</a:t>
            </a:r>
            <a:r>
              <a:rPr lang="zh-CN" altLang="en-US" sz="2200" dirty="0">
                <a:solidFill>
                  <a:srgbClr val="000000"/>
                </a:solidFill>
                <a:latin typeface="宋体" panose="02010600030101010101" pitchFamily="2" charset="-122"/>
                <a:ea typeface="宋体" panose="02010600030101010101" pitchFamily="2" charset="-122"/>
              </a:rPr>
              <a:t>前全部完成，导致乱序。</a:t>
            </a:r>
          </a:p>
          <a:p>
            <a:pPr marL="1085850" lvl="1" indent="-457200" eaLnBrk="1" hangingPunct="1"/>
            <a:r>
              <a:rPr lang="zh-CN" altLang="en-US" sz="2200" dirty="0">
                <a:latin typeface="宋体" panose="02010600030101010101" pitchFamily="2" charset="-122"/>
                <a:ea typeface="宋体" panose="02010600030101010101" pitchFamily="2" charset="-122"/>
              </a:rPr>
              <a:t>很容易地推广到整数寄存器和整数功能单元上。 </a:t>
            </a:r>
          </a:p>
          <a:p>
            <a:pPr marL="1085850" lvl="1" indent="-457200" eaLnBrk="1" hangingPunct="1"/>
            <a:r>
              <a:rPr lang="zh-CN" altLang="en-US" sz="2200" dirty="0">
                <a:solidFill>
                  <a:srgbClr val="D60093"/>
                </a:solidFill>
                <a:latin typeface="宋体" panose="02010600030101010101" pitchFamily="2" charset="-122"/>
                <a:ea typeface="宋体" panose="02010600030101010101" pitchFamily="2" charset="-122"/>
              </a:rPr>
              <a:t>主要缺点：</a:t>
            </a:r>
            <a:r>
              <a:rPr lang="zh-CN" altLang="en-US" sz="2200" dirty="0">
                <a:latin typeface="宋体" panose="02010600030101010101" pitchFamily="2" charset="-122"/>
                <a:ea typeface="宋体" panose="02010600030101010101" pitchFamily="2" charset="-122"/>
              </a:rPr>
              <a:t>所需的硬件太复杂。</a:t>
            </a:r>
          </a:p>
        </p:txBody>
      </p:sp>
    </p:spTree>
    <p:extLst>
      <p:ext uri="{BB962C8B-B14F-4D97-AF65-F5344CB8AC3E}">
        <p14:creationId xmlns:p14="http://schemas.microsoft.com/office/powerpoint/2010/main" val="172145156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3" descr="Rectangle: Click to edit Master text styles&#10;Second level&#10;Third level&#10;Fourth level&#10;Fifth level"/>
          <p:cNvSpPr>
            <a:spLocks noChangeArrowheads="1"/>
          </p:cNvSpPr>
          <p:nvPr/>
        </p:nvSpPr>
        <p:spPr bwMode="auto">
          <a:xfrm>
            <a:off x="475050" y="329340"/>
            <a:ext cx="11019043" cy="547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Tahoma" panose="020B0604030504040204" pitchFamily="34" charset="0"/>
                <a:ea typeface="黑体" panose="02010609060101010101" pitchFamily="49" charset="-122"/>
              </a:defRPr>
            </a:lvl1pPr>
            <a:lvl2pPr>
              <a:defRPr sz="2400">
                <a:solidFill>
                  <a:schemeClr val="tx1"/>
                </a:solidFill>
                <a:latin typeface="Tahoma" panose="020B0604030504040204" pitchFamily="34" charset="0"/>
                <a:ea typeface="黑体" panose="02010609060101010101" pitchFamily="49" charset="-122"/>
              </a:defRPr>
            </a:lvl2pPr>
            <a:lvl3pPr>
              <a:defRPr sz="2400">
                <a:solidFill>
                  <a:schemeClr val="tx1"/>
                </a:solidFill>
                <a:latin typeface="Tahoma" panose="020B0604030504040204" pitchFamily="34" charset="0"/>
                <a:ea typeface="黑体" panose="02010609060101010101" pitchFamily="49" charset="-122"/>
              </a:defRPr>
            </a:lvl3pPr>
            <a:lvl4pPr>
              <a:defRPr sz="2400">
                <a:solidFill>
                  <a:schemeClr val="tx1"/>
                </a:solidFill>
                <a:latin typeface="Tahoma" panose="020B0604030504040204" pitchFamily="34" charset="0"/>
                <a:ea typeface="黑体" panose="02010609060101010101" pitchFamily="49" charset="-122"/>
              </a:defRPr>
            </a:lvl4pPr>
            <a:lvl5pPr>
              <a:defRPr sz="2400">
                <a:solidFill>
                  <a:schemeClr val="tx1"/>
                </a:solidFill>
                <a:latin typeface="Tahoma" panose="020B0604030504040204" pitchFamily="34" charset="0"/>
                <a:ea typeface="黑体" panose="02010609060101010101" pitchFamily="49" charset="-122"/>
              </a:defRPr>
            </a:lvl5pPr>
            <a:lvl6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6pPr>
            <a:lvl7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7pPr>
            <a:lvl8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8pPr>
            <a:lvl9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9pPr>
          </a:lstStyle>
          <a:p>
            <a:pPr marL="0" indent="0">
              <a:lnSpc>
                <a:spcPct val="150000"/>
              </a:lnSpc>
              <a:spcBef>
                <a:spcPct val="20000"/>
              </a:spcBef>
              <a:buClr>
                <a:schemeClr val="tx1"/>
              </a:buClr>
            </a:pPr>
            <a:r>
              <a:rPr lang="zh-CN" altLang="en-US" sz="2000" b="1" dirty="0">
                <a:solidFill>
                  <a:srgbClr val="E24C05"/>
                </a:solidFill>
                <a:latin typeface="宋体" panose="02010600030101010101" pitchFamily="2" charset="-122"/>
                <a:ea typeface="宋体" panose="02010600030101010101" pitchFamily="2" charset="-122"/>
              </a:rPr>
              <a:t>例 </a:t>
            </a:r>
            <a:r>
              <a:rPr lang="zh-CN" altLang="en-US" sz="2000" b="1" dirty="0">
                <a:latin typeface="宋体" panose="02010600030101010101" pitchFamily="2" charset="-122"/>
                <a:ea typeface="宋体" panose="02010600030101010101" pitchFamily="2" charset="-122"/>
              </a:rPr>
              <a:t>单流出处理器采用基于</a:t>
            </a:r>
            <a:r>
              <a:rPr lang="en-US" altLang="zh-CN" sz="2000" b="1" dirty="0">
                <a:latin typeface="宋体" panose="02010600030101010101" pitchFamily="2" charset="-122"/>
                <a:ea typeface="宋体" panose="02010600030101010101" pitchFamily="2" charset="-122"/>
              </a:rPr>
              <a:t>Tomasulo</a:t>
            </a:r>
            <a:r>
              <a:rPr lang="zh-CN" altLang="en-US" sz="2000" b="1" dirty="0">
                <a:latin typeface="宋体" panose="02010600030101010101" pitchFamily="2" charset="-122"/>
                <a:ea typeface="宋体" panose="02010600030101010101" pitchFamily="2" charset="-122"/>
              </a:rPr>
              <a:t>的</a:t>
            </a:r>
            <a:r>
              <a:rPr lang="en-US" altLang="zh-CN" sz="2000" b="1" dirty="0">
                <a:latin typeface="宋体" panose="02010600030101010101" pitchFamily="2" charset="-122"/>
                <a:ea typeface="宋体" panose="02010600030101010101" pitchFamily="2" charset="-122"/>
              </a:rPr>
              <a:t>IS</a:t>
            </a:r>
            <a:r>
              <a:rPr lang="zh-CN" altLang="en-US" sz="2000" b="1" dirty="0">
                <a:latin typeface="宋体" panose="02010600030101010101" pitchFamily="2" charset="-122"/>
                <a:ea typeface="宋体" panose="02010600030101010101" pitchFamily="2" charset="-122"/>
              </a:rPr>
              <a:t>算法进行指令调度。有一个</a:t>
            </a:r>
            <a:r>
              <a:rPr lang="en-US" altLang="zh-CN" sz="2000" b="1" dirty="0">
                <a:latin typeface="宋体" panose="02010600030101010101" pitchFamily="2" charset="-122"/>
                <a:ea typeface="宋体" panose="02010600030101010101" pitchFamily="2" charset="-122"/>
              </a:rPr>
              <a:t>LSU</a:t>
            </a:r>
            <a:r>
              <a:rPr lang="zh-CN" altLang="en-US" sz="2000" b="1" dirty="0">
                <a:latin typeface="宋体" panose="02010600030101010101" pitchFamily="2" charset="-122"/>
                <a:ea typeface="宋体" panose="02010600030101010101" pitchFamily="2" charset="-122"/>
              </a:rPr>
              <a:t>部件，</a:t>
            </a:r>
            <a:r>
              <a:rPr lang="en-US" altLang="zh-CN"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个</a:t>
            </a:r>
            <a:r>
              <a:rPr lang="en-US" altLang="zh-CN" sz="2000" b="1" dirty="0">
                <a:latin typeface="宋体" panose="02010600030101010101" pitchFamily="2" charset="-122"/>
                <a:ea typeface="宋体" panose="02010600030101010101" pitchFamily="2" charset="-122"/>
              </a:rPr>
              <a:t>LS</a:t>
            </a:r>
            <a:r>
              <a:rPr lang="zh-CN" altLang="en-US" sz="2000" b="1" dirty="0">
                <a:latin typeface="宋体" panose="02010600030101010101" pitchFamily="2" charset="-122"/>
                <a:ea typeface="宋体" panose="02010600030101010101" pitchFamily="2" charset="-122"/>
              </a:rPr>
              <a:t>缓冲器（私有时间戳实现</a:t>
            </a:r>
            <a:r>
              <a:rPr lang="en-US" altLang="zh-CN" sz="2000" b="1" dirty="0">
                <a:latin typeface="宋体" panose="02010600030101010101" pitchFamily="2" charset="-122"/>
                <a:ea typeface="宋体" panose="02010600030101010101" pitchFamily="2" charset="-122"/>
              </a:rPr>
              <a:t>FIFO</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个</a:t>
            </a:r>
            <a:r>
              <a:rPr lang="en-US" altLang="zh-CN" sz="2000" b="1" dirty="0">
                <a:latin typeface="宋体" panose="02010600030101010101" pitchFamily="2" charset="-122"/>
                <a:ea typeface="宋体" panose="02010600030101010101" pitchFamily="2" charset="-122"/>
              </a:rPr>
              <a:t>ALU</a:t>
            </a:r>
            <a:r>
              <a:rPr lang="zh-CN" altLang="en-US" sz="2000" b="1" dirty="0">
                <a:latin typeface="宋体" panose="02010600030101010101" pitchFamily="2" charset="-122"/>
                <a:ea typeface="宋体" panose="02010600030101010101" pitchFamily="2" charset="-122"/>
              </a:rPr>
              <a:t>部件，</a:t>
            </a:r>
            <a:r>
              <a:rPr lang="en-US" altLang="zh-CN"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个</a:t>
            </a:r>
            <a:r>
              <a:rPr lang="en-US" altLang="zh-CN" sz="2000" b="1" dirty="0">
                <a:latin typeface="宋体" panose="02010600030101010101" pitchFamily="2" charset="-122"/>
                <a:ea typeface="宋体" panose="02010600030101010101" pitchFamily="2" charset="-122"/>
              </a:rPr>
              <a:t>ALU</a:t>
            </a:r>
            <a:r>
              <a:rPr lang="zh-CN" altLang="en-US" sz="2000" b="1" dirty="0">
                <a:latin typeface="宋体" panose="02010600030101010101" pitchFamily="2" charset="-122"/>
                <a:ea typeface="宋体" panose="02010600030101010101" pitchFamily="2" charset="-122"/>
              </a:rPr>
              <a:t>保留站。总是预测分支失败。指令序列执行前，指令均未流出，所有缓冲器</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保留站均空闲。分支指令由</a:t>
            </a:r>
            <a:r>
              <a:rPr lang="en-US" altLang="zh-CN" sz="2000" b="1" dirty="0">
                <a:latin typeface="宋体" panose="02010600030101010101" pitchFamily="2" charset="-122"/>
                <a:ea typeface="宋体" panose="02010600030101010101" pitchFamily="2" charset="-122"/>
              </a:rPr>
              <a:t>ALU</a:t>
            </a:r>
            <a:r>
              <a:rPr lang="zh-CN" altLang="en-US" sz="2000" b="1" dirty="0">
                <a:latin typeface="宋体" panose="02010600030101010101" pitchFamily="2" charset="-122"/>
                <a:ea typeface="宋体" panose="02010600030101010101" pitchFamily="2" charset="-122"/>
              </a:rPr>
              <a:t>执行。</a:t>
            </a:r>
            <a:r>
              <a:rPr lang="en-US" altLang="zh-CN" sz="2000" b="1" dirty="0">
                <a:latin typeface="宋体" panose="02010600030101010101" pitchFamily="2" charset="-122"/>
                <a:ea typeface="宋体" panose="02010600030101010101" pitchFamily="2" charset="-122"/>
              </a:rPr>
              <a:t>rob</a:t>
            </a:r>
            <a:r>
              <a:rPr lang="zh-CN" altLang="en-US" sz="2000" b="1" dirty="0">
                <a:latin typeface="宋体" panose="02010600030101010101" pitchFamily="2" charset="-122"/>
                <a:ea typeface="宋体" panose="02010600030101010101" pitchFamily="2" charset="-122"/>
              </a:rPr>
              <a:t>空间足够多。</a:t>
            </a:r>
          </a:p>
          <a:p>
            <a:pPr marL="0" indent="0">
              <a:lnSpc>
                <a:spcPct val="150000"/>
              </a:lnSpc>
              <a:spcBef>
                <a:spcPct val="20000"/>
              </a:spcBef>
              <a:buClr>
                <a:schemeClr val="tx1"/>
              </a:buClr>
            </a:pP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）各个硬件操作及指令执行的时钟周期如下表</a:t>
            </a:r>
            <a:endParaRPr lang="en-US" altLang="zh-CN" sz="2000" b="1" dirty="0">
              <a:latin typeface="宋体" panose="02010600030101010101" pitchFamily="2" charset="-122"/>
              <a:ea typeface="宋体" panose="02010600030101010101" pitchFamily="2" charset="-122"/>
            </a:endParaRPr>
          </a:p>
          <a:p>
            <a:pPr marL="0" indent="0">
              <a:lnSpc>
                <a:spcPct val="150000"/>
              </a:lnSpc>
              <a:spcBef>
                <a:spcPct val="20000"/>
              </a:spcBef>
              <a:buClr>
                <a:schemeClr val="tx1"/>
              </a:buClr>
            </a:pPr>
            <a:endParaRPr lang="en-US" altLang="zh-CN" sz="2000" b="1" dirty="0">
              <a:latin typeface="宋体" panose="02010600030101010101" pitchFamily="2" charset="-122"/>
              <a:ea typeface="宋体" panose="02010600030101010101" pitchFamily="2" charset="-122"/>
            </a:endParaRPr>
          </a:p>
          <a:p>
            <a:pPr marL="0" indent="0">
              <a:lnSpc>
                <a:spcPct val="150000"/>
              </a:lnSpc>
              <a:spcBef>
                <a:spcPct val="20000"/>
              </a:spcBef>
              <a:buClr>
                <a:schemeClr val="tx1"/>
              </a:buClr>
            </a:pPr>
            <a:endParaRPr lang="en-US" altLang="zh-CN" sz="2000" b="1" dirty="0">
              <a:latin typeface="宋体" panose="02010600030101010101" pitchFamily="2" charset="-122"/>
              <a:ea typeface="宋体" panose="02010600030101010101" pitchFamily="2" charset="-122"/>
            </a:endParaRPr>
          </a:p>
          <a:p>
            <a:pPr marL="0" indent="0">
              <a:lnSpc>
                <a:spcPct val="150000"/>
              </a:lnSpc>
              <a:spcBef>
                <a:spcPct val="20000"/>
              </a:spcBef>
              <a:buClr>
                <a:schemeClr val="tx1"/>
              </a:buClr>
            </a:pPr>
            <a:r>
              <a:rPr lang="zh-CN" altLang="zh-CN" sz="2000" dirty="0"/>
              <a:t>（</a:t>
            </a:r>
            <a:r>
              <a:rPr lang="en-US" altLang="zh-CN" sz="2000" dirty="0"/>
              <a:t>2</a:t>
            </a:r>
            <a:r>
              <a:rPr lang="zh-CN" altLang="zh-CN" sz="2000" dirty="0"/>
              <a:t>）待执行指令序列如下：</a:t>
            </a:r>
          </a:p>
          <a:p>
            <a:pPr marL="0" indent="0">
              <a:lnSpc>
                <a:spcPct val="150000"/>
              </a:lnSpc>
              <a:spcBef>
                <a:spcPct val="20000"/>
              </a:spcBef>
              <a:buClr>
                <a:schemeClr val="tx1"/>
              </a:buClr>
            </a:pPr>
            <a:r>
              <a:rPr lang="zh-CN" altLang="en-US" sz="2000" b="1" dirty="0">
                <a:latin typeface="宋体" panose="02010600030101010101" pitchFamily="2" charset="-122"/>
                <a:ea typeface="宋体" panose="02010600030101010101" pitchFamily="2" charset="-122"/>
              </a:rPr>
              <a:t>问：</a:t>
            </a:r>
          </a:p>
          <a:p>
            <a:pPr marL="0" indent="0">
              <a:lnSpc>
                <a:spcPct val="150000"/>
              </a:lnSpc>
              <a:spcBef>
                <a:spcPct val="20000"/>
              </a:spcBef>
              <a:buClr>
                <a:schemeClr val="tx1"/>
              </a:buClr>
            </a:pP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）请给出指令执行状态时钟周期表</a:t>
            </a:r>
          </a:p>
          <a:p>
            <a:pPr marL="0" indent="0">
              <a:lnSpc>
                <a:spcPct val="150000"/>
              </a:lnSpc>
              <a:spcBef>
                <a:spcPct val="20000"/>
              </a:spcBef>
              <a:buClr>
                <a:schemeClr val="tx1"/>
              </a:buClr>
            </a:pP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）给出第</a:t>
            </a:r>
            <a:r>
              <a:rPr lang="en-US" altLang="zh-CN" sz="2000" b="1" dirty="0">
                <a:latin typeface="宋体" panose="02010600030101010101" pitchFamily="2" charset="-122"/>
                <a:ea typeface="宋体" panose="02010600030101010101" pitchFamily="2" charset="-122"/>
              </a:rPr>
              <a:t>14</a:t>
            </a:r>
            <a:r>
              <a:rPr lang="zh-CN" altLang="en-US" sz="2000" b="1" dirty="0">
                <a:latin typeface="宋体" panose="02010600030101010101" pitchFamily="2" charset="-122"/>
                <a:ea typeface="宋体" panose="02010600030101010101" pitchFamily="2" charset="-122"/>
              </a:rPr>
              <a:t>周期末尾各状态表内容</a:t>
            </a:r>
          </a:p>
          <a:p>
            <a:pPr>
              <a:lnSpc>
                <a:spcPct val="150000"/>
              </a:lnSpc>
              <a:spcBef>
                <a:spcPct val="20000"/>
              </a:spcBef>
              <a:buClr>
                <a:schemeClr val="tx1"/>
              </a:buClr>
            </a:pPr>
            <a:endParaRPr lang="en-US" altLang="zh-CN" sz="2000" b="1" dirty="0">
              <a:solidFill>
                <a:srgbClr val="E24C05"/>
              </a:solidFill>
              <a:latin typeface="宋体" panose="02010600030101010101" pitchFamily="2" charset="-122"/>
              <a:ea typeface="宋体" panose="02010600030101010101" pitchFamily="2" charset="-122"/>
            </a:endParaRPr>
          </a:p>
          <a:p>
            <a:pPr>
              <a:lnSpc>
                <a:spcPct val="150000"/>
              </a:lnSpc>
              <a:spcBef>
                <a:spcPct val="20000"/>
              </a:spcBef>
              <a:buClr>
                <a:schemeClr val="tx1"/>
              </a:buClr>
            </a:pPr>
            <a:endParaRPr lang="en-US" altLang="zh-CN" sz="2000" b="1" dirty="0">
              <a:solidFill>
                <a:srgbClr val="E24C05"/>
              </a:solidFill>
              <a:latin typeface="宋体" panose="02010600030101010101" pitchFamily="2" charset="-122"/>
              <a:ea typeface="宋体" panose="02010600030101010101" pitchFamily="2" charset="-122"/>
            </a:endParaRPr>
          </a:p>
          <a:p>
            <a:pPr>
              <a:lnSpc>
                <a:spcPct val="150000"/>
              </a:lnSpc>
              <a:spcBef>
                <a:spcPct val="20000"/>
              </a:spcBef>
              <a:buClr>
                <a:schemeClr val="tx1"/>
              </a:buClr>
            </a:pPr>
            <a:endParaRPr lang="zh-CN" altLang="en-US" sz="2000" b="1" dirty="0">
              <a:solidFill>
                <a:srgbClr val="E24C05"/>
              </a:solidFill>
              <a:latin typeface="宋体" panose="02010600030101010101" pitchFamily="2" charset="-122"/>
              <a:ea typeface="宋体" panose="02010600030101010101" pitchFamily="2"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899313214"/>
              </p:ext>
            </p:extLst>
          </p:nvPr>
        </p:nvGraphicFramePr>
        <p:xfrm>
          <a:off x="1044220" y="2349129"/>
          <a:ext cx="9109071" cy="830266"/>
        </p:xfrm>
        <a:graphic>
          <a:graphicData uri="http://schemas.openxmlformats.org/drawingml/2006/table">
            <a:tbl>
              <a:tblPr firstRow="1" firstCol="1" lastRow="1" lastCol="1" bandRow="1" bandCol="1"/>
              <a:tblGrid>
                <a:gridCol w="589847">
                  <a:extLst>
                    <a:ext uri="{9D8B030D-6E8A-4147-A177-3AD203B41FA5}">
                      <a16:colId xmlns:a16="http://schemas.microsoft.com/office/drawing/2014/main" val="20000"/>
                    </a:ext>
                  </a:extLst>
                </a:gridCol>
                <a:gridCol w="902970">
                  <a:extLst>
                    <a:ext uri="{9D8B030D-6E8A-4147-A177-3AD203B41FA5}">
                      <a16:colId xmlns:a16="http://schemas.microsoft.com/office/drawing/2014/main" val="20001"/>
                    </a:ext>
                  </a:extLst>
                </a:gridCol>
                <a:gridCol w="1015377">
                  <a:extLst>
                    <a:ext uri="{9D8B030D-6E8A-4147-A177-3AD203B41FA5}">
                      <a16:colId xmlns:a16="http://schemas.microsoft.com/office/drawing/2014/main" val="20002"/>
                    </a:ext>
                  </a:extLst>
                </a:gridCol>
                <a:gridCol w="1021355">
                  <a:extLst>
                    <a:ext uri="{9D8B030D-6E8A-4147-A177-3AD203B41FA5}">
                      <a16:colId xmlns:a16="http://schemas.microsoft.com/office/drawing/2014/main" val="20003"/>
                    </a:ext>
                  </a:extLst>
                </a:gridCol>
                <a:gridCol w="929920">
                  <a:extLst>
                    <a:ext uri="{9D8B030D-6E8A-4147-A177-3AD203B41FA5}">
                      <a16:colId xmlns:a16="http://schemas.microsoft.com/office/drawing/2014/main" val="20004"/>
                    </a:ext>
                  </a:extLst>
                </a:gridCol>
                <a:gridCol w="929921">
                  <a:extLst>
                    <a:ext uri="{9D8B030D-6E8A-4147-A177-3AD203B41FA5}">
                      <a16:colId xmlns:a16="http://schemas.microsoft.com/office/drawing/2014/main" val="20005"/>
                    </a:ext>
                  </a:extLst>
                </a:gridCol>
                <a:gridCol w="929920">
                  <a:extLst>
                    <a:ext uri="{9D8B030D-6E8A-4147-A177-3AD203B41FA5}">
                      <a16:colId xmlns:a16="http://schemas.microsoft.com/office/drawing/2014/main" val="20006"/>
                    </a:ext>
                  </a:extLst>
                </a:gridCol>
                <a:gridCol w="929920">
                  <a:extLst>
                    <a:ext uri="{9D8B030D-6E8A-4147-A177-3AD203B41FA5}">
                      <a16:colId xmlns:a16="http://schemas.microsoft.com/office/drawing/2014/main" val="20007"/>
                    </a:ext>
                  </a:extLst>
                </a:gridCol>
                <a:gridCol w="929921">
                  <a:extLst>
                    <a:ext uri="{9D8B030D-6E8A-4147-A177-3AD203B41FA5}">
                      <a16:colId xmlns:a16="http://schemas.microsoft.com/office/drawing/2014/main" val="20008"/>
                    </a:ext>
                  </a:extLst>
                </a:gridCol>
                <a:gridCol w="929920">
                  <a:extLst>
                    <a:ext uri="{9D8B030D-6E8A-4147-A177-3AD203B41FA5}">
                      <a16:colId xmlns:a16="http://schemas.microsoft.com/office/drawing/2014/main" val="20009"/>
                    </a:ext>
                  </a:extLst>
                </a:gridCol>
              </a:tblGrid>
              <a:tr h="253363">
                <a:tc rowSpan="2">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Issue</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WtCDB</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buNone/>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Mem</a:t>
                      </a: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Commit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Execute</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23538">
                <a:tc vMerge="1">
                  <a:txBody>
                    <a:bodyPr/>
                    <a:lstStyle/>
                    <a:p>
                      <a:endParaRPr lang="zh-CN"/>
                    </a:p>
                  </a:txBody>
                  <a:tcPr/>
                </a:tc>
                <a:tc vMerge="1">
                  <a:txBody>
                    <a:bodyPr/>
                    <a:lstStyle/>
                    <a:p>
                      <a:endParaRPr lang="zh-CN"/>
                    </a:p>
                  </a:txBody>
                  <a:tcPr/>
                </a:tc>
                <a:tc vMerge="1">
                  <a:txBody>
                    <a:bodyPr/>
                    <a:lstStyle/>
                    <a:p>
                      <a:endParaRPr lang="zh-CN"/>
                    </a:p>
                  </a:txBody>
                  <a:tcPr>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vMerge="1">
                  <a:txBody>
                    <a:bodyPr/>
                    <a:lstStyle/>
                    <a:p>
                      <a:endParaRPr lang="zh-CN"/>
                    </a:p>
                  </a:txBody>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LD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ST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SUB</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BNEZ</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ADD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MUL</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3362">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None/>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3</a:t>
                      </a: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en-US"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en-US"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10</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03531366"/>
              </p:ext>
            </p:extLst>
          </p:nvPr>
        </p:nvGraphicFramePr>
        <p:xfrm>
          <a:off x="5598755" y="3537500"/>
          <a:ext cx="4427538" cy="2151065"/>
        </p:xfrm>
        <a:graphic>
          <a:graphicData uri="http://schemas.openxmlformats.org/drawingml/2006/table">
            <a:tbl>
              <a:tblPr firstRow="1" firstCol="1" lastRow="1" lastCol="1" bandRow="1" bandCol="1"/>
              <a:tblGrid>
                <a:gridCol w="2213769">
                  <a:extLst>
                    <a:ext uri="{9D8B030D-6E8A-4147-A177-3AD203B41FA5}">
                      <a16:colId xmlns:a16="http://schemas.microsoft.com/office/drawing/2014/main" val="20000"/>
                    </a:ext>
                  </a:extLst>
                </a:gridCol>
                <a:gridCol w="2213769">
                  <a:extLst>
                    <a:ext uri="{9D8B030D-6E8A-4147-A177-3AD203B41FA5}">
                      <a16:colId xmlns:a16="http://schemas.microsoft.com/office/drawing/2014/main" val="20001"/>
                    </a:ext>
                  </a:extLst>
                </a:gridCol>
              </a:tblGrid>
              <a:tr h="307295">
                <a:tc>
                  <a:txBody>
                    <a:bodyPr/>
                    <a:lstStyle/>
                    <a:p>
                      <a:pPr algn="ctr">
                        <a:spcAft>
                          <a:spcPts val="0"/>
                        </a:spcAft>
                      </a:pPr>
                      <a:r>
                        <a:rPr lang="zh-CN"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指令</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3" marR="68573"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对应变量</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3" marR="68573"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7295">
                <a:tc>
                  <a:txBody>
                    <a:bodyPr/>
                    <a:lstStyle/>
                    <a:p>
                      <a:pPr algn="ctr">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Loop:  LD  R2, (R1)</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3" marR="68573"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Rt=R2, Rs=R1, Imm=0</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3" marR="68573"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07295">
                <a:tc>
                  <a:txBody>
                    <a:bodyPr/>
                    <a:lstStyle/>
                    <a:p>
                      <a:pPr algn="ctr">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MUL  R2, R2, #2</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3" marR="68573"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Rd=R2, Rs=R2, Rt= #2</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3" marR="68573"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07295">
                <a:tc>
                  <a:txBody>
                    <a:bodyPr/>
                    <a:lstStyle/>
                    <a:p>
                      <a:pPr algn="ctr">
                        <a:spcAft>
                          <a:spcPts val="0"/>
                        </a:spcAft>
                      </a:pPr>
                      <a:r>
                        <a:rPr 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  R2, (R1)</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3" marR="68573"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Rt=R2, Rs=R1, Imm=0</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3" marR="68573"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07295">
                <a:tc>
                  <a:txBody>
                    <a:bodyPr/>
                    <a:lstStyle/>
                    <a:p>
                      <a:pPr algn="ctr">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SUB  R1, R1, #4</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3" marR="68573"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Rd=R1, Rs=R1, Rt= #4</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3" marR="68573"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07295">
                <a:tc>
                  <a:txBody>
                    <a:bodyPr/>
                    <a:lstStyle/>
                    <a:p>
                      <a:pPr algn="ctr">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BNEZ  R1, Loop</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3" marR="68573"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Rt=Loop, Rs=R1</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3" marR="68573"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07295">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sym typeface="+mn-ea"/>
                        </a:rPr>
                        <a:t>ADD  R5, R3, R4</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3" marR="68573"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Rd=R5, </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1600" kern="100" dirty="0" err="1">
                          <a:effectLst/>
                          <a:latin typeface="Times New Roman" panose="02020603050405020304" pitchFamily="18" charset="0"/>
                          <a:ea typeface="宋体" panose="02010600030101010101" pitchFamily="2" charset="-122"/>
                          <a:cs typeface="Times New Roman" panose="02020603050405020304" pitchFamily="18" charset="0"/>
                          <a:sym typeface="+mn-ea"/>
                        </a:rPr>
                        <a:t>Rs</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sym typeface="+mn-ea"/>
                        </a:rPr>
                        <a:t>=R3, </a:t>
                      </a:r>
                      <a:r>
                        <a:rPr lang="en-US" sz="16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Rt</a:t>
                      </a:r>
                      <a:r>
                        <a:rPr 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=R4</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3" marR="68573"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1480693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4"/>
          <p:cNvSpPr>
            <a:spLocks noChangeArrowheads="1"/>
          </p:cNvSpPr>
          <p:nvPr/>
        </p:nvSpPr>
        <p:spPr bwMode="auto">
          <a:xfrm>
            <a:off x="1524001" y="-8941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zh-CN">
              <a:latin typeface="Times New Roman" panose="02020603050405020304" pitchFamily="18" charset="0"/>
              <a:ea typeface="宋体" panose="02010600030101010101" pitchFamily="2" charset="-122"/>
            </a:endParaRPr>
          </a:p>
        </p:txBody>
      </p:sp>
      <p:sp>
        <p:nvSpPr>
          <p:cNvPr id="14338" name="Rectangle 5"/>
          <p:cNvSpPr>
            <a:spLocks noChangeArrowheads="1"/>
          </p:cNvSpPr>
          <p:nvPr/>
        </p:nvSpPr>
        <p:spPr bwMode="auto">
          <a:xfrm>
            <a:off x="1524001" y="18330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zh-CN">
              <a:latin typeface="Times New Roman" panose="02020603050405020304" pitchFamily="18" charset="0"/>
              <a:ea typeface="宋体" panose="02010600030101010101" pitchFamily="2" charset="-122"/>
            </a:endParaRPr>
          </a:p>
        </p:txBody>
      </p:sp>
      <p:sp>
        <p:nvSpPr>
          <p:cNvPr id="14339" name="Rectangle 6"/>
          <p:cNvSpPr>
            <a:spLocks noChangeArrowheads="1"/>
          </p:cNvSpPr>
          <p:nvPr/>
        </p:nvSpPr>
        <p:spPr bwMode="auto">
          <a:xfrm>
            <a:off x="1524001" y="65780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zh-CN">
              <a:latin typeface="Times New Roman" panose="02020603050405020304" pitchFamily="18" charset="0"/>
              <a:ea typeface="宋体" panose="02010600030101010101" pitchFamily="2" charset="-122"/>
            </a:endParaRPr>
          </a:p>
        </p:txBody>
      </p:sp>
      <p:graphicFrame>
        <p:nvGraphicFramePr>
          <p:cNvPr id="3" name="表格 2"/>
          <p:cNvGraphicFramePr>
            <a:graphicFrameLocks noGrp="1"/>
          </p:cNvGraphicFramePr>
          <p:nvPr/>
        </p:nvGraphicFramePr>
        <p:xfrm>
          <a:off x="1590675" y="1157288"/>
          <a:ext cx="9015412" cy="2338388"/>
        </p:xfrm>
        <a:graphic>
          <a:graphicData uri="http://schemas.openxmlformats.org/drawingml/2006/table">
            <a:tbl>
              <a:tblPr firstRow="1" firstCol="1" lastRow="1" lastCol="1" bandRow="1" bandCol="1"/>
              <a:tblGrid>
                <a:gridCol w="2550070">
                  <a:extLst>
                    <a:ext uri="{9D8B030D-6E8A-4147-A177-3AD203B41FA5}">
                      <a16:colId xmlns:a16="http://schemas.microsoft.com/office/drawing/2014/main" val="20000"/>
                    </a:ext>
                  </a:extLst>
                </a:gridCol>
                <a:gridCol w="668631">
                  <a:extLst>
                    <a:ext uri="{9D8B030D-6E8A-4147-A177-3AD203B41FA5}">
                      <a16:colId xmlns:a16="http://schemas.microsoft.com/office/drawing/2014/main" val="20001"/>
                    </a:ext>
                  </a:extLst>
                </a:gridCol>
                <a:gridCol w="821661">
                  <a:extLst>
                    <a:ext uri="{9D8B030D-6E8A-4147-A177-3AD203B41FA5}">
                      <a16:colId xmlns:a16="http://schemas.microsoft.com/office/drawing/2014/main" val="20002"/>
                    </a:ext>
                  </a:extLst>
                </a:gridCol>
                <a:gridCol w="888334">
                  <a:extLst>
                    <a:ext uri="{9D8B030D-6E8A-4147-A177-3AD203B41FA5}">
                      <a16:colId xmlns:a16="http://schemas.microsoft.com/office/drawing/2014/main" val="20003"/>
                    </a:ext>
                  </a:extLst>
                </a:gridCol>
                <a:gridCol w="888334">
                  <a:extLst>
                    <a:ext uri="{9D8B030D-6E8A-4147-A177-3AD203B41FA5}">
                      <a16:colId xmlns:a16="http://schemas.microsoft.com/office/drawing/2014/main" val="20004"/>
                    </a:ext>
                  </a:extLst>
                </a:gridCol>
                <a:gridCol w="817851">
                  <a:extLst>
                    <a:ext uri="{9D8B030D-6E8A-4147-A177-3AD203B41FA5}">
                      <a16:colId xmlns:a16="http://schemas.microsoft.com/office/drawing/2014/main" val="20005"/>
                    </a:ext>
                  </a:extLst>
                </a:gridCol>
                <a:gridCol w="1339803">
                  <a:extLst>
                    <a:ext uri="{9D8B030D-6E8A-4147-A177-3AD203B41FA5}">
                      <a16:colId xmlns:a16="http://schemas.microsoft.com/office/drawing/2014/main" val="20006"/>
                    </a:ext>
                  </a:extLst>
                </a:gridCol>
                <a:gridCol w="1040728">
                  <a:extLst>
                    <a:ext uri="{9D8B030D-6E8A-4147-A177-3AD203B41FA5}">
                      <a16:colId xmlns:a16="http://schemas.microsoft.com/office/drawing/2014/main" val="20007"/>
                    </a:ext>
                  </a:extLst>
                </a:gridCol>
              </a:tblGrid>
              <a:tr h="553795">
                <a:tc>
                  <a:txBody>
                    <a:bodyPr/>
                    <a:lstStyle/>
                    <a:p>
                      <a:pPr algn="ctr">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指令</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IS</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EX</a:t>
                      </a:r>
                      <a:endParaRPr lang="en-US" alt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None/>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MEM</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WtCDB</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Cmt</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备注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16</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末状态</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6424">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LD   R2, (R1)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2</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3-5</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6</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已确认</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6424">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MUL  R2, R2, #2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7-16</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17</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18</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数据相关</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已执行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85789">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ST   R2, (R1)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19-21</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sym typeface="+mn-ea"/>
                        </a:rPr>
                        <a:t>18</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19</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数据相关</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已执行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5638">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SUB    R1, R1, #4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5-8</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9</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20</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R1</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已换名</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已写结果</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24529">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BNEZ R1, Loop</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5</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10-13</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14</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21</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分支失败</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已写结果</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85789">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sym typeface="+mn-ea"/>
                        </a:rPr>
                        <a:t>ADD  R5, R3, R4</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11-14</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15</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22</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保留站冲突</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已写结果</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aphicFrame>
        <p:nvGraphicFramePr>
          <p:cNvPr id="7" name="表格 6"/>
          <p:cNvGraphicFramePr>
            <a:graphicFrameLocks noGrp="1"/>
          </p:cNvGraphicFramePr>
          <p:nvPr/>
        </p:nvGraphicFramePr>
        <p:xfrm>
          <a:off x="1590675" y="4076701"/>
          <a:ext cx="8961438" cy="1419225"/>
        </p:xfrm>
        <a:graphic>
          <a:graphicData uri="http://schemas.openxmlformats.org/drawingml/2006/table">
            <a:tbl>
              <a:tblPr firstRow="1" firstCol="1" lastRow="1" lastCol="1" bandRow="1" bandCol="1"/>
              <a:tblGrid>
                <a:gridCol w="820318">
                  <a:extLst>
                    <a:ext uri="{9D8B030D-6E8A-4147-A177-3AD203B41FA5}">
                      <a16:colId xmlns:a16="http://schemas.microsoft.com/office/drawing/2014/main" val="20000"/>
                    </a:ext>
                  </a:extLst>
                </a:gridCol>
                <a:gridCol w="696444">
                  <a:extLst>
                    <a:ext uri="{9D8B030D-6E8A-4147-A177-3AD203B41FA5}">
                      <a16:colId xmlns:a16="http://schemas.microsoft.com/office/drawing/2014/main" val="20001"/>
                    </a:ext>
                  </a:extLst>
                </a:gridCol>
                <a:gridCol w="1481977">
                  <a:extLst>
                    <a:ext uri="{9D8B030D-6E8A-4147-A177-3AD203B41FA5}">
                      <a16:colId xmlns:a16="http://schemas.microsoft.com/office/drawing/2014/main" val="20002"/>
                    </a:ext>
                  </a:extLst>
                </a:gridCol>
                <a:gridCol w="984120">
                  <a:extLst>
                    <a:ext uri="{9D8B030D-6E8A-4147-A177-3AD203B41FA5}">
                      <a16:colId xmlns:a16="http://schemas.microsoft.com/office/drawing/2014/main" val="20003"/>
                    </a:ext>
                  </a:extLst>
                </a:gridCol>
                <a:gridCol w="996950">
                  <a:extLst>
                    <a:ext uri="{9D8B030D-6E8A-4147-A177-3AD203B41FA5}">
                      <a16:colId xmlns:a16="http://schemas.microsoft.com/office/drawing/2014/main" val="20004"/>
                    </a:ext>
                  </a:extLst>
                </a:gridCol>
                <a:gridCol w="809020">
                  <a:extLst>
                    <a:ext uri="{9D8B030D-6E8A-4147-A177-3AD203B41FA5}">
                      <a16:colId xmlns:a16="http://schemas.microsoft.com/office/drawing/2014/main" val="20005"/>
                    </a:ext>
                  </a:extLst>
                </a:gridCol>
                <a:gridCol w="864089">
                  <a:extLst>
                    <a:ext uri="{9D8B030D-6E8A-4147-A177-3AD203B41FA5}">
                      <a16:colId xmlns:a16="http://schemas.microsoft.com/office/drawing/2014/main" val="20006"/>
                    </a:ext>
                  </a:extLst>
                </a:gridCol>
                <a:gridCol w="1080111">
                  <a:extLst>
                    <a:ext uri="{9D8B030D-6E8A-4147-A177-3AD203B41FA5}">
                      <a16:colId xmlns:a16="http://schemas.microsoft.com/office/drawing/2014/main" val="20007"/>
                    </a:ext>
                  </a:extLst>
                </a:gridCol>
                <a:gridCol w="1228409">
                  <a:extLst>
                    <a:ext uri="{9D8B030D-6E8A-4147-A177-3AD203B41FA5}">
                      <a16:colId xmlns:a16="http://schemas.microsoft.com/office/drawing/2014/main" val="20008"/>
                    </a:ext>
                  </a:extLst>
                </a:gridCol>
              </a:tblGrid>
              <a:tr h="258457">
                <a:tc>
                  <a:txBody>
                    <a:bodyPr/>
                    <a:lstStyle/>
                    <a:p>
                      <a:pPr algn="just">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Label</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Busy</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Op</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Vj(rs)</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Vk(rt)</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Qj(rs)</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Qk(rt)</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A(Imm)</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Dest</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58457">
                <a:tc>
                  <a:txBody>
                    <a:bodyPr/>
                    <a:lstStyle/>
                    <a:p>
                      <a:pPr algn="just">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Load1</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sz="1800" kern="100">
                        <a:solidFill>
                          <a:schemeClr val="tx1"/>
                        </a:solidFill>
                        <a:effectLst/>
                        <a:latin typeface="Calibri" panose="020F0502020204030204" pitchFamily="34" charset="0"/>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3845">
                <a:tc>
                  <a:txBody>
                    <a:bodyPr/>
                    <a:lstStyle/>
                    <a:p>
                      <a:pPr algn="just">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Load2</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800" kern="0">
                          <a:effectLst/>
                          <a:latin typeface="Times New Roman" panose="02020603050405020304" pitchFamily="18" charset="0"/>
                          <a:ea typeface="宋体" panose="02010600030101010101" pitchFamily="2" charset="-122"/>
                          <a:cs typeface="Times New Roman" panose="02020603050405020304" pitchFamily="18" charset="0"/>
                          <a:sym typeface="+mn-ea"/>
                        </a:rPr>
                        <a:t>Reg[R1]</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ROB2</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Reg[R1]</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ROB3</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58457">
                <a:tc>
                  <a:txBody>
                    <a:bodyPr/>
                    <a:lstStyle/>
                    <a:p>
                      <a:pPr algn="just">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ALU1</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MUL</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Reg[R2]</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ROB2</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2316">
                <a:tc>
                  <a:txBody>
                    <a:bodyPr/>
                    <a:lstStyle/>
                    <a:p>
                      <a:pPr algn="just">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ALU2</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SUB-&gt;ADD</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Reg[R3]</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800" kern="0">
                          <a:effectLst/>
                          <a:latin typeface="Times New Roman" panose="02020603050405020304" pitchFamily="18" charset="0"/>
                          <a:ea typeface="宋体" panose="02010600030101010101" pitchFamily="2" charset="-122"/>
                          <a:cs typeface="Times New Roman" panose="02020603050405020304" pitchFamily="18" charset="0"/>
                          <a:sym typeface="+mn-ea"/>
                        </a:rPr>
                        <a:t>Reg[R4]</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ROB4-&gt;6</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4477" name="Rectangle 1540"/>
          <p:cNvSpPr>
            <a:spLocks noChangeArrowheads="1"/>
          </p:cNvSpPr>
          <p:nvPr/>
        </p:nvSpPr>
        <p:spPr bwMode="auto">
          <a:xfrm>
            <a:off x="3863975" y="5661025"/>
            <a:ext cx="3455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rgbClr val="E24C05"/>
                </a:solidFill>
              </a:rPr>
              <a:t>保留站状态表</a:t>
            </a:r>
          </a:p>
        </p:txBody>
      </p:sp>
    </p:spTree>
    <p:extLst>
      <p:ext uri="{BB962C8B-B14F-4D97-AF65-F5344CB8AC3E}">
        <p14:creationId xmlns:p14="http://schemas.microsoft.com/office/powerpoint/2010/main" val="207746231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4"/>
          <p:cNvSpPr>
            <a:spLocks noChangeArrowheads="1"/>
          </p:cNvSpPr>
          <p:nvPr/>
        </p:nvSpPr>
        <p:spPr bwMode="auto">
          <a:xfrm>
            <a:off x="1524001" y="-8941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zh-CN">
              <a:latin typeface="Times New Roman" panose="02020603050405020304" pitchFamily="18" charset="0"/>
              <a:ea typeface="宋体" panose="02010600030101010101" pitchFamily="2" charset="-122"/>
            </a:endParaRPr>
          </a:p>
        </p:txBody>
      </p:sp>
      <p:sp>
        <p:nvSpPr>
          <p:cNvPr id="15362" name="Rectangle 6"/>
          <p:cNvSpPr>
            <a:spLocks noChangeArrowheads="1"/>
          </p:cNvSpPr>
          <p:nvPr/>
        </p:nvSpPr>
        <p:spPr bwMode="auto">
          <a:xfrm>
            <a:off x="1524001" y="65780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zh-CN">
              <a:latin typeface="Times New Roman" panose="02020603050405020304" pitchFamily="18" charset="0"/>
              <a:ea typeface="宋体" panose="02010600030101010101" pitchFamily="2" charset="-122"/>
            </a:endParaRPr>
          </a:p>
        </p:txBody>
      </p:sp>
      <p:graphicFrame>
        <p:nvGraphicFramePr>
          <p:cNvPr id="4" name="表格 3"/>
          <p:cNvGraphicFramePr>
            <a:graphicFrameLocks noGrp="1"/>
          </p:cNvGraphicFramePr>
          <p:nvPr/>
        </p:nvGraphicFramePr>
        <p:xfrm>
          <a:off x="2135188" y="3860801"/>
          <a:ext cx="7921624" cy="2476501"/>
        </p:xfrm>
        <a:graphic>
          <a:graphicData uri="http://schemas.openxmlformats.org/drawingml/2006/table">
            <a:tbl>
              <a:tblPr firstRow="1" firstCol="1" lastRow="1" lastCol="1" bandRow="1" bandCol="1"/>
              <a:tblGrid>
                <a:gridCol w="872106">
                  <a:extLst>
                    <a:ext uri="{9D8B030D-6E8A-4147-A177-3AD203B41FA5}">
                      <a16:colId xmlns:a16="http://schemas.microsoft.com/office/drawing/2014/main" val="20000"/>
                    </a:ext>
                  </a:extLst>
                </a:gridCol>
                <a:gridCol w="799430">
                  <a:extLst>
                    <a:ext uri="{9D8B030D-6E8A-4147-A177-3AD203B41FA5}">
                      <a16:colId xmlns:a16="http://schemas.microsoft.com/office/drawing/2014/main" val="20001"/>
                    </a:ext>
                  </a:extLst>
                </a:gridCol>
                <a:gridCol w="1090132">
                  <a:extLst>
                    <a:ext uri="{9D8B030D-6E8A-4147-A177-3AD203B41FA5}">
                      <a16:colId xmlns:a16="http://schemas.microsoft.com/office/drawing/2014/main" val="20002"/>
                    </a:ext>
                  </a:extLst>
                </a:gridCol>
                <a:gridCol w="1623060">
                  <a:extLst>
                    <a:ext uri="{9D8B030D-6E8A-4147-A177-3AD203B41FA5}">
                      <a16:colId xmlns:a16="http://schemas.microsoft.com/office/drawing/2014/main" val="20003"/>
                    </a:ext>
                  </a:extLst>
                </a:gridCol>
                <a:gridCol w="2068830">
                  <a:extLst>
                    <a:ext uri="{9D8B030D-6E8A-4147-A177-3AD203B41FA5}">
                      <a16:colId xmlns:a16="http://schemas.microsoft.com/office/drawing/2014/main" val="20004"/>
                    </a:ext>
                  </a:extLst>
                </a:gridCol>
                <a:gridCol w="1468066">
                  <a:extLst>
                    <a:ext uri="{9D8B030D-6E8A-4147-A177-3AD203B41FA5}">
                      <a16:colId xmlns:a16="http://schemas.microsoft.com/office/drawing/2014/main" val="20005"/>
                    </a:ext>
                  </a:extLst>
                </a:gridCol>
              </a:tblGrid>
              <a:tr h="283900">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Label</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Busy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Op</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Target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Value</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State</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3900">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ROB1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LD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已确认</a:t>
                      </a:r>
                      <a:endPar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0075">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ROB2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MUL</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已执行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87086">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ROB3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Mem(Reg[R1])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已执行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8820">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ROB4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SUB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Reg[R1]-4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sym typeface="+mn-ea"/>
                        </a:rPr>
                        <a:t>已写结果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8820">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ROB5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BNEZ</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0">
                          <a:effectLst/>
                          <a:latin typeface="Times New Roman" panose="02020603050405020304" pitchFamily="18" charset="0"/>
                          <a:ea typeface="宋体" panose="02010600030101010101" pitchFamily="2" charset="-122"/>
                          <a:cs typeface="Times New Roman" panose="02020603050405020304" pitchFamily="18" charset="0"/>
                        </a:rPr>
                        <a:t>#Loop</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Reg[R1]-4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已写结果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83900">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ROB6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ADD</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R5</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Reg[R3]+</a:t>
                      </a:r>
                      <a:r>
                        <a:rPr lang="en-US" sz="1800" kern="100">
                          <a:effectLst/>
                          <a:latin typeface="Times New Roman" panose="02020603050405020304" pitchFamily="18" charset="0"/>
                          <a:ea typeface="宋体" panose="02010600030101010101" pitchFamily="2" charset="-122"/>
                          <a:cs typeface="Times New Roman" panose="02020603050405020304" pitchFamily="18" charset="0"/>
                          <a:sym typeface="+mn-ea"/>
                        </a:rPr>
                        <a:t>Reg[R4]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已写结果</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5422" name="Rectangle 169"/>
          <p:cNvSpPr>
            <a:spLocks noChangeArrowheads="1"/>
          </p:cNvSpPr>
          <p:nvPr/>
        </p:nvSpPr>
        <p:spPr bwMode="auto">
          <a:xfrm>
            <a:off x="1631950" y="3860801"/>
            <a:ext cx="5397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rgbClr val="E24C05"/>
                </a:solidFill>
              </a:rPr>
              <a:t>ROB</a:t>
            </a:r>
            <a:r>
              <a:rPr lang="zh-CN" altLang="en-US">
                <a:solidFill>
                  <a:srgbClr val="E24C05"/>
                </a:solidFill>
              </a:rPr>
              <a:t>状态表</a:t>
            </a:r>
          </a:p>
        </p:txBody>
      </p:sp>
      <p:graphicFrame>
        <p:nvGraphicFramePr>
          <p:cNvPr id="5" name="表格 4"/>
          <p:cNvGraphicFramePr>
            <a:graphicFrameLocks noGrp="1"/>
          </p:cNvGraphicFramePr>
          <p:nvPr/>
        </p:nvGraphicFramePr>
        <p:xfrm>
          <a:off x="1590675" y="1157288"/>
          <a:ext cx="9015412" cy="2338388"/>
        </p:xfrm>
        <a:graphic>
          <a:graphicData uri="http://schemas.openxmlformats.org/drawingml/2006/table">
            <a:tbl>
              <a:tblPr firstRow="1" firstCol="1" lastRow="1" lastCol="1" bandRow="1" bandCol="1"/>
              <a:tblGrid>
                <a:gridCol w="2550070">
                  <a:extLst>
                    <a:ext uri="{9D8B030D-6E8A-4147-A177-3AD203B41FA5}">
                      <a16:colId xmlns:a16="http://schemas.microsoft.com/office/drawing/2014/main" val="20000"/>
                    </a:ext>
                  </a:extLst>
                </a:gridCol>
                <a:gridCol w="668631">
                  <a:extLst>
                    <a:ext uri="{9D8B030D-6E8A-4147-A177-3AD203B41FA5}">
                      <a16:colId xmlns:a16="http://schemas.microsoft.com/office/drawing/2014/main" val="20001"/>
                    </a:ext>
                  </a:extLst>
                </a:gridCol>
                <a:gridCol w="821661">
                  <a:extLst>
                    <a:ext uri="{9D8B030D-6E8A-4147-A177-3AD203B41FA5}">
                      <a16:colId xmlns:a16="http://schemas.microsoft.com/office/drawing/2014/main" val="20002"/>
                    </a:ext>
                  </a:extLst>
                </a:gridCol>
                <a:gridCol w="888334">
                  <a:extLst>
                    <a:ext uri="{9D8B030D-6E8A-4147-A177-3AD203B41FA5}">
                      <a16:colId xmlns:a16="http://schemas.microsoft.com/office/drawing/2014/main" val="20003"/>
                    </a:ext>
                  </a:extLst>
                </a:gridCol>
                <a:gridCol w="888334">
                  <a:extLst>
                    <a:ext uri="{9D8B030D-6E8A-4147-A177-3AD203B41FA5}">
                      <a16:colId xmlns:a16="http://schemas.microsoft.com/office/drawing/2014/main" val="20004"/>
                    </a:ext>
                  </a:extLst>
                </a:gridCol>
                <a:gridCol w="817851">
                  <a:extLst>
                    <a:ext uri="{9D8B030D-6E8A-4147-A177-3AD203B41FA5}">
                      <a16:colId xmlns:a16="http://schemas.microsoft.com/office/drawing/2014/main" val="20005"/>
                    </a:ext>
                  </a:extLst>
                </a:gridCol>
                <a:gridCol w="1339803">
                  <a:extLst>
                    <a:ext uri="{9D8B030D-6E8A-4147-A177-3AD203B41FA5}">
                      <a16:colId xmlns:a16="http://schemas.microsoft.com/office/drawing/2014/main" val="20006"/>
                    </a:ext>
                  </a:extLst>
                </a:gridCol>
                <a:gridCol w="1040728">
                  <a:extLst>
                    <a:ext uri="{9D8B030D-6E8A-4147-A177-3AD203B41FA5}">
                      <a16:colId xmlns:a16="http://schemas.microsoft.com/office/drawing/2014/main" val="20007"/>
                    </a:ext>
                  </a:extLst>
                </a:gridCol>
              </a:tblGrid>
              <a:tr h="553795">
                <a:tc>
                  <a:txBody>
                    <a:bodyPr/>
                    <a:lstStyle/>
                    <a:p>
                      <a:pPr algn="ctr">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指令</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IS</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EX</a:t>
                      </a:r>
                      <a:endParaRPr lang="en-US" alt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None/>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MEM</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WtCDB</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Cmt</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备注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16</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末状态</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6424">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LD   R2, (R1)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2</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3-5</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6</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已确认</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6424">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MUL  R2, R2, #2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7-16</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17</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18</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数据相关</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已执行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85789">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ST   R2, (R1)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19-21</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sym typeface="+mn-ea"/>
                        </a:rPr>
                        <a:t>18</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19</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数据相关</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已执行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5638">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SUB    R1, R1, #4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5-8</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9</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20</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R1</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已换名</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sym typeface="+mn-ea"/>
                        </a:rPr>
                        <a:t>已写结果</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24529">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BNEZ R1, Loop</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5</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10-13</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14</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21</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分支失败</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已写结果</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85789">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sym typeface="+mn-ea"/>
                        </a:rPr>
                        <a:t>ADD  R5, R3, R4</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11-14</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15</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22</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保留站冲突</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已写结果</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2202187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4"/>
          <p:cNvSpPr>
            <a:spLocks noChangeArrowheads="1"/>
          </p:cNvSpPr>
          <p:nvPr/>
        </p:nvSpPr>
        <p:spPr bwMode="auto">
          <a:xfrm>
            <a:off x="1524001" y="-8941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zh-CN">
              <a:latin typeface="Times New Roman" panose="02020603050405020304" pitchFamily="18" charset="0"/>
              <a:ea typeface="宋体" panose="02010600030101010101" pitchFamily="2" charset="-122"/>
            </a:endParaRPr>
          </a:p>
        </p:txBody>
      </p:sp>
      <p:sp>
        <p:nvSpPr>
          <p:cNvPr id="16386" name="Rectangle 5"/>
          <p:cNvSpPr>
            <a:spLocks noChangeArrowheads="1"/>
          </p:cNvSpPr>
          <p:nvPr/>
        </p:nvSpPr>
        <p:spPr bwMode="auto">
          <a:xfrm>
            <a:off x="1524001" y="18330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zh-CN">
              <a:latin typeface="Times New Roman" panose="02020603050405020304" pitchFamily="18" charset="0"/>
              <a:ea typeface="宋体" panose="02010600030101010101" pitchFamily="2" charset="-122"/>
            </a:endParaRPr>
          </a:p>
        </p:txBody>
      </p:sp>
      <p:sp>
        <p:nvSpPr>
          <p:cNvPr id="16387" name="Rectangle 6"/>
          <p:cNvSpPr>
            <a:spLocks noChangeArrowheads="1"/>
          </p:cNvSpPr>
          <p:nvPr/>
        </p:nvSpPr>
        <p:spPr bwMode="auto">
          <a:xfrm>
            <a:off x="1524001" y="65780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zh-CN">
              <a:latin typeface="Times New Roman" panose="02020603050405020304" pitchFamily="18" charset="0"/>
              <a:ea typeface="宋体" panose="02010600030101010101" pitchFamily="2" charset="-122"/>
            </a:endParaRPr>
          </a:p>
        </p:txBody>
      </p:sp>
      <p:graphicFrame>
        <p:nvGraphicFramePr>
          <p:cNvPr id="4" name="表格 3"/>
          <p:cNvGraphicFramePr>
            <a:graphicFrameLocks noGrp="1"/>
          </p:cNvGraphicFramePr>
          <p:nvPr/>
        </p:nvGraphicFramePr>
        <p:xfrm>
          <a:off x="3648075" y="4365625"/>
          <a:ext cx="4679950" cy="1097040"/>
        </p:xfrm>
        <a:graphic>
          <a:graphicData uri="http://schemas.openxmlformats.org/drawingml/2006/table">
            <a:tbl>
              <a:tblPr/>
              <a:tblGrid>
                <a:gridCol w="779992">
                  <a:extLst>
                    <a:ext uri="{9D8B030D-6E8A-4147-A177-3AD203B41FA5}">
                      <a16:colId xmlns:a16="http://schemas.microsoft.com/office/drawing/2014/main" val="20000"/>
                    </a:ext>
                  </a:extLst>
                </a:gridCol>
                <a:gridCol w="779991">
                  <a:extLst>
                    <a:ext uri="{9D8B030D-6E8A-4147-A177-3AD203B41FA5}">
                      <a16:colId xmlns:a16="http://schemas.microsoft.com/office/drawing/2014/main" val="20001"/>
                    </a:ext>
                  </a:extLst>
                </a:gridCol>
                <a:gridCol w="779992">
                  <a:extLst>
                    <a:ext uri="{9D8B030D-6E8A-4147-A177-3AD203B41FA5}">
                      <a16:colId xmlns:a16="http://schemas.microsoft.com/office/drawing/2014/main" val="20002"/>
                    </a:ext>
                  </a:extLst>
                </a:gridCol>
                <a:gridCol w="779992">
                  <a:extLst>
                    <a:ext uri="{9D8B030D-6E8A-4147-A177-3AD203B41FA5}">
                      <a16:colId xmlns:a16="http://schemas.microsoft.com/office/drawing/2014/main" val="20003"/>
                    </a:ext>
                  </a:extLst>
                </a:gridCol>
                <a:gridCol w="779991">
                  <a:extLst>
                    <a:ext uri="{9D8B030D-6E8A-4147-A177-3AD203B41FA5}">
                      <a16:colId xmlns:a16="http://schemas.microsoft.com/office/drawing/2014/main" val="20004"/>
                    </a:ext>
                  </a:extLst>
                </a:gridCol>
                <a:gridCol w="779992">
                  <a:extLst>
                    <a:ext uri="{9D8B030D-6E8A-4147-A177-3AD203B41FA5}">
                      <a16:colId xmlns:a16="http://schemas.microsoft.com/office/drawing/2014/main" val="20005"/>
                    </a:ext>
                  </a:extLst>
                </a:gridCol>
              </a:tblGrid>
              <a:tr h="365654">
                <a:tc>
                  <a:txBody>
                    <a:bodyPr/>
                    <a:lstStyle/>
                    <a:p>
                      <a:endParaRPr lang="zh-CN" sz="1800" kern="100" dirty="0">
                        <a:effectLst/>
                        <a:latin typeface="Calibri" panose="020F0502020204030204" pitchFamily="34" charset="0"/>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buNone/>
                      </a:pPr>
                      <a:r>
                        <a:rPr lang="en-US" altLang="zh-CN" sz="1800" kern="100">
                          <a:effectLst/>
                          <a:latin typeface="Calibri" panose="020F0502020204030204" pitchFamily="34" charset="0"/>
                          <a:ea typeface="宋体" panose="02010600030101010101" pitchFamily="2" charset="-122"/>
                          <a:cs typeface="Times New Roman" panose="02020603050405020304" pitchFamily="18" charset="0"/>
                        </a:rPr>
                        <a:t>R5</a:t>
                      </a: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5654">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ROB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ROB2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ROB6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5654">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Busy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Y</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6419" name="Rectangle 77"/>
          <p:cNvSpPr>
            <a:spLocks noChangeArrowheads="1"/>
          </p:cNvSpPr>
          <p:nvPr/>
        </p:nvSpPr>
        <p:spPr bwMode="auto">
          <a:xfrm>
            <a:off x="2279650" y="3644900"/>
            <a:ext cx="53975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rgbClr val="E24C05"/>
                </a:solidFill>
              </a:rPr>
              <a:t>寄存器状态表</a:t>
            </a:r>
          </a:p>
        </p:txBody>
      </p:sp>
      <p:graphicFrame>
        <p:nvGraphicFramePr>
          <p:cNvPr id="5" name="表格 4"/>
          <p:cNvGraphicFramePr>
            <a:graphicFrameLocks noGrp="1"/>
          </p:cNvGraphicFramePr>
          <p:nvPr/>
        </p:nvGraphicFramePr>
        <p:xfrm>
          <a:off x="1590675" y="1157288"/>
          <a:ext cx="9015412" cy="2338388"/>
        </p:xfrm>
        <a:graphic>
          <a:graphicData uri="http://schemas.openxmlformats.org/drawingml/2006/table">
            <a:tbl>
              <a:tblPr firstRow="1" firstCol="1" lastRow="1" lastCol="1" bandRow="1" bandCol="1"/>
              <a:tblGrid>
                <a:gridCol w="2550070">
                  <a:extLst>
                    <a:ext uri="{9D8B030D-6E8A-4147-A177-3AD203B41FA5}">
                      <a16:colId xmlns:a16="http://schemas.microsoft.com/office/drawing/2014/main" val="20000"/>
                    </a:ext>
                  </a:extLst>
                </a:gridCol>
                <a:gridCol w="668631">
                  <a:extLst>
                    <a:ext uri="{9D8B030D-6E8A-4147-A177-3AD203B41FA5}">
                      <a16:colId xmlns:a16="http://schemas.microsoft.com/office/drawing/2014/main" val="20001"/>
                    </a:ext>
                  </a:extLst>
                </a:gridCol>
                <a:gridCol w="821661">
                  <a:extLst>
                    <a:ext uri="{9D8B030D-6E8A-4147-A177-3AD203B41FA5}">
                      <a16:colId xmlns:a16="http://schemas.microsoft.com/office/drawing/2014/main" val="20002"/>
                    </a:ext>
                  </a:extLst>
                </a:gridCol>
                <a:gridCol w="888334">
                  <a:extLst>
                    <a:ext uri="{9D8B030D-6E8A-4147-A177-3AD203B41FA5}">
                      <a16:colId xmlns:a16="http://schemas.microsoft.com/office/drawing/2014/main" val="20003"/>
                    </a:ext>
                  </a:extLst>
                </a:gridCol>
                <a:gridCol w="888334">
                  <a:extLst>
                    <a:ext uri="{9D8B030D-6E8A-4147-A177-3AD203B41FA5}">
                      <a16:colId xmlns:a16="http://schemas.microsoft.com/office/drawing/2014/main" val="20004"/>
                    </a:ext>
                  </a:extLst>
                </a:gridCol>
                <a:gridCol w="817851">
                  <a:extLst>
                    <a:ext uri="{9D8B030D-6E8A-4147-A177-3AD203B41FA5}">
                      <a16:colId xmlns:a16="http://schemas.microsoft.com/office/drawing/2014/main" val="20005"/>
                    </a:ext>
                  </a:extLst>
                </a:gridCol>
                <a:gridCol w="1339803">
                  <a:extLst>
                    <a:ext uri="{9D8B030D-6E8A-4147-A177-3AD203B41FA5}">
                      <a16:colId xmlns:a16="http://schemas.microsoft.com/office/drawing/2014/main" val="20006"/>
                    </a:ext>
                  </a:extLst>
                </a:gridCol>
                <a:gridCol w="1040728">
                  <a:extLst>
                    <a:ext uri="{9D8B030D-6E8A-4147-A177-3AD203B41FA5}">
                      <a16:colId xmlns:a16="http://schemas.microsoft.com/office/drawing/2014/main" val="20007"/>
                    </a:ext>
                  </a:extLst>
                </a:gridCol>
              </a:tblGrid>
              <a:tr h="553795">
                <a:tc>
                  <a:txBody>
                    <a:bodyPr/>
                    <a:lstStyle/>
                    <a:p>
                      <a:pPr algn="ctr">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指令</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IS</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EX</a:t>
                      </a:r>
                      <a:endParaRPr lang="en-US" alt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None/>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MEM</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WtCDB</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Cmt</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备注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16</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末状态</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6424">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LD   R2, (R1)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2</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3-5</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6</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已确认</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6424">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MUL  R2, R2, #2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7-16</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17</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18</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数据相关</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已执行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85789">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ST   R2, (R1)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19-21</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sym typeface="+mn-ea"/>
                        </a:rPr>
                        <a:t>18</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19</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数据相关</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已执行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5638">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SUB    R1, R1, #4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5-8</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9</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20</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R1</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已换名</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sym typeface="+mn-ea"/>
                        </a:rPr>
                        <a:t>已写结果</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24529">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BNEZ R1, Loop</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5</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10-13</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14</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21</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分支失败</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已写结果</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85789">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sym typeface="+mn-ea"/>
                        </a:rPr>
                        <a:t>ADD  R5, R3, R4</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11-14</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15</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22</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保留站冲突</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已写结果</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04610156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4" descr="Rectangle: Click to edit Master text styles&#10;Second level&#10;Third level&#10;Fourth level&#10;Fifth level"/>
          <p:cNvSpPr>
            <a:spLocks noChangeArrowheads="1"/>
          </p:cNvSpPr>
          <p:nvPr/>
        </p:nvSpPr>
        <p:spPr bwMode="auto">
          <a:xfrm>
            <a:off x="1323945" y="1655927"/>
            <a:ext cx="8388350" cy="140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Tahoma" panose="020B0604030504040204" pitchFamily="34" charset="0"/>
                <a:ea typeface="黑体" panose="02010609060101010101" pitchFamily="49" charset="-122"/>
              </a:defRPr>
            </a:lvl1pPr>
            <a:lvl2pPr>
              <a:defRPr sz="2400">
                <a:solidFill>
                  <a:schemeClr val="tx1"/>
                </a:solidFill>
                <a:latin typeface="Tahoma" panose="020B0604030504040204" pitchFamily="34" charset="0"/>
                <a:ea typeface="黑体" panose="02010609060101010101" pitchFamily="49" charset="-122"/>
              </a:defRPr>
            </a:lvl2pPr>
            <a:lvl3pPr>
              <a:defRPr sz="2400">
                <a:solidFill>
                  <a:schemeClr val="tx1"/>
                </a:solidFill>
                <a:latin typeface="Tahoma" panose="020B0604030504040204" pitchFamily="34" charset="0"/>
                <a:ea typeface="黑体" panose="02010609060101010101" pitchFamily="49" charset="-122"/>
              </a:defRPr>
            </a:lvl3pPr>
            <a:lvl4pPr>
              <a:defRPr sz="2400">
                <a:solidFill>
                  <a:schemeClr val="tx1"/>
                </a:solidFill>
                <a:latin typeface="Tahoma" panose="020B0604030504040204" pitchFamily="34" charset="0"/>
                <a:ea typeface="黑体" panose="02010609060101010101" pitchFamily="49" charset="-122"/>
              </a:defRPr>
            </a:lvl4pPr>
            <a:lvl5pPr>
              <a:defRPr sz="2400">
                <a:solidFill>
                  <a:schemeClr val="tx1"/>
                </a:solidFill>
                <a:latin typeface="Tahoma" panose="020B0604030504040204" pitchFamily="34" charset="0"/>
                <a:ea typeface="黑体" panose="02010609060101010101" pitchFamily="49" charset="-122"/>
              </a:defRPr>
            </a:lvl5pPr>
            <a:lvl6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6pPr>
            <a:lvl7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7pPr>
            <a:lvl8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8pPr>
            <a:lvl9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9pPr>
          </a:lstStyle>
          <a:p>
            <a:pPr>
              <a:lnSpc>
                <a:spcPct val="150000"/>
              </a:lnSpc>
              <a:spcBef>
                <a:spcPct val="20000"/>
              </a:spcBef>
              <a:buClr>
                <a:schemeClr val="tx1"/>
              </a:buClr>
            </a:pPr>
            <a:r>
              <a:rPr lang="en-US" altLang="zh-CN" sz="2000" b="1" dirty="0">
                <a:solidFill>
                  <a:srgbClr val="E24C05"/>
                </a:solidFill>
                <a:latin typeface="宋体" panose="02010600030101010101" pitchFamily="2" charset="-122"/>
                <a:ea typeface="宋体" panose="02010600030101010101" pitchFamily="2" charset="-122"/>
              </a:rPr>
              <a:t>	</a:t>
            </a:r>
            <a:r>
              <a:rPr lang="zh-CN" altLang="en-US" sz="2000" b="1" dirty="0">
                <a:solidFill>
                  <a:srgbClr val="E24C05"/>
                </a:solidFill>
                <a:latin typeface="宋体" panose="02010600030101010101" pitchFamily="2" charset="-122"/>
                <a:ea typeface="宋体" panose="02010600030101010101" pitchFamily="2" charset="-122"/>
              </a:rPr>
              <a:t>练习 ：</a:t>
            </a:r>
            <a:r>
              <a:rPr lang="zh-CN" altLang="en-US" sz="2000" b="1" dirty="0">
                <a:latin typeface="宋体" panose="02010600030101010101" pitchFamily="2" charset="-122"/>
                <a:ea typeface="宋体" panose="02010600030101010101" pitchFamily="2" charset="-122"/>
              </a:rPr>
              <a:t>上述例题的</a:t>
            </a:r>
            <a:r>
              <a:rPr lang="en-US" altLang="zh-CN" sz="2000" b="1" dirty="0">
                <a:latin typeface="宋体" panose="02010600030101010101" pitchFamily="2" charset="-122"/>
                <a:ea typeface="宋体" panose="02010600030101010101" pitchFamily="2" charset="-122"/>
              </a:rPr>
              <a:t>MEM</a:t>
            </a:r>
            <a:r>
              <a:rPr lang="zh-CN" altLang="en-US" sz="2000" b="1" dirty="0">
                <a:latin typeface="宋体" panose="02010600030101010101" pitchFamily="2" charset="-122"/>
                <a:ea typeface="宋体" panose="02010600030101010101" pitchFamily="2" charset="-122"/>
              </a:rPr>
              <a:t>段由</a:t>
            </a:r>
            <a:r>
              <a:rPr lang="en-US" altLang="zh-CN" sz="2000" b="1" dirty="0">
                <a:latin typeface="宋体" panose="02010600030101010101" pitchFamily="2" charset="-122"/>
                <a:ea typeface="宋体" panose="02010600030101010101" pitchFamily="2" charset="-122"/>
              </a:rPr>
              <a:t>3</a:t>
            </a:r>
            <a:r>
              <a:rPr lang="zh-CN" altLang="en-US" sz="2000" b="1" dirty="0">
                <a:latin typeface="宋体" panose="02010600030101010101" pitchFamily="2" charset="-122"/>
                <a:ea typeface="宋体" panose="02010600030101010101" pitchFamily="2" charset="-122"/>
              </a:rPr>
              <a:t>个</a:t>
            </a:r>
            <a:r>
              <a:rPr lang="en-US" altLang="zh-CN" sz="2000" b="1" dirty="0">
                <a:latin typeface="宋体" panose="02010600030101010101" pitchFamily="2" charset="-122"/>
                <a:ea typeface="宋体" panose="02010600030101010101" pitchFamily="2" charset="-122"/>
              </a:rPr>
              <a:t>cycles</a:t>
            </a:r>
            <a:r>
              <a:rPr lang="zh-CN" altLang="en-US" sz="2000" b="1" dirty="0">
                <a:latin typeface="宋体" panose="02010600030101010101" pitchFamily="2" charset="-122"/>
                <a:ea typeface="宋体" panose="02010600030101010101" pitchFamily="2" charset="-122"/>
              </a:rPr>
              <a:t>变成</a:t>
            </a:r>
            <a:r>
              <a:rPr lang="en-US" altLang="zh-CN" sz="2000" b="1" dirty="0">
                <a:latin typeface="宋体" panose="02010600030101010101" pitchFamily="2" charset="-122"/>
                <a:ea typeface="宋体" panose="02010600030101010101" pitchFamily="2" charset="-122"/>
              </a:rPr>
              <a:t>5</a:t>
            </a:r>
            <a:r>
              <a:rPr lang="zh-CN" altLang="en-US" sz="2000" b="1" dirty="0">
                <a:latin typeface="宋体" panose="02010600030101010101" pitchFamily="2" charset="-122"/>
                <a:ea typeface="宋体" panose="02010600030101010101" pitchFamily="2" charset="-122"/>
              </a:rPr>
              <a:t>个</a:t>
            </a:r>
            <a:r>
              <a:rPr lang="en-US" altLang="zh-CN" sz="2000" b="1" dirty="0">
                <a:latin typeface="宋体" panose="02010600030101010101" pitchFamily="2" charset="-122"/>
                <a:ea typeface="宋体" panose="02010600030101010101" pitchFamily="2" charset="-122"/>
              </a:rPr>
              <a:t>cycles</a:t>
            </a:r>
            <a:r>
              <a:rPr lang="zh-CN" altLang="en-US" sz="2000" b="1" dirty="0">
                <a:latin typeface="宋体" panose="02010600030101010101" pitchFamily="2" charset="-122"/>
                <a:ea typeface="宋体" panose="02010600030101010101" pitchFamily="2" charset="-122"/>
              </a:rPr>
              <a:t>，重新作答。要求：非手写答案零分。</a:t>
            </a:r>
          </a:p>
          <a:p>
            <a:pPr>
              <a:lnSpc>
                <a:spcPct val="150000"/>
              </a:lnSpc>
              <a:spcBef>
                <a:spcPct val="20000"/>
              </a:spcBef>
              <a:buClr>
                <a:schemeClr val="tx1"/>
              </a:buClr>
            </a:pPr>
            <a:endParaRPr lang="zh-CN" altLang="en-US" sz="2000" b="1" dirty="0">
              <a:solidFill>
                <a:srgbClr val="E24C05"/>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83103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3" descr="Rectangle: Click to edit Master text styles&#10;Second level&#10;Third level&#10;Fourth level&#10;Fifth level"/>
          <p:cNvSpPr>
            <a:spLocks noGrp="1" noChangeArrowheads="1"/>
          </p:cNvSpPr>
          <p:nvPr>
            <p:ph type="body" idx="1"/>
          </p:nvPr>
        </p:nvSpPr>
        <p:spPr>
          <a:xfrm>
            <a:off x="457949" y="1027448"/>
            <a:ext cx="11412701" cy="5112686"/>
          </a:xfrm>
        </p:spPr>
        <p:txBody>
          <a:bodyPr>
            <a:normAutofit/>
          </a:bodyPr>
          <a:lstStyle/>
          <a:p>
            <a:pPr marL="457200" indent="-457200" eaLnBrk="1" hangingPunct="1">
              <a:lnSpc>
                <a:spcPct val="150000"/>
              </a:lnSpc>
              <a:spcBef>
                <a:spcPts val="600"/>
              </a:spcBef>
            </a:pPr>
            <a:r>
              <a:rPr lang="zh-CN" altLang="en-US" sz="2400" dirty="0">
                <a:latin typeface="宋体" panose="02010600030101010101" pitchFamily="2" charset="-122"/>
                <a:ea typeface="宋体" panose="02010600030101010101" pitchFamily="2" charset="-122"/>
              </a:rPr>
              <a:t>充分开发指令之间存在的并行性，找出不相关的指令序列，让它们在流水线上重叠并行执行。 </a:t>
            </a:r>
          </a:p>
          <a:p>
            <a:pPr marL="457200" indent="-457200" eaLnBrk="1" hangingPunct="1">
              <a:lnSpc>
                <a:spcPct val="150000"/>
              </a:lnSpc>
              <a:spcBef>
                <a:spcPts val="600"/>
              </a:spcBef>
            </a:pPr>
            <a:r>
              <a:rPr lang="zh-CN" altLang="en-US" sz="2400" dirty="0">
                <a:latin typeface="宋体" panose="02010600030101010101" pitchFamily="2" charset="-122"/>
                <a:ea typeface="宋体" panose="02010600030101010101" pitchFamily="2" charset="-122"/>
              </a:rPr>
              <a:t>增加指令间并行性最简单和最常用的方法</a:t>
            </a:r>
          </a:p>
          <a:p>
            <a:pPr marL="803275" lvl="1" indent="-174625" eaLnBrk="1" hangingPunct="1">
              <a:lnSpc>
                <a:spcPct val="150000"/>
              </a:lnSpc>
              <a:spcBef>
                <a:spcPts val="600"/>
              </a:spcBef>
            </a:pPr>
            <a:r>
              <a:rPr lang="zh-CN" altLang="en-US" sz="2000" dirty="0">
                <a:latin typeface="宋体" panose="02010600030101010101" pitchFamily="2" charset="-122"/>
                <a:ea typeface="宋体" panose="02010600030101010101" pitchFamily="2" charset="-122"/>
              </a:rPr>
              <a:t>开发循环级并行性</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循环的不同迭代之间存在的并行性。</a:t>
            </a:r>
          </a:p>
          <a:p>
            <a:pPr marL="803275" lvl="1" indent="-174625" eaLnBrk="1" hangingPunct="1">
              <a:lnSpc>
                <a:spcPct val="150000"/>
              </a:lnSpc>
              <a:spcBef>
                <a:spcPts val="600"/>
              </a:spcBef>
            </a:pPr>
            <a:r>
              <a:rPr lang="zh-CN" altLang="en-US" sz="2000" dirty="0">
                <a:latin typeface="宋体" panose="02010600030101010101" pitchFamily="2" charset="-122"/>
                <a:ea typeface="宋体" panose="02010600030101010101" pitchFamily="2" charset="-122"/>
              </a:rPr>
              <a:t>在把循环展开后，通过重命名和指令调度来开发更多的并行性。 </a:t>
            </a:r>
            <a:endParaRPr lang="en-US" altLang="zh-CN" sz="2000" dirty="0">
              <a:latin typeface="宋体" panose="02010600030101010101" pitchFamily="2" charset="-122"/>
              <a:ea typeface="宋体" panose="02010600030101010101" pitchFamily="2" charset="-122"/>
            </a:endParaRPr>
          </a:p>
          <a:p>
            <a:pPr marL="457200" indent="-457200">
              <a:lnSpc>
                <a:spcPct val="150000"/>
              </a:lnSpc>
              <a:spcBef>
                <a:spcPts val="600"/>
              </a:spcBef>
            </a:pPr>
            <a:r>
              <a:rPr lang="zh-CN" altLang="en-US" sz="2400" dirty="0">
                <a:latin typeface="宋体" panose="02010600030101010101" pitchFamily="2" charset="-122"/>
                <a:ea typeface="宋体" panose="02010600030101010101" pitchFamily="2" charset="-122"/>
              </a:rPr>
              <a:t>编译器完成这种指令调度的能力受限于两个特性：</a:t>
            </a:r>
          </a:p>
          <a:p>
            <a:pPr marL="803275" lvl="1" indent="-174625">
              <a:lnSpc>
                <a:spcPct val="150000"/>
              </a:lnSpc>
              <a:spcBef>
                <a:spcPts val="600"/>
              </a:spcBef>
            </a:pPr>
            <a:r>
              <a:rPr lang="zh-CN" altLang="en-US" sz="2000" dirty="0">
                <a:latin typeface="宋体" panose="02010600030101010101" pitchFamily="2" charset="-122"/>
                <a:ea typeface="宋体" panose="02010600030101010101" pitchFamily="2" charset="-122"/>
              </a:rPr>
              <a:t>程序固有的指令级并行性；</a:t>
            </a:r>
          </a:p>
          <a:p>
            <a:pPr marL="803275" lvl="1" indent="-174625">
              <a:lnSpc>
                <a:spcPct val="150000"/>
              </a:lnSpc>
              <a:spcBef>
                <a:spcPts val="600"/>
              </a:spcBef>
            </a:pPr>
            <a:r>
              <a:rPr lang="zh-CN" altLang="en-US" sz="2000" dirty="0">
                <a:latin typeface="宋体" panose="02010600030101010101" pitchFamily="2" charset="-122"/>
                <a:ea typeface="宋体" panose="02010600030101010101" pitchFamily="2" charset="-122"/>
              </a:rPr>
              <a:t>流水线功能部件的执行延迟。</a:t>
            </a:r>
          </a:p>
          <a:p>
            <a:pPr marL="1085850" lvl="1" indent="-457200" eaLnBrk="1" hangingPunct="1"/>
            <a:endParaRPr lang="zh-CN" altLang="en-US" sz="2000" dirty="0"/>
          </a:p>
        </p:txBody>
      </p:sp>
      <p:sp>
        <p:nvSpPr>
          <p:cNvPr id="6" name="标题 1"/>
          <p:cNvSpPr txBox="1">
            <a:spLocks/>
          </p:cNvSpPr>
          <p:nvPr/>
        </p:nvSpPr>
        <p:spPr>
          <a:xfrm>
            <a:off x="-2" y="1"/>
            <a:ext cx="9120189" cy="7007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宋体" panose="02010600030101010101" pitchFamily="2" charset="-122"/>
                <a:ea typeface="宋体" panose="02010600030101010101" pitchFamily="2" charset="-122"/>
              </a:rPr>
              <a:t>3.2.6 </a:t>
            </a:r>
            <a:r>
              <a:rPr lang="zh-CN" altLang="en-US" sz="3200" dirty="0">
                <a:latin typeface="宋体" panose="02010600030101010101" pitchFamily="2" charset="-122"/>
                <a:ea typeface="宋体" panose="02010600030101010101" pitchFamily="2" charset="-122"/>
              </a:rPr>
              <a:t>基本编译技术 </a:t>
            </a:r>
            <a:r>
              <a:rPr lang="en-US" altLang="zh-CN" sz="3200" dirty="0">
                <a:latin typeface="宋体" panose="02010600030101010101" pitchFamily="2" charset="-122"/>
                <a:ea typeface="宋体" panose="02010600030101010101" pitchFamily="2" charset="-122"/>
              </a:rPr>
              <a:t>– </a:t>
            </a:r>
            <a:r>
              <a:rPr lang="zh-CN" altLang="en-US" sz="3200" dirty="0">
                <a:latin typeface="宋体" panose="02010600030101010101" pitchFamily="2" charset="-122"/>
                <a:ea typeface="宋体" panose="02010600030101010101" pitchFamily="2" charset="-122"/>
              </a:rPr>
              <a:t>循环展开 与 指令调度</a:t>
            </a:r>
          </a:p>
        </p:txBody>
      </p:sp>
    </p:spTree>
    <p:extLst>
      <p:ext uri="{BB962C8B-B14F-4D97-AF65-F5344CB8AC3E}">
        <p14:creationId xmlns:p14="http://schemas.microsoft.com/office/powerpoint/2010/main" val="1073465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 y="0"/>
            <a:ext cx="7699762" cy="8887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宋体" panose="02010600030101010101" pitchFamily="2" charset="-122"/>
                <a:ea typeface="宋体" panose="02010600030101010101" pitchFamily="2" charset="-122"/>
              </a:rPr>
              <a:t>3.5 </a:t>
            </a:r>
            <a:r>
              <a:rPr lang="zh-CN" altLang="en-US" sz="3600" dirty="0">
                <a:latin typeface="宋体" panose="02010600030101010101" pitchFamily="2" charset="-122"/>
                <a:ea typeface="宋体" panose="02010600030101010101" pitchFamily="2" charset="-122"/>
              </a:rPr>
              <a:t>多指令流出技术</a:t>
            </a:r>
          </a:p>
        </p:txBody>
      </p:sp>
      <p:pic>
        <p:nvPicPr>
          <p:cNvPr id="60418" name="Picture 2" descr="https://p.ananas.chaoxing.com/star3/origin/b145b41122d88c3524ed2a64d735cf9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460" y="1504268"/>
            <a:ext cx="7251701" cy="2674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69797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6050" name="Object 4"/>
          <p:cNvGraphicFramePr>
            <a:graphicFrameLocks noGrp="1" noChangeAspect="1"/>
          </p:cNvGraphicFramePr>
          <p:nvPr>
            <p:ph/>
            <p:extLst>
              <p:ext uri="{D42A27DB-BD31-4B8C-83A1-F6EECF244321}">
                <p14:modId xmlns:p14="http://schemas.microsoft.com/office/powerpoint/2010/main" val="3521826483"/>
              </p:ext>
            </p:extLst>
          </p:nvPr>
        </p:nvGraphicFramePr>
        <p:xfrm>
          <a:off x="1427919" y="2217620"/>
          <a:ext cx="7735888" cy="3600450"/>
        </p:xfrm>
        <a:graphic>
          <a:graphicData uri="http://schemas.openxmlformats.org/presentationml/2006/ole">
            <mc:AlternateContent xmlns:mc="http://schemas.openxmlformats.org/markup-compatibility/2006">
              <mc:Choice xmlns:v="urn:schemas-microsoft-com:vml" Requires="v">
                <p:oleObj name="图片" r:id="rId2" imgW="5341378" imgH="2486741" progId="Word.Picture.8">
                  <p:embed/>
                </p:oleObj>
              </mc:Choice>
              <mc:Fallback>
                <p:oleObj name="图片" r:id="rId2" imgW="5341378" imgH="2486741" progId="Word.Picture.8">
                  <p:embed/>
                  <p:pic>
                    <p:nvPicPr>
                      <p:cNvPr id="386050" name="Object 4"/>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7919" y="2217620"/>
                        <a:ext cx="7735888" cy="3600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6053" name="Rectangle 8"/>
          <p:cNvSpPr>
            <a:spLocks noChangeArrowheads="1"/>
          </p:cNvSpPr>
          <p:nvPr/>
        </p:nvSpPr>
        <p:spPr bwMode="auto">
          <a:xfrm>
            <a:off x="893793" y="1282829"/>
            <a:ext cx="8007320" cy="54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lvl="1" fontAlgn="base">
              <a:spcAft>
                <a:spcPct val="0"/>
              </a:spcAft>
              <a:buClr>
                <a:srgbClr val="40458C"/>
              </a:buClr>
              <a:buNone/>
            </a:pPr>
            <a:r>
              <a:rPr lang="zh-CN" altLang="en-US" sz="2800" dirty="0">
                <a:solidFill>
                  <a:srgbClr val="40458C"/>
                </a:solidFill>
                <a:latin typeface="宋体" panose="02010600030101010101" pitchFamily="2" charset="-122"/>
                <a:ea typeface="宋体" panose="02010600030101010101" pitchFamily="2" charset="-122"/>
              </a:rPr>
              <a:t>单流出和多流出处理机执行指令的时空图对比 </a:t>
            </a:r>
          </a:p>
        </p:txBody>
      </p:sp>
      <p:sp>
        <p:nvSpPr>
          <p:cNvPr id="6" name="标题 1"/>
          <p:cNvSpPr txBox="1">
            <a:spLocks/>
          </p:cNvSpPr>
          <p:nvPr/>
        </p:nvSpPr>
        <p:spPr>
          <a:xfrm>
            <a:off x="-1" y="1"/>
            <a:ext cx="7699762" cy="5896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rgbClr val="000000"/>
                </a:solidFill>
                <a:latin typeface="宋体" panose="02010600030101010101" pitchFamily="2" charset="-122"/>
                <a:ea typeface="宋体" panose="02010600030101010101" pitchFamily="2" charset="-122"/>
              </a:rPr>
              <a:t>3.5.1 </a:t>
            </a:r>
            <a:r>
              <a:rPr lang="zh-CN" altLang="en-US" sz="2800" dirty="0">
                <a:solidFill>
                  <a:srgbClr val="000000"/>
                </a:solidFill>
                <a:latin typeface="宋体" panose="02010600030101010101" pitchFamily="2" charset="-122"/>
                <a:ea typeface="宋体" panose="02010600030101010101" pitchFamily="2" charset="-122"/>
              </a:rPr>
              <a:t>什么是多指令流出技术</a:t>
            </a:r>
          </a:p>
        </p:txBody>
      </p:sp>
    </p:spTree>
    <p:extLst>
      <p:ext uri="{BB962C8B-B14F-4D97-AF65-F5344CB8AC3E}">
        <p14:creationId xmlns:p14="http://schemas.microsoft.com/office/powerpoint/2010/main" val="61540987"/>
      </p:ext>
    </p:extLst>
  </p:cSld>
  <p:clrMapOvr>
    <a:masterClrMapping/>
  </p:clrMapOvr>
  <p:transition>
    <p:pull dir="rd"/>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5" name="Rectangle 3" descr="Rectangle: Click to edit Master text styles&#10;Second level&#10;Third level&#10;Fourth level&#10;Fifth level"/>
          <p:cNvSpPr>
            <a:spLocks noGrp="1" noChangeArrowheads="1"/>
          </p:cNvSpPr>
          <p:nvPr>
            <p:ph idx="1"/>
          </p:nvPr>
        </p:nvSpPr>
        <p:spPr>
          <a:xfrm>
            <a:off x="1107393" y="646632"/>
            <a:ext cx="7989888" cy="5162550"/>
          </a:xfrm>
        </p:spPr>
        <p:txBody>
          <a:bodyPr/>
          <a:lstStyle/>
          <a:p>
            <a:pPr marL="457200" indent="-457200" eaLnBrk="1" hangingPunct="1">
              <a:lnSpc>
                <a:spcPct val="100000"/>
              </a:lnSpc>
            </a:pPr>
            <a:r>
              <a:rPr lang="zh-CN" altLang="en-US" sz="2200" dirty="0">
                <a:solidFill>
                  <a:srgbClr val="000000"/>
                </a:solidFill>
                <a:latin typeface="宋体" panose="02010600030101010101" pitchFamily="2" charset="-122"/>
                <a:ea typeface="宋体" panose="02010600030101010101" pitchFamily="2" charset="-122"/>
              </a:rPr>
              <a:t>多流出处理机有两种基本风格的比较：</a:t>
            </a:r>
          </a:p>
          <a:p>
            <a:pPr marL="1085850" lvl="1" indent="-457200" eaLnBrk="1" hangingPunct="1">
              <a:lnSpc>
                <a:spcPct val="100000"/>
              </a:lnSpc>
            </a:pPr>
            <a:r>
              <a:rPr lang="zh-CN" altLang="en-US" sz="2200" dirty="0">
                <a:solidFill>
                  <a:srgbClr val="000000"/>
                </a:solidFill>
                <a:latin typeface="宋体" panose="02010600030101010101" pitchFamily="2" charset="-122"/>
                <a:ea typeface="宋体" panose="02010600030101010101" pitchFamily="2" charset="-122"/>
              </a:rPr>
              <a:t>超标量（</a:t>
            </a:r>
            <a:r>
              <a:rPr lang="en-US" altLang="zh-CN" sz="2200" dirty="0">
                <a:solidFill>
                  <a:srgbClr val="000000"/>
                </a:solidFill>
                <a:latin typeface="宋体" panose="02010600030101010101" pitchFamily="2" charset="-122"/>
                <a:ea typeface="宋体" panose="02010600030101010101" pitchFamily="2" charset="-122"/>
              </a:rPr>
              <a:t>Super scalar</a:t>
            </a:r>
            <a:r>
              <a:rPr lang="zh-CN" altLang="en-US" sz="2200" dirty="0">
                <a:solidFill>
                  <a:srgbClr val="000000"/>
                </a:solidFill>
                <a:latin typeface="宋体" panose="02010600030101010101" pitchFamily="2" charset="-122"/>
                <a:ea typeface="宋体" panose="02010600030101010101" pitchFamily="2" charset="-122"/>
              </a:rPr>
              <a:t>）</a:t>
            </a:r>
          </a:p>
          <a:p>
            <a:pPr lvl="2" eaLnBrk="1" hangingPunct="1">
              <a:lnSpc>
                <a:spcPct val="100000"/>
              </a:lnSpc>
            </a:pPr>
            <a:r>
              <a:rPr lang="zh-CN" altLang="en-US" sz="2200" b="0" dirty="0">
                <a:latin typeface="宋体" panose="02010600030101010101" pitchFamily="2" charset="-122"/>
              </a:rPr>
              <a:t>在每个时钟周期流出的指令条数不固定，依代码的具体情况而定。（有上限）</a:t>
            </a:r>
          </a:p>
          <a:p>
            <a:pPr lvl="2" eaLnBrk="1" hangingPunct="1">
              <a:lnSpc>
                <a:spcPct val="100000"/>
              </a:lnSpc>
            </a:pPr>
            <a:r>
              <a:rPr lang="zh-CN" altLang="en-US" sz="2200" b="0" dirty="0">
                <a:latin typeface="宋体" panose="02010600030101010101" pitchFamily="2" charset="-122"/>
              </a:rPr>
              <a:t>设这个上限为</a:t>
            </a:r>
            <a:r>
              <a:rPr lang="en-US" altLang="zh-CN" sz="2200" b="0" dirty="0">
                <a:latin typeface="宋体" panose="02010600030101010101" pitchFamily="2" charset="-122"/>
              </a:rPr>
              <a:t>n</a:t>
            </a:r>
            <a:r>
              <a:rPr lang="zh-CN" altLang="en-US" sz="2200" b="0" dirty="0">
                <a:latin typeface="宋体" panose="02010600030101010101" pitchFamily="2" charset="-122"/>
              </a:rPr>
              <a:t>，就称该处理机为</a:t>
            </a:r>
            <a:r>
              <a:rPr lang="en-US" altLang="zh-CN" sz="2200" b="0" dirty="0">
                <a:latin typeface="宋体" panose="02010600030101010101" pitchFamily="2" charset="-122"/>
              </a:rPr>
              <a:t>n</a:t>
            </a:r>
            <a:r>
              <a:rPr lang="zh-CN" altLang="en-US" sz="2200" b="0" dirty="0">
                <a:latin typeface="宋体" panose="02010600030101010101" pitchFamily="2" charset="-122"/>
              </a:rPr>
              <a:t>流出（或称为</a:t>
            </a:r>
            <a:r>
              <a:rPr lang="en-US" altLang="zh-CN" sz="2200" b="0" dirty="0">
                <a:latin typeface="宋体" panose="02010600030101010101" pitchFamily="2" charset="-122"/>
              </a:rPr>
              <a:t>n</a:t>
            </a:r>
            <a:r>
              <a:rPr lang="zh-CN" altLang="en-US" sz="2200" b="0" dirty="0">
                <a:latin typeface="宋体" panose="02010600030101010101" pitchFamily="2" charset="-122"/>
              </a:rPr>
              <a:t>路）。</a:t>
            </a:r>
          </a:p>
          <a:p>
            <a:pPr lvl="2" eaLnBrk="1" hangingPunct="1">
              <a:lnSpc>
                <a:spcPct val="100000"/>
              </a:lnSpc>
            </a:pPr>
            <a:r>
              <a:rPr lang="zh-CN" altLang="en-US" sz="2200" b="0" dirty="0">
                <a:latin typeface="宋体" panose="02010600030101010101" pitchFamily="2" charset="-122"/>
              </a:rPr>
              <a:t>可以通过编译器进行静态调度，也可以基于</a:t>
            </a:r>
            <a:r>
              <a:rPr lang="en-US" altLang="zh-CN" sz="2200" b="0" dirty="0" err="1">
                <a:latin typeface="宋体" panose="02010600030101010101" pitchFamily="2" charset="-122"/>
              </a:rPr>
              <a:t>Tomasulo</a:t>
            </a:r>
            <a:r>
              <a:rPr lang="zh-CN" altLang="en-US" sz="2200" b="0" dirty="0">
                <a:latin typeface="宋体" panose="02010600030101010101" pitchFamily="2" charset="-122"/>
              </a:rPr>
              <a:t>算法进行动态调度。 </a:t>
            </a:r>
          </a:p>
          <a:p>
            <a:pPr marL="1085850" lvl="1" indent="-457200" eaLnBrk="1" hangingPunct="1">
              <a:lnSpc>
                <a:spcPct val="100000"/>
              </a:lnSpc>
            </a:pPr>
            <a:r>
              <a:rPr lang="zh-CN" altLang="en-US" sz="2200" dirty="0">
                <a:solidFill>
                  <a:srgbClr val="000000"/>
                </a:solidFill>
                <a:latin typeface="宋体" panose="02010600030101010101" pitchFamily="2" charset="-122"/>
                <a:ea typeface="宋体" panose="02010600030101010101" pitchFamily="2" charset="-122"/>
              </a:rPr>
              <a:t>超长指令字</a:t>
            </a:r>
            <a:r>
              <a:rPr lang="en-US" altLang="zh-CN" sz="2200" dirty="0">
                <a:solidFill>
                  <a:srgbClr val="000000"/>
                </a:solidFill>
                <a:latin typeface="宋体" panose="02010600030101010101" pitchFamily="2" charset="-122"/>
                <a:ea typeface="宋体" panose="02010600030101010101" pitchFamily="2" charset="-122"/>
              </a:rPr>
              <a:t>VLIW</a:t>
            </a:r>
            <a:r>
              <a:rPr lang="zh-CN" altLang="en-US" sz="2200" dirty="0">
                <a:solidFill>
                  <a:srgbClr val="000000"/>
                </a:solidFill>
                <a:latin typeface="宋体" panose="02010600030101010101" pitchFamily="2" charset="-122"/>
                <a:ea typeface="宋体" panose="02010600030101010101" pitchFamily="2" charset="-122"/>
              </a:rPr>
              <a:t>（</a:t>
            </a:r>
            <a:r>
              <a:rPr lang="en-US" altLang="zh-CN" sz="2200" dirty="0">
                <a:solidFill>
                  <a:srgbClr val="000000"/>
                </a:solidFill>
                <a:latin typeface="宋体" panose="02010600030101010101" pitchFamily="2" charset="-122"/>
                <a:ea typeface="宋体" panose="02010600030101010101" pitchFamily="2" charset="-122"/>
              </a:rPr>
              <a:t>Very Long Instruction Word</a:t>
            </a:r>
            <a:r>
              <a:rPr lang="zh-CN" altLang="en-US" sz="2200" dirty="0">
                <a:solidFill>
                  <a:srgbClr val="000000"/>
                </a:solidFill>
                <a:latin typeface="宋体" panose="02010600030101010101" pitchFamily="2" charset="-122"/>
                <a:ea typeface="宋体" panose="02010600030101010101" pitchFamily="2" charset="-122"/>
              </a:rPr>
              <a:t>）</a:t>
            </a:r>
          </a:p>
          <a:p>
            <a:pPr lvl="2" eaLnBrk="1" hangingPunct="1">
              <a:lnSpc>
                <a:spcPct val="100000"/>
              </a:lnSpc>
            </a:pPr>
            <a:r>
              <a:rPr lang="zh-CN" altLang="en-US" sz="2200" b="0" dirty="0">
                <a:latin typeface="宋体" panose="02010600030101010101" pitchFamily="2" charset="-122"/>
              </a:rPr>
              <a:t>在每个时钟周期流出的指令条数是固定的，这些指令构成一条长指令或者一个指令包。</a:t>
            </a:r>
          </a:p>
          <a:p>
            <a:pPr lvl="2" eaLnBrk="1" hangingPunct="1">
              <a:lnSpc>
                <a:spcPct val="100000"/>
              </a:lnSpc>
            </a:pPr>
            <a:r>
              <a:rPr lang="zh-CN" altLang="en-US" sz="2200" b="0" dirty="0">
                <a:latin typeface="宋体" panose="02010600030101010101" pitchFamily="2" charset="-122"/>
              </a:rPr>
              <a:t>指令包中，指令之间的并行性是通过指令显式地表示出来的。</a:t>
            </a:r>
          </a:p>
          <a:p>
            <a:pPr lvl="2" eaLnBrk="1" hangingPunct="1">
              <a:lnSpc>
                <a:spcPct val="100000"/>
              </a:lnSpc>
            </a:pPr>
            <a:r>
              <a:rPr lang="zh-CN" altLang="en-US" sz="2200" b="0" dirty="0">
                <a:latin typeface="宋体" panose="02010600030101010101" pitchFamily="2" charset="-122"/>
              </a:rPr>
              <a:t>指令调度是由编译器静态完成的。  </a:t>
            </a:r>
          </a:p>
        </p:txBody>
      </p:sp>
    </p:spTree>
    <p:extLst>
      <p:ext uri="{BB962C8B-B14F-4D97-AF65-F5344CB8AC3E}">
        <p14:creationId xmlns:p14="http://schemas.microsoft.com/office/powerpoint/2010/main" val="2843438929"/>
      </p:ext>
    </p:extLst>
  </p:cSld>
  <p:clrMapOvr>
    <a:masterClrMapping/>
  </p:clrMapOvr>
  <p:transition>
    <p:pull dir="rd"/>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9" name="Rectangle 3" descr="Rectangle: Click to edit Master text styles&#10;Second level&#10;Third level&#10;Fourth level&#10;Fifth level"/>
          <p:cNvSpPr>
            <a:spLocks noGrp="1" noChangeArrowheads="1"/>
          </p:cNvSpPr>
          <p:nvPr>
            <p:ph idx="1"/>
          </p:nvPr>
        </p:nvSpPr>
        <p:spPr>
          <a:xfrm>
            <a:off x="1098846" y="664436"/>
            <a:ext cx="7772400" cy="4953000"/>
          </a:xfrm>
        </p:spPr>
        <p:txBody>
          <a:bodyPr/>
          <a:lstStyle/>
          <a:p>
            <a:pPr marL="457200" indent="-457200" eaLnBrk="1" hangingPunct="1">
              <a:lnSpc>
                <a:spcPct val="110000"/>
              </a:lnSpc>
              <a:buFont typeface="Wingdings" panose="05000000000000000000" pitchFamily="2" charset="2"/>
              <a:buAutoNum type="arabicPeriod" startAt="2"/>
            </a:pPr>
            <a:r>
              <a:rPr lang="zh-CN" altLang="en-US" sz="2200" dirty="0">
                <a:solidFill>
                  <a:srgbClr val="000000"/>
                </a:solidFill>
                <a:latin typeface="宋体" panose="02010600030101010101" pitchFamily="2" charset="-122"/>
                <a:ea typeface="宋体" panose="02010600030101010101" pitchFamily="2" charset="-122"/>
              </a:rPr>
              <a:t>超标量处理机与</a:t>
            </a:r>
            <a:r>
              <a:rPr lang="en-US" altLang="zh-CN" sz="2200" dirty="0">
                <a:solidFill>
                  <a:srgbClr val="000000"/>
                </a:solidFill>
                <a:latin typeface="宋体" panose="02010600030101010101" pitchFamily="2" charset="-122"/>
                <a:ea typeface="宋体" panose="02010600030101010101" pitchFamily="2" charset="-122"/>
              </a:rPr>
              <a:t>VLIW</a:t>
            </a:r>
            <a:r>
              <a:rPr lang="zh-CN" altLang="en-US" sz="2200" dirty="0">
                <a:solidFill>
                  <a:srgbClr val="000000"/>
                </a:solidFill>
                <a:latin typeface="宋体" panose="02010600030101010101" pitchFamily="2" charset="-122"/>
                <a:ea typeface="宋体" panose="02010600030101010101" pitchFamily="2" charset="-122"/>
              </a:rPr>
              <a:t>处理机相比有两个优点：</a:t>
            </a:r>
          </a:p>
          <a:p>
            <a:pPr marL="1085850" lvl="1" indent="-457200" eaLnBrk="1" hangingPunct="1">
              <a:lnSpc>
                <a:spcPct val="110000"/>
              </a:lnSpc>
            </a:pPr>
            <a:r>
              <a:rPr lang="zh-CN" altLang="en-US" sz="2200" dirty="0">
                <a:solidFill>
                  <a:srgbClr val="000000"/>
                </a:solidFill>
                <a:latin typeface="宋体" panose="02010600030101010101" pitchFamily="2" charset="-122"/>
                <a:ea typeface="宋体" panose="02010600030101010101" pitchFamily="2" charset="-122"/>
              </a:rPr>
              <a:t>超标量结构对程序员是透明的，因为处理机能自己检测下一条指令能否流出，从而不需要重新排列指令来满足指令的流出。</a:t>
            </a:r>
          </a:p>
          <a:p>
            <a:pPr marL="1085850" lvl="1" indent="-457200" eaLnBrk="1" hangingPunct="1">
              <a:lnSpc>
                <a:spcPct val="110000"/>
              </a:lnSpc>
            </a:pPr>
            <a:r>
              <a:rPr lang="zh-CN" altLang="en-US" sz="2200" dirty="0">
                <a:solidFill>
                  <a:srgbClr val="000000"/>
                </a:solidFill>
                <a:latin typeface="宋体" panose="02010600030101010101" pitchFamily="2" charset="-122"/>
                <a:ea typeface="宋体" panose="02010600030101010101" pitchFamily="2" charset="-122"/>
              </a:rPr>
              <a:t>即使是没有经过编译器针对超标量结构进行调度优化的代码或是旧的编译器生成的代码也可以运行，当然运行的效果不会很好。</a:t>
            </a:r>
          </a:p>
          <a:p>
            <a:pPr lvl="2" eaLnBrk="1" hangingPunct="1">
              <a:lnSpc>
                <a:spcPct val="110000"/>
              </a:lnSpc>
            </a:pPr>
            <a:r>
              <a:rPr lang="zh-CN" altLang="en-US" sz="2200" b="0" dirty="0">
                <a:latin typeface="宋体" panose="02010600030101010101" pitchFamily="2" charset="-122"/>
              </a:rPr>
              <a:t>要想达到很好的效果，方法之一：</a:t>
            </a:r>
          </a:p>
          <a:p>
            <a:pPr lvl="2" eaLnBrk="1" hangingPunct="1">
              <a:lnSpc>
                <a:spcPct val="110000"/>
              </a:lnSpc>
              <a:buFont typeface="Wingdings" panose="05000000000000000000" pitchFamily="2" charset="2"/>
              <a:buNone/>
            </a:pPr>
            <a:r>
              <a:rPr lang="zh-CN" altLang="en-US" sz="2200" b="0" dirty="0">
                <a:latin typeface="宋体" panose="02010600030101010101" pitchFamily="2" charset="-122"/>
              </a:rPr>
              <a:t>     使用动态超标量调度技术。</a:t>
            </a:r>
          </a:p>
          <a:p>
            <a:pPr marL="0" indent="0" eaLnBrk="1" hangingPunct="1">
              <a:lnSpc>
                <a:spcPct val="110000"/>
              </a:lnSpc>
              <a:buNone/>
            </a:pPr>
            <a:endParaRPr lang="zh-CN" altLang="en-US" b="1" dirty="0"/>
          </a:p>
        </p:txBody>
      </p:sp>
    </p:spTree>
    <p:extLst>
      <p:ext uri="{BB962C8B-B14F-4D97-AF65-F5344CB8AC3E}">
        <p14:creationId xmlns:p14="http://schemas.microsoft.com/office/powerpoint/2010/main" val="1665623813"/>
      </p:ext>
    </p:extLst>
  </p:cSld>
  <p:clrMapOvr>
    <a:masterClrMapping/>
  </p:clrMapOvr>
  <p:transition>
    <p:pull dir="rd"/>
  </p:transition>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19309" name="Group 109"/>
          <p:cNvGraphicFramePr>
            <a:graphicFrameLocks noGrp="1"/>
          </p:cNvGraphicFramePr>
          <p:nvPr>
            <p:ph type="tbl" idx="1"/>
          </p:nvPr>
        </p:nvGraphicFramePr>
        <p:xfrm>
          <a:off x="1919288" y="836613"/>
          <a:ext cx="8281986" cy="5821416"/>
        </p:xfrm>
        <a:graphic>
          <a:graphicData uri="http://schemas.openxmlformats.org/drawingml/2006/table">
            <a:tbl>
              <a:tblPr/>
              <a:tblGrid>
                <a:gridCol w="1224197">
                  <a:extLst>
                    <a:ext uri="{9D8B030D-6E8A-4147-A177-3AD203B41FA5}">
                      <a16:colId xmlns:a16="http://schemas.microsoft.com/office/drawing/2014/main" val="20000"/>
                    </a:ext>
                  </a:extLst>
                </a:gridCol>
                <a:gridCol w="1008256">
                  <a:extLst>
                    <a:ext uri="{9D8B030D-6E8A-4147-A177-3AD203B41FA5}">
                      <a16:colId xmlns:a16="http://schemas.microsoft.com/office/drawing/2014/main" val="20001"/>
                    </a:ext>
                  </a:extLst>
                </a:gridCol>
                <a:gridCol w="1008255">
                  <a:extLst>
                    <a:ext uri="{9D8B030D-6E8A-4147-A177-3AD203B41FA5}">
                      <a16:colId xmlns:a16="http://schemas.microsoft.com/office/drawing/2014/main" val="20002"/>
                    </a:ext>
                  </a:extLst>
                </a:gridCol>
                <a:gridCol w="1008256">
                  <a:extLst>
                    <a:ext uri="{9D8B030D-6E8A-4147-A177-3AD203B41FA5}">
                      <a16:colId xmlns:a16="http://schemas.microsoft.com/office/drawing/2014/main" val="20003"/>
                    </a:ext>
                  </a:extLst>
                </a:gridCol>
                <a:gridCol w="1800570">
                  <a:extLst>
                    <a:ext uri="{9D8B030D-6E8A-4147-A177-3AD203B41FA5}">
                      <a16:colId xmlns:a16="http://schemas.microsoft.com/office/drawing/2014/main" val="20004"/>
                    </a:ext>
                  </a:extLst>
                </a:gridCol>
                <a:gridCol w="2232452">
                  <a:extLst>
                    <a:ext uri="{9D8B030D-6E8A-4147-A177-3AD203B41FA5}">
                      <a16:colId xmlns:a16="http://schemas.microsoft.com/office/drawing/2014/main" val="20005"/>
                    </a:ext>
                  </a:extLst>
                </a:gridCol>
              </a:tblGrid>
              <a:tr h="700989">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dirty="0">
                          <a:ln>
                            <a:noFill/>
                          </a:ln>
                          <a:solidFill>
                            <a:srgbClr val="E24C05"/>
                          </a:solidFill>
                          <a:effectLst/>
                          <a:latin typeface="宋体" pitchFamily="2" charset="-122"/>
                          <a:ea typeface="宋体" pitchFamily="2" charset="-122"/>
                        </a:rPr>
                        <a:t>技 术 </a:t>
                      </a:r>
                    </a:p>
                  </a:txBody>
                  <a:tcPr marL="91449" marR="91449" marT="45698" marB="456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dirty="0">
                          <a:ln>
                            <a:noFill/>
                          </a:ln>
                          <a:solidFill>
                            <a:srgbClr val="E24C05"/>
                          </a:solidFill>
                          <a:effectLst/>
                          <a:latin typeface="宋体" pitchFamily="2" charset="-122"/>
                          <a:ea typeface="宋体" pitchFamily="2" charset="-122"/>
                        </a:rPr>
                        <a:t>流出</a:t>
                      </a:r>
                    </a:p>
                    <a:p>
                      <a:pPr marL="0" marR="0" lvl="0" indent="0" algn="ctr" defTabSz="914400" rtl="0" eaLnBrk="1" fontAlgn="base" latinLnBrk="0" hangingPunct="1">
                        <a:lnSpc>
                          <a:spcPct val="9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dirty="0">
                          <a:ln>
                            <a:noFill/>
                          </a:ln>
                          <a:solidFill>
                            <a:srgbClr val="E24C05"/>
                          </a:solidFill>
                          <a:effectLst/>
                          <a:latin typeface="宋体" pitchFamily="2" charset="-122"/>
                          <a:ea typeface="宋体" pitchFamily="2" charset="-122"/>
                        </a:rPr>
                        <a:t>结构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E24C05"/>
                          </a:solidFill>
                          <a:effectLst/>
                          <a:latin typeface="宋体" pitchFamily="2" charset="-122"/>
                          <a:ea typeface="宋体" pitchFamily="2" charset="-122"/>
                        </a:rPr>
                        <a:t>冲突</a:t>
                      </a:r>
                    </a:p>
                    <a:p>
                      <a:pPr marL="0" marR="0" lvl="0" indent="0" algn="ctr" defTabSz="914400" rtl="0" eaLnBrk="1" fontAlgn="base" latinLnBrk="0" hangingPunct="1">
                        <a:lnSpc>
                          <a:spcPct val="9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E24C05"/>
                          </a:solidFill>
                          <a:effectLst/>
                          <a:latin typeface="宋体" pitchFamily="2" charset="-122"/>
                          <a:ea typeface="宋体" pitchFamily="2" charset="-122"/>
                        </a:rPr>
                        <a:t>检测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E24C05"/>
                          </a:solidFill>
                          <a:effectLst/>
                          <a:latin typeface="宋体" pitchFamily="2" charset="-122"/>
                          <a:ea typeface="宋体" pitchFamily="2" charset="-122"/>
                        </a:rPr>
                        <a:t>调 度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E24C05"/>
                          </a:solidFill>
                          <a:effectLst/>
                          <a:latin typeface="宋体" pitchFamily="2" charset="-122"/>
                          <a:ea typeface="宋体" pitchFamily="2" charset="-122"/>
                        </a:rPr>
                        <a:t>主要特点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E24C05"/>
                          </a:solidFill>
                          <a:effectLst/>
                          <a:latin typeface="宋体" pitchFamily="2" charset="-122"/>
                          <a:ea typeface="宋体" pitchFamily="2" charset="-122"/>
                        </a:rPr>
                        <a:t>处理机实例 </a:t>
                      </a:r>
                    </a:p>
                  </a:txBody>
                  <a:tcPr marL="91449" marR="91449" marT="45698" marB="456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61949">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008000"/>
                          </a:solidFill>
                          <a:effectLst/>
                          <a:latin typeface="宋体" pitchFamily="2" charset="-122"/>
                          <a:ea typeface="宋体" pitchFamily="2" charset="-122"/>
                        </a:rPr>
                        <a:t>超标量</a:t>
                      </a:r>
                    </a:p>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008000"/>
                          </a:solidFill>
                          <a:effectLst/>
                          <a:latin typeface="宋体" pitchFamily="2" charset="-122"/>
                          <a:ea typeface="宋体" pitchFamily="2" charset="-122"/>
                        </a:rPr>
                        <a:t>（静态） </a:t>
                      </a:r>
                    </a:p>
                  </a:txBody>
                  <a:tcPr marL="91449" marR="91449" marT="45698" marB="456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动态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硬件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dirty="0">
                          <a:ln>
                            <a:noFill/>
                          </a:ln>
                          <a:solidFill>
                            <a:schemeClr val="tx1"/>
                          </a:solidFill>
                          <a:effectLst/>
                          <a:latin typeface="宋体" pitchFamily="2" charset="-122"/>
                          <a:ea typeface="宋体" pitchFamily="2" charset="-122"/>
                        </a:rPr>
                        <a:t>静态</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顺序执行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Sun UltraSPARCⅡ/Ⅲ </a:t>
                      </a:r>
                    </a:p>
                  </a:txBody>
                  <a:tcPr marL="91449" marR="91449" marT="45698" marB="456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61949">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008000"/>
                          </a:solidFill>
                          <a:effectLst/>
                          <a:latin typeface="宋体" pitchFamily="2" charset="-122"/>
                          <a:ea typeface="宋体" pitchFamily="2" charset="-122"/>
                        </a:rPr>
                        <a:t>超标量</a:t>
                      </a:r>
                    </a:p>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008000"/>
                          </a:solidFill>
                          <a:effectLst/>
                          <a:latin typeface="宋体" pitchFamily="2" charset="-122"/>
                          <a:ea typeface="宋体" pitchFamily="2" charset="-122"/>
                        </a:rPr>
                        <a:t>（动态） </a:t>
                      </a:r>
                    </a:p>
                  </a:txBody>
                  <a:tcPr marL="91449" marR="91449" marT="45698" marB="456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动态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硬件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动态</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dirty="0">
                          <a:ln>
                            <a:noFill/>
                          </a:ln>
                          <a:solidFill>
                            <a:schemeClr val="tx1"/>
                          </a:solidFill>
                          <a:effectLst/>
                          <a:latin typeface="宋体" pitchFamily="2" charset="-122"/>
                          <a:ea typeface="宋体" pitchFamily="2" charset="-122"/>
                        </a:rPr>
                        <a:t>部分乱序执行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IBM Power2 </a:t>
                      </a:r>
                    </a:p>
                  </a:txBody>
                  <a:tcPr marL="91449" marR="91449" marT="45698" marB="456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59219">
                <a:tc>
                  <a:txBody>
                    <a:bodyPr/>
                    <a:lstStyle/>
                    <a:p>
                      <a:pPr marL="0" marR="0" lvl="0" indent="0" algn="ctr" defTabSz="914400" rtl="0" eaLnBrk="1" fontAlgn="base" latinLnBrk="0" hangingPunct="1">
                        <a:lnSpc>
                          <a:spcPct val="33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008000"/>
                          </a:solidFill>
                          <a:effectLst/>
                          <a:latin typeface="宋体" pitchFamily="2" charset="-122"/>
                          <a:ea typeface="宋体" pitchFamily="2" charset="-122"/>
                        </a:rPr>
                        <a:t>超标量</a:t>
                      </a:r>
                    </a:p>
                    <a:p>
                      <a:pPr marL="0" marR="0" lvl="0" indent="0" algn="ctr" defTabSz="914400" rtl="0" eaLnBrk="1" fontAlgn="base" latinLnBrk="0" hangingPunct="1">
                        <a:lnSpc>
                          <a:spcPct val="6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008000"/>
                          </a:solidFill>
                          <a:effectLst/>
                          <a:latin typeface="宋体" pitchFamily="2" charset="-122"/>
                          <a:ea typeface="宋体" pitchFamily="2" charset="-122"/>
                        </a:rPr>
                        <a:t>（猜测） </a:t>
                      </a:r>
                    </a:p>
                  </a:txBody>
                  <a:tcPr marL="91449" marR="91449" marT="45698" marB="456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en-US" altLang="zh-CN" sz="2000" b="1" i="0" u="none" strike="noStrike" cap="none" normalizeH="0" baseline="0">
                        <a:ln>
                          <a:noFill/>
                        </a:ln>
                        <a:solidFill>
                          <a:schemeClr val="tx1"/>
                        </a:solidFill>
                        <a:effectLst/>
                        <a:latin typeface="宋体" pitchFamily="2" charset="-122"/>
                        <a:ea typeface="宋体" pitchFamily="2" charset="-122"/>
                      </a:endParaRPr>
                    </a:p>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en-US" altLang="zh-CN" sz="2000" b="1" i="0" u="none" strike="noStrike" cap="none" normalizeH="0" baseline="0">
                        <a:ln>
                          <a:noFill/>
                        </a:ln>
                        <a:solidFill>
                          <a:schemeClr val="tx1"/>
                        </a:solidFill>
                        <a:effectLst/>
                        <a:latin typeface="宋体" pitchFamily="2" charset="-122"/>
                        <a:ea typeface="宋体" pitchFamily="2" charset="-122"/>
                      </a:endParaRPr>
                    </a:p>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动态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en-US" altLang="zh-CN" sz="2000" b="1" i="0" u="none" strike="noStrike" cap="none" normalizeH="0" baseline="0">
                        <a:ln>
                          <a:noFill/>
                        </a:ln>
                        <a:solidFill>
                          <a:schemeClr val="tx1"/>
                        </a:solidFill>
                        <a:effectLst/>
                        <a:latin typeface="宋体" pitchFamily="2" charset="-122"/>
                        <a:ea typeface="宋体" pitchFamily="2" charset="-122"/>
                      </a:endParaRPr>
                    </a:p>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en-US" altLang="zh-CN" sz="2000" b="1" i="0" u="none" strike="noStrike" cap="none" normalizeH="0" baseline="0">
                        <a:ln>
                          <a:noFill/>
                        </a:ln>
                        <a:solidFill>
                          <a:schemeClr val="tx1"/>
                        </a:solidFill>
                        <a:effectLst/>
                        <a:latin typeface="宋体" pitchFamily="2" charset="-122"/>
                        <a:ea typeface="宋体" pitchFamily="2" charset="-122"/>
                      </a:endParaRPr>
                    </a:p>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硬件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en-US" altLang="zh-CN" sz="2000" b="1" i="0" u="none" strike="noStrike" cap="none" normalizeH="0" baseline="0">
                        <a:ln>
                          <a:noFill/>
                        </a:ln>
                        <a:solidFill>
                          <a:schemeClr val="tx1"/>
                        </a:solidFill>
                        <a:effectLst/>
                        <a:latin typeface="宋体" pitchFamily="2" charset="-122"/>
                        <a:ea typeface="宋体" pitchFamily="2" charset="-122"/>
                      </a:endParaRPr>
                    </a:p>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带有猜</a:t>
                      </a:r>
                    </a:p>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测的动</a:t>
                      </a:r>
                    </a:p>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态执行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en-US" altLang="zh-CN" sz="2000" b="1" i="0" u="none" strike="noStrike" cap="none" normalizeH="0" baseline="0">
                        <a:ln>
                          <a:noFill/>
                        </a:ln>
                        <a:solidFill>
                          <a:schemeClr val="tx1"/>
                        </a:solidFill>
                        <a:effectLst/>
                        <a:latin typeface="宋体" pitchFamily="2" charset="-122"/>
                        <a:ea typeface="宋体" pitchFamily="2" charset="-122"/>
                      </a:endParaRPr>
                    </a:p>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带有猜测的</a:t>
                      </a:r>
                    </a:p>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乱序执行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Pentium Ⅲ/4</a:t>
                      </a:r>
                      <a:r>
                        <a:rPr kumimoji="1" lang="zh-CN" altLang="en-US" sz="2000" b="0" i="0" u="none" strike="noStrike" cap="none" normalizeH="0" baseline="0">
                          <a:ln>
                            <a:noFill/>
                          </a:ln>
                          <a:solidFill>
                            <a:schemeClr val="tx1"/>
                          </a:solidFill>
                          <a:effectLst/>
                          <a:latin typeface="Tahoma" pitchFamily="34" charset="0"/>
                          <a:ea typeface="黑体" pitchFamily="2" charset="-122"/>
                        </a:rPr>
                        <a:t>，</a:t>
                      </a:r>
                    </a:p>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MIPS R10K</a:t>
                      </a:r>
                      <a:r>
                        <a:rPr kumimoji="1" lang="zh-CN" altLang="en-US" sz="2000" b="0" i="0" u="none" strike="noStrike" cap="none" normalizeH="0" baseline="0">
                          <a:ln>
                            <a:noFill/>
                          </a:ln>
                          <a:solidFill>
                            <a:schemeClr val="tx1"/>
                          </a:solidFill>
                          <a:effectLst/>
                          <a:latin typeface="Tahoma" pitchFamily="34" charset="0"/>
                          <a:ea typeface="黑体" pitchFamily="2" charset="-122"/>
                        </a:rPr>
                        <a:t>，</a:t>
                      </a:r>
                    </a:p>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Alpha 21264</a:t>
                      </a:r>
                      <a:r>
                        <a:rPr kumimoji="1" lang="zh-CN" altLang="en-US" sz="2000" b="0" i="0" u="none" strike="noStrike" cap="none" normalizeH="0" baseline="0">
                          <a:ln>
                            <a:noFill/>
                          </a:ln>
                          <a:solidFill>
                            <a:schemeClr val="tx1"/>
                          </a:solidFill>
                          <a:effectLst/>
                          <a:latin typeface="Tahoma" pitchFamily="34" charset="0"/>
                          <a:ea typeface="黑体" pitchFamily="2" charset="-122"/>
                        </a:rPr>
                        <a:t>， </a:t>
                      </a:r>
                    </a:p>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HP PA 8500</a:t>
                      </a:r>
                      <a:r>
                        <a:rPr kumimoji="1" lang="zh-CN" altLang="en-US" sz="2000" b="0" i="0" u="none" strike="noStrike" cap="none" normalizeH="0" baseline="0">
                          <a:ln>
                            <a:noFill/>
                          </a:ln>
                          <a:solidFill>
                            <a:schemeClr val="tx1"/>
                          </a:solidFill>
                          <a:effectLst/>
                          <a:latin typeface="Tahoma" pitchFamily="34" charset="0"/>
                          <a:ea typeface="黑体" pitchFamily="2" charset="-122"/>
                        </a:rPr>
                        <a:t>，</a:t>
                      </a:r>
                    </a:p>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IBM RS64Ⅲ </a:t>
                      </a:r>
                    </a:p>
                  </a:txBody>
                  <a:tcPr marL="91449" marR="91449" marT="45698" marB="456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61949">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008000"/>
                          </a:solidFill>
                          <a:effectLst/>
                          <a:latin typeface="Tahoma" pitchFamily="34" charset="0"/>
                          <a:ea typeface="黑体" pitchFamily="2" charset="-122"/>
                        </a:rPr>
                        <a:t>VLIW</a:t>
                      </a:r>
                    </a:p>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008000"/>
                          </a:solidFill>
                          <a:effectLst/>
                          <a:latin typeface="Tahoma" pitchFamily="34" charset="0"/>
                          <a:ea typeface="黑体" pitchFamily="2" charset="-122"/>
                        </a:rPr>
                        <a:t>/LIW </a:t>
                      </a:r>
                    </a:p>
                  </a:txBody>
                  <a:tcPr marL="91449" marR="91449" marT="45698" marB="456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静态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软件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静态</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流出包之间</a:t>
                      </a:r>
                    </a:p>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没有冲突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Trimedia</a:t>
                      </a:r>
                      <a:r>
                        <a:rPr kumimoji="1" lang="zh-CN" altLang="en-US" sz="2000" b="0" i="0" u="none" strike="noStrike" cap="none" normalizeH="0" baseline="0">
                          <a:ln>
                            <a:noFill/>
                          </a:ln>
                          <a:solidFill>
                            <a:schemeClr val="tx1"/>
                          </a:solidFill>
                          <a:effectLst/>
                          <a:latin typeface="Tahoma" pitchFamily="34" charset="0"/>
                          <a:ea typeface="黑体" pitchFamily="2" charset="-122"/>
                        </a:rPr>
                        <a:t>，</a:t>
                      </a:r>
                      <a:r>
                        <a:rPr kumimoji="1" lang="en-US" altLang="zh-CN" sz="2000" b="0" i="0" u="none" strike="noStrike" cap="none" normalizeH="0" baseline="0">
                          <a:ln>
                            <a:noFill/>
                          </a:ln>
                          <a:solidFill>
                            <a:schemeClr val="tx1"/>
                          </a:solidFill>
                          <a:effectLst/>
                          <a:latin typeface="Tahoma" pitchFamily="34" charset="0"/>
                          <a:ea typeface="黑体" pitchFamily="2" charset="-122"/>
                        </a:rPr>
                        <a:t>i860 </a:t>
                      </a:r>
                    </a:p>
                  </a:txBody>
                  <a:tcPr marL="91449" marR="91449" marT="45698" marB="456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75307">
                <a:tc>
                  <a:txBody>
                    <a:bodyPr/>
                    <a:lstStyle/>
                    <a:p>
                      <a:pPr marL="0" marR="0" lvl="0" indent="0" algn="ctr" defTabSz="914400" rtl="0" eaLnBrk="1" fontAlgn="base" latinLnBrk="0" hangingPunct="1">
                        <a:lnSpc>
                          <a:spcPct val="23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008000"/>
                          </a:solidFill>
                          <a:effectLst/>
                          <a:latin typeface="Tahoma" pitchFamily="34" charset="0"/>
                          <a:ea typeface="黑体" pitchFamily="2" charset="-122"/>
                        </a:rPr>
                        <a:t>EPIC </a:t>
                      </a:r>
                    </a:p>
                  </a:txBody>
                  <a:tcPr marL="91449" marR="91449" marT="45698" marB="456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6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主要是</a:t>
                      </a:r>
                    </a:p>
                    <a:p>
                      <a:pPr marL="0" marR="0" lvl="0" indent="0" algn="ctr" defTabSz="914400" rtl="0" eaLnBrk="1" fontAlgn="base" latinLnBrk="0" hangingPunct="1">
                        <a:lnSpc>
                          <a:spcPct val="8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静态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6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主要是</a:t>
                      </a:r>
                    </a:p>
                    <a:p>
                      <a:pPr marL="0" marR="0" lvl="0" indent="0" algn="ctr" defTabSz="914400" rtl="0" eaLnBrk="1" fontAlgn="base" latinLnBrk="0" hangingPunct="1">
                        <a:lnSpc>
                          <a:spcPct val="9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软件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6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主要是</a:t>
                      </a:r>
                    </a:p>
                    <a:p>
                      <a:pPr marL="0" marR="0" lvl="0" indent="0" algn="ctr" defTabSz="914400" rtl="0" eaLnBrk="1" fontAlgn="base" latinLnBrk="0" hangingPunct="1">
                        <a:lnSpc>
                          <a:spcPct val="9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静态</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相关性被编译</a:t>
                      </a:r>
                    </a:p>
                    <a:p>
                      <a:pPr marL="0" marR="0" lvl="0" indent="0" algn="l" defTabSz="914400" rtl="0" eaLnBrk="1" fontAlgn="base" latinLnBrk="0" hangingPunct="1">
                        <a:lnSpc>
                          <a:spcPct val="9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器显式地标记出来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21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chemeClr val="tx1"/>
                          </a:solidFill>
                          <a:effectLst/>
                          <a:latin typeface="Tahoma" pitchFamily="34" charset="0"/>
                          <a:ea typeface="黑体" pitchFamily="2" charset="-122"/>
                        </a:rPr>
                        <a:t>Itanium </a:t>
                      </a:r>
                    </a:p>
                  </a:txBody>
                  <a:tcPr marL="91449" marR="91449" marT="45698" marB="456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 name="矩形 1"/>
          <p:cNvSpPr/>
          <p:nvPr/>
        </p:nvSpPr>
        <p:spPr>
          <a:xfrm>
            <a:off x="1992314" y="249238"/>
            <a:ext cx="7920037" cy="458331"/>
          </a:xfrm>
          <a:prstGeom prst="rect">
            <a:avLst/>
          </a:prstGeom>
        </p:spPr>
        <p:txBody>
          <a:bodyPr>
            <a:spAutoFit/>
          </a:bodyPr>
          <a:lstStyle/>
          <a:p>
            <a:pPr fontAlgn="base">
              <a:lnSpc>
                <a:spcPct val="110000"/>
              </a:lnSpc>
              <a:spcBef>
                <a:spcPct val="20000"/>
              </a:spcBef>
              <a:spcAft>
                <a:spcPct val="0"/>
              </a:spcAft>
              <a:buClr>
                <a:srgbClr val="40458C"/>
              </a:buClr>
              <a:defRPr/>
            </a:pPr>
            <a:r>
              <a:rPr kumimoji="1" lang="en-US" altLang="zh-CN" sz="2400" kern="0" dirty="0">
                <a:solidFill>
                  <a:srgbClr val="000000"/>
                </a:solidFill>
                <a:latin typeface="宋体" panose="02010600030101010101" pitchFamily="2" charset="-122"/>
                <a:ea typeface="宋体" panose="02010600030101010101" pitchFamily="2" charset="-122"/>
              </a:rPr>
              <a:t>3.</a:t>
            </a:r>
            <a:r>
              <a:rPr kumimoji="1" lang="zh-CN" altLang="en-US" sz="2400" kern="0" dirty="0">
                <a:solidFill>
                  <a:srgbClr val="000000"/>
                </a:solidFill>
                <a:latin typeface="宋体" panose="02010600030101010101" pitchFamily="2" charset="-122"/>
                <a:ea typeface="宋体" panose="02010600030101010101" pitchFamily="2" charset="-122"/>
              </a:rPr>
              <a:t>各种多流出技术的特点及采用这些技术的处理机</a:t>
            </a:r>
          </a:p>
        </p:txBody>
      </p:sp>
    </p:spTree>
    <p:extLst>
      <p:ext uri="{BB962C8B-B14F-4D97-AF65-F5344CB8AC3E}">
        <p14:creationId xmlns:p14="http://schemas.microsoft.com/office/powerpoint/2010/main" val="64630844"/>
      </p:ext>
    </p:extLst>
  </p:cSld>
  <p:clrMapOvr>
    <a:masterClrMapping/>
  </p:clrMapOvr>
  <p:transition>
    <p:pull dir="rd"/>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61979" y="1185017"/>
            <a:ext cx="7455877" cy="4953000"/>
          </a:xfrm>
        </p:spPr>
        <p:txBody>
          <a:bodyPr/>
          <a:lstStyle/>
          <a:p>
            <a:pPr marL="0" indent="0">
              <a:buNone/>
            </a:pPr>
            <a:r>
              <a:rPr kumimoji="0" lang="en-US" altLang="zh-CN" kern="1200" dirty="0">
                <a:solidFill>
                  <a:srgbClr val="000000"/>
                </a:solidFill>
                <a:latin typeface="宋体" panose="02010600030101010101" pitchFamily="2" charset="-122"/>
                <a:ea typeface="宋体" panose="02010600030101010101" pitchFamily="2" charset="-122"/>
              </a:rPr>
              <a:t>3.5.2.1 </a:t>
            </a:r>
            <a:r>
              <a:rPr kumimoji="0" lang="zh-CN" altLang="en-US" kern="1200" dirty="0">
                <a:solidFill>
                  <a:srgbClr val="000000"/>
                </a:solidFill>
                <a:latin typeface="宋体" panose="02010600030101010101" pitchFamily="2" charset="-122"/>
                <a:ea typeface="宋体" panose="02010600030101010101" pitchFamily="2" charset="-122"/>
              </a:rPr>
              <a:t>基于静态调度的多流出技术</a:t>
            </a:r>
            <a:endParaRPr kumimoji="0" lang="en-US" altLang="zh-CN" kern="1200" dirty="0">
              <a:solidFill>
                <a:srgbClr val="000000"/>
              </a:solidFill>
              <a:latin typeface="宋体" panose="02010600030101010101" pitchFamily="2" charset="-122"/>
              <a:ea typeface="宋体" panose="02010600030101010101" pitchFamily="2" charset="-122"/>
            </a:endParaRPr>
          </a:p>
          <a:p>
            <a:pPr marL="0" indent="0">
              <a:buNone/>
            </a:pPr>
            <a:r>
              <a:rPr kumimoji="0" lang="zh-CN" altLang="en-US" sz="2000" kern="1200" dirty="0">
                <a:solidFill>
                  <a:srgbClr val="000000"/>
                </a:solidFill>
                <a:latin typeface="宋体" panose="02010600030101010101" pitchFamily="2" charset="-122"/>
                <a:ea typeface="宋体" panose="02010600030101010101" pitchFamily="2" charset="-122"/>
              </a:rPr>
              <a:t>            （静态超标量处理器）</a:t>
            </a:r>
            <a:endParaRPr kumimoji="0" lang="en-US" altLang="zh-CN" sz="2000" kern="1200" dirty="0">
              <a:solidFill>
                <a:srgbClr val="000000"/>
              </a:solidFill>
              <a:latin typeface="宋体" panose="02010600030101010101" pitchFamily="2" charset="-122"/>
              <a:ea typeface="宋体" panose="02010600030101010101" pitchFamily="2" charset="-122"/>
            </a:endParaRPr>
          </a:p>
          <a:p>
            <a:pPr marL="0" indent="0">
              <a:buNone/>
            </a:pPr>
            <a:r>
              <a:rPr kumimoji="0" lang="en-US" altLang="zh-CN" kern="1200" dirty="0">
                <a:solidFill>
                  <a:srgbClr val="000000"/>
                </a:solidFill>
                <a:latin typeface="宋体" panose="02010600030101010101" pitchFamily="2" charset="-122"/>
                <a:ea typeface="宋体" panose="02010600030101010101" pitchFamily="2" charset="-122"/>
              </a:rPr>
              <a:t>3.5.2.2 </a:t>
            </a:r>
            <a:r>
              <a:rPr kumimoji="0" lang="zh-CN" altLang="en-US" kern="1200" dirty="0">
                <a:solidFill>
                  <a:srgbClr val="000000"/>
                </a:solidFill>
                <a:latin typeface="宋体" panose="02010600030101010101" pitchFamily="2" charset="-122"/>
                <a:ea typeface="宋体" panose="02010600030101010101" pitchFamily="2" charset="-122"/>
              </a:rPr>
              <a:t>基于动态调度的多流出技术</a:t>
            </a:r>
            <a:endParaRPr kumimoji="0" lang="en-US" altLang="zh-CN" kern="1200" dirty="0">
              <a:solidFill>
                <a:srgbClr val="000000"/>
              </a:solidFill>
              <a:latin typeface="宋体" panose="02010600030101010101" pitchFamily="2" charset="-122"/>
              <a:ea typeface="宋体" panose="02010600030101010101" pitchFamily="2" charset="-122"/>
            </a:endParaRPr>
          </a:p>
          <a:p>
            <a:pPr marL="0" indent="0">
              <a:buNone/>
            </a:pPr>
            <a:r>
              <a:rPr kumimoji="0" lang="en-US" altLang="zh-CN" kern="1200" dirty="0">
                <a:solidFill>
                  <a:srgbClr val="000000"/>
                </a:solidFill>
                <a:latin typeface="宋体" panose="02010600030101010101" pitchFamily="2" charset="-122"/>
                <a:ea typeface="宋体" panose="02010600030101010101" pitchFamily="2" charset="-122"/>
              </a:rPr>
              <a:t>          </a:t>
            </a:r>
            <a:r>
              <a:rPr kumimoji="0" lang="zh-CN" altLang="en-US" sz="2000" kern="1200" dirty="0">
                <a:solidFill>
                  <a:srgbClr val="000000"/>
                </a:solidFill>
                <a:latin typeface="宋体" panose="02010600030101010101" pitchFamily="2" charset="-122"/>
                <a:ea typeface="宋体" panose="02010600030101010101" pitchFamily="2" charset="-122"/>
              </a:rPr>
              <a:t>（动态超标量处理器）</a:t>
            </a:r>
          </a:p>
          <a:p>
            <a:pPr marL="0" indent="0">
              <a:buNone/>
            </a:pPr>
            <a:endParaRPr lang="zh-CN" altLang="en-US" dirty="0">
              <a:solidFill>
                <a:srgbClr val="000000"/>
              </a:solidFill>
              <a:latin typeface="宋体" panose="02010600030101010101" pitchFamily="2" charset="-122"/>
              <a:ea typeface="宋体" panose="02010600030101010101" pitchFamily="2" charset="-122"/>
            </a:endParaRPr>
          </a:p>
        </p:txBody>
      </p:sp>
      <p:sp>
        <p:nvSpPr>
          <p:cNvPr id="5" name="标题 1"/>
          <p:cNvSpPr txBox="1">
            <a:spLocks/>
          </p:cNvSpPr>
          <p:nvPr/>
        </p:nvSpPr>
        <p:spPr>
          <a:xfrm>
            <a:off x="-1" y="1"/>
            <a:ext cx="7699762" cy="5896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rgbClr val="000000"/>
                </a:solidFill>
                <a:latin typeface="宋体" panose="02010600030101010101" pitchFamily="2" charset="-122"/>
                <a:ea typeface="宋体" panose="02010600030101010101" pitchFamily="2" charset="-122"/>
              </a:rPr>
              <a:t>3.5.2 </a:t>
            </a:r>
            <a:r>
              <a:rPr lang="zh-CN" altLang="en-US" sz="2800" dirty="0">
                <a:solidFill>
                  <a:srgbClr val="000000"/>
                </a:solidFill>
                <a:latin typeface="宋体" panose="02010600030101010101" pitchFamily="2" charset="-122"/>
                <a:ea typeface="宋体" panose="02010600030101010101" pitchFamily="2" charset="-122"/>
              </a:rPr>
              <a:t>超标量处理机</a:t>
            </a:r>
          </a:p>
        </p:txBody>
      </p:sp>
    </p:spTree>
    <p:extLst>
      <p:ext uri="{BB962C8B-B14F-4D97-AF65-F5344CB8AC3E}">
        <p14:creationId xmlns:p14="http://schemas.microsoft.com/office/powerpoint/2010/main" val="1964123675"/>
      </p:ext>
    </p:extLst>
  </p:cSld>
  <p:clrMapOvr>
    <a:masterClrMapping/>
  </p:clrMapOvr>
  <p:transition>
    <p:pull dir="rd"/>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5" name="Rectangle 3" descr="Rectangle: Click to edit Master text styles&#10;Second level&#10;Third level&#10;Fourth level&#10;Fifth level"/>
          <p:cNvSpPr>
            <a:spLocks noGrp="1" noChangeArrowheads="1"/>
          </p:cNvSpPr>
          <p:nvPr>
            <p:ph idx="1"/>
          </p:nvPr>
        </p:nvSpPr>
        <p:spPr>
          <a:xfrm>
            <a:off x="440820" y="1239140"/>
            <a:ext cx="9916683" cy="4552950"/>
          </a:xfrm>
        </p:spPr>
        <p:txBody>
          <a:bodyPr/>
          <a:lstStyle/>
          <a:p>
            <a:pPr marL="1085850" lvl="1" indent="-457200" eaLnBrk="1" hangingPunct="1"/>
            <a:r>
              <a:rPr lang="zh-CN" altLang="en-US" sz="2000" dirty="0">
                <a:latin typeface="宋体" panose="02010600030101010101" pitchFamily="2" charset="-122"/>
                <a:ea typeface="宋体" panose="02010600030101010101" pitchFamily="2" charset="-122"/>
              </a:rPr>
              <a:t>在典型的</a:t>
            </a:r>
            <a:r>
              <a:rPr lang="zh-CN" altLang="en-US" sz="2000" dirty="0">
                <a:solidFill>
                  <a:srgbClr val="3805C7"/>
                </a:solidFill>
                <a:latin typeface="宋体" panose="02010600030101010101" pitchFamily="2" charset="-122"/>
                <a:ea typeface="宋体" panose="02010600030101010101" pitchFamily="2" charset="-122"/>
              </a:rPr>
              <a:t>超标量处理器</a:t>
            </a:r>
            <a:r>
              <a:rPr lang="zh-CN" altLang="en-US" sz="2000" dirty="0">
                <a:latin typeface="宋体" panose="02010600030101010101" pitchFamily="2" charset="-122"/>
                <a:ea typeface="宋体" panose="02010600030101010101" pitchFamily="2" charset="-122"/>
              </a:rPr>
              <a:t>中，每个时钟周期可流出</a:t>
            </a:r>
            <a:r>
              <a:rPr lang="en-US" altLang="zh-CN" sz="2000" dirty="0">
                <a:solidFill>
                  <a:srgbClr val="D60093"/>
                </a:solidFill>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到</a:t>
            </a:r>
            <a:r>
              <a:rPr lang="en-US" altLang="zh-CN" sz="2000" dirty="0">
                <a:solidFill>
                  <a:srgbClr val="D60093"/>
                </a:solidFill>
                <a:latin typeface="宋体" panose="02010600030101010101" pitchFamily="2" charset="-122"/>
                <a:ea typeface="宋体" panose="02010600030101010101" pitchFamily="2" charset="-122"/>
              </a:rPr>
              <a:t>8</a:t>
            </a:r>
            <a:r>
              <a:rPr lang="zh-CN" altLang="en-US" sz="2000" dirty="0">
                <a:solidFill>
                  <a:srgbClr val="D60093"/>
                </a:solidFill>
                <a:latin typeface="宋体" panose="02010600030101010101" pitchFamily="2" charset="-122"/>
                <a:ea typeface="宋体" panose="02010600030101010101" pitchFamily="2" charset="-122"/>
              </a:rPr>
              <a:t>条</a:t>
            </a:r>
            <a:r>
              <a:rPr lang="zh-CN" altLang="en-US" sz="2000" dirty="0">
                <a:latin typeface="宋体" panose="02010600030101010101" pitchFamily="2" charset="-122"/>
                <a:ea typeface="宋体" panose="02010600030101010101" pitchFamily="2" charset="-122"/>
              </a:rPr>
              <a:t>指令。</a:t>
            </a:r>
          </a:p>
          <a:p>
            <a:pPr marL="1085850" lvl="1" indent="-457200" eaLnBrk="1" hangingPunct="1"/>
            <a:r>
              <a:rPr lang="zh-CN" altLang="en-US" sz="2000" dirty="0">
                <a:latin typeface="宋体" panose="02010600030101010101" pitchFamily="2" charset="-122"/>
                <a:ea typeface="宋体" panose="02010600030101010101" pitchFamily="2" charset="-122"/>
              </a:rPr>
              <a:t>指令</a:t>
            </a:r>
            <a:r>
              <a:rPr lang="zh-CN" altLang="en-US" sz="2000" dirty="0">
                <a:solidFill>
                  <a:srgbClr val="9900CC"/>
                </a:solidFill>
                <a:latin typeface="宋体" panose="02010600030101010101" pitchFamily="2" charset="-122"/>
                <a:ea typeface="宋体" panose="02010600030101010101" pitchFamily="2" charset="-122"/>
              </a:rPr>
              <a:t>按序</a:t>
            </a:r>
            <a:r>
              <a:rPr lang="zh-CN" altLang="en-US" sz="2000" dirty="0">
                <a:latin typeface="宋体" panose="02010600030101010101" pitchFamily="2" charset="-122"/>
                <a:ea typeface="宋体" panose="02010600030101010101" pitchFamily="2" charset="-122"/>
              </a:rPr>
              <a:t>流出，在流出时由流出部件进行冲突检测（依靠硬件）。</a:t>
            </a:r>
          </a:p>
          <a:p>
            <a:pPr lvl="2" eaLnBrk="1" hangingPunct="1">
              <a:buFont typeface="Wingdings" panose="05000000000000000000" pitchFamily="2" charset="2"/>
              <a:buNone/>
            </a:pPr>
            <a:r>
              <a:rPr lang="zh-CN" altLang="en-US" b="0" dirty="0">
                <a:latin typeface="宋体" panose="02010600030101010101" pitchFamily="2" charset="-122"/>
              </a:rPr>
              <a:t>    在当前流出的指令序列中，不存在数据冲突或者结构冲突</a:t>
            </a:r>
            <a:endParaRPr lang="zh-CN" altLang="en-US" sz="2400" b="0" dirty="0">
              <a:latin typeface="宋体" panose="02010600030101010101" pitchFamily="2" charset="-122"/>
            </a:endParaRPr>
          </a:p>
          <a:p>
            <a:pPr marL="457200" indent="-457200" eaLnBrk="1" hangingPunct="1">
              <a:buNone/>
            </a:pPr>
            <a:r>
              <a:rPr lang="en-US" altLang="zh-CN" sz="2000" b="1" i="1" dirty="0">
                <a:solidFill>
                  <a:srgbClr val="FF0000"/>
                </a:solidFill>
                <a:latin typeface="黑体" panose="02010609060101010101" pitchFamily="49" charset="-122"/>
              </a:rPr>
              <a:t> </a:t>
            </a:r>
            <a:endParaRPr lang="zh-CN" altLang="en-US" sz="1800" dirty="0">
              <a:latin typeface="黑体" panose="02010609060101010101" pitchFamily="49" charset="-122"/>
              <a:ea typeface="黑体" panose="02010609060101010101" pitchFamily="49" charset="-122"/>
            </a:endParaRPr>
          </a:p>
        </p:txBody>
      </p:sp>
      <p:sp>
        <p:nvSpPr>
          <p:cNvPr id="169988" name="Text Box 4"/>
          <p:cNvSpPr txBox="1">
            <a:spLocks noChangeArrowheads="1"/>
          </p:cNvSpPr>
          <p:nvPr/>
        </p:nvSpPr>
        <p:spPr bwMode="auto">
          <a:xfrm>
            <a:off x="0" y="143961"/>
            <a:ext cx="872404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黑体" pitchFamily="49" charset="-122"/>
              </a:defRPr>
            </a:lvl1pPr>
            <a:lvl2pPr marL="742950" indent="-285750" eaLnBrk="0" hangingPunct="0">
              <a:defRPr kumimoji="1" sz="2400">
                <a:solidFill>
                  <a:schemeClr val="tx1"/>
                </a:solidFill>
                <a:latin typeface="Tahoma" pitchFamily="34" charset="0"/>
                <a:ea typeface="黑体" pitchFamily="49" charset="-122"/>
              </a:defRPr>
            </a:lvl2pPr>
            <a:lvl3pPr marL="1143000" indent="-228600" eaLnBrk="0" hangingPunct="0">
              <a:defRPr kumimoji="1" sz="2400">
                <a:solidFill>
                  <a:schemeClr val="tx1"/>
                </a:solidFill>
                <a:latin typeface="Tahoma" pitchFamily="34" charset="0"/>
                <a:ea typeface="黑体" pitchFamily="49" charset="-122"/>
              </a:defRPr>
            </a:lvl3pPr>
            <a:lvl4pPr marL="1600200" indent="-228600" eaLnBrk="0" hangingPunct="0">
              <a:defRPr kumimoji="1" sz="2400">
                <a:solidFill>
                  <a:schemeClr val="tx1"/>
                </a:solidFill>
                <a:latin typeface="Tahoma" pitchFamily="34" charset="0"/>
                <a:ea typeface="黑体" pitchFamily="49" charset="-122"/>
              </a:defRPr>
            </a:lvl4pPr>
            <a:lvl5pPr marL="2057400" indent="-228600" eaLnBrk="0" hangingPunct="0">
              <a:defRPr kumimoji="1" sz="2400">
                <a:solidFill>
                  <a:schemeClr val="tx1"/>
                </a:solidFill>
                <a:latin typeface="Tahoma" pitchFamily="34" charset="0"/>
                <a:ea typeface="黑体" pitchFamily="49" charset="-122"/>
              </a:defRPr>
            </a:lvl5pPr>
            <a:lvl6pPr marL="2514600" indent="-228600" eaLnBrk="0" fontAlgn="base" hangingPunct="0">
              <a:spcBef>
                <a:spcPct val="0"/>
              </a:spcBef>
              <a:spcAft>
                <a:spcPct val="0"/>
              </a:spcAft>
              <a:defRPr kumimoji="1" sz="2400">
                <a:solidFill>
                  <a:schemeClr val="tx1"/>
                </a:solidFill>
                <a:latin typeface="Tahoma" pitchFamily="34" charset="0"/>
                <a:ea typeface="黑体" pitchFamily="49" charset="-122"/>
              </a:defRPr>
            </a:lvl6pPr>
            <a:lvl7pPr marL="2971800" indent="-228600" eaLnBrk="0" fontAlgn="base" hangingPunct="0">
              <a:spcBef>
                <a:spcPct val="0"/>
              </a:spcBef>
              <a:spcAft>
                <a:spcPct val="0"/>
              </a:spcAft>
              <a:defRPr kumimoji="1" sz="2400">
                <a:solidFill>
                  <a:schemeClr val="tx1"/>
                </a:solidFill>
                <a:latin typeface="Tahoma" pitchFamily="34" charset="0"/>
                <a:ea typeface="黑体" pitchFamily="49" charset="-122"/>
              </a:defRPr>
            </a:lvl7pPr>
            <a:lvl8pPr marL="3429000" indent="-228600" eaLnBrk="0" fontAlgn="base" hangingPunct="0">
              <a:spcBef>
                <a:spcPct val="0"/>
              </a:spcBef>
              <a:spcAft>
                <a:spcPct val="0"/>
              </a:spcAft>
              <a:defRPr kumimoji="1" sz="2400">
                <a:solidFill>
                  <a:schemeClr val="tx1"/>
                </a:solidFill>
                <a:latin typeface="Tahoma" pitchFamily="34" charset="0"/>
                <a:ea typeface="黑体" pitchFamily="49" charset="-122"/>
              </a:defRPr>
            </a:lvl8pPr>
            <a:lvl9pPr marL="3886200" indent="-228600" eaLnBrk="0" fontAlgn="base" hangingPunct="0">
              <a:spcBef>
                <a:spcPct val="0"/>
              </a:spcBef>
              <a:spcAft>
                <a:spcPct val="0"/>
              </a:spcAft>
              <a:defRPr kumimoji="1" sz="2400">
                <a:solidFill>
                  <a:schemeClr val="tx1"/>
                </a:solidFill>
                <a:latin typeface="Tahoma" pitchFamily="34" charset="0"/>
                <a:ea typeface="黑体" pitchFamily="49" charset="-122"/>
              </a:defRPr>
            </a:lvl9pPr>
          </a:lstStyle>
          <a:p>
            <a:pPr eaLnBrk="1" fontAlgn="base" hangingPunct="1">
              <a:spcBef>
                <a:spcPct val="50000"/>
              </a:spcBef>
              <a:spcAft>
                <a:spcPct val="0"/>
              </a:spcAft>
              <a:defRPr/>
            </a:pPr>
            <a:r>
              <a:rPr lang="en-US" altLang="zh-CN" sz="2800" dirty="0">
                <a:solidFill>
                  <a:srgbClr val="000000"/>
                </a:solidFill>
                <a:latin typeface="宋体" panose="02010600030101010101" pitchFamily="2" charset="-122"/>
                <a:ea typeface="宋体" panose="02010600030101010101" pitchFamily="2" charset="-122"/>
              </a:rPr>
              <a:t>3.5.2.1 </a:t>
            </a:r>
            <a:r>
              <a:rPr lang="zh-CN" altLang="en-US" sz="2800" dirty="0">
                <a:solidFill>
                  <a:srgbClr val="000000"/>
                </a:solidFill>
                <a:latin typeface="宋体" panose="02010600030101010101" pitchFamily="2" charset="-122"/>
                <a:ea typeface="宋体" panose="02010600030101010101" pitchFamily="2" charset="-122"/>
              </a:rPr>
              <a:t>基于静态调度的多流出技术（超标量处理器</a:t>
            </a:r>
            <a:r>
              <a:rPr lang="zh-CN" altLang="en-US" dirty="0">
                <a:solidFill>
                  <a:srgbClr val="000000"/>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6307141"/>
      </p:ext>
    </p:extLst>
  </p:cSld>
  <p:clrMapOvr>
    <a:masterClrMapping/>
  </p:clrMapOvr>
  <p:transition>
    <p:pull dir="rd"/>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04868" y="414827"/>
            <a:ext cx="9284677" cy="4953000"/>
          </a:xfrm>
        </p:spPr>
        <p:txBody>
          <a:bodyPr/>
          <a:lstStyle/>
          <a:p>
            <a:pPr marL="457200" lvl="0" indent="-457200" eaLnBrk="1" hangingPunct="1">
              <a:buClr>
                <a:srgbClr val="40458C"/>
              </a:buClr>
              <a:buNone/>
            </a:pPr>
            <a:r>
              <a:rPr lang="zh-CN" altLang="en-US" sz="2000" i="1" dirty="0">
                <a:solidFill>
                  <a:srgbClr val="FF0000"/>
                </a:solidFill>
                <a:latin typeface="宋体" panose="02010600030101010101" pitchFamily="2" charset="-122"/>
                <a:ea typeface="宋体" panose="02010600030101010101" pitchFamily="2" charset="-122"/>
              </a:rPr>
              <a:t>举例：</a:t>
            </a:r>
            <a:endParaRPr lang="en-US" altLang="zh-CN" sz="2000" i="1" dirty="0">
              <a:solidFill>
                <a:srgbClr val="FF0000"/>
              </a:solidFill>
              <a:latin typeface="宋体" panose="02010600030101010101" pitchFamily="2" charset="-122"/>
              <a:ea typeface="宋体" panose="02010600030101010101" pitchFamily="2" charset="-122"/>
            </a:endParaRPr>
          </a:p>
          <a:p>
            <a:pPr marL="457200" lvl="0" indent="-457200" eaLnBrk="1" hangingPunct="1">
              <a:buClr>
                <a:srgbClr val="40458C"/>
              </a:buClr>
              <a:buNone/>
            </a:pPr>
            <a:r>
              <a:rPr lang="en-US" altLang="zh-CN" sz="2000" dirty="0">
                <a:solidFill>
                  <a:srgbClr val="40458C"/>
                </a:solidFill>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一个</a:t>
            </a:r>
            <a:r>
              <a:rPr lang="en-US" altLang="zh-CN" sz="2000" dirty="0">
                <a:solidFill>
                  <a:srgbClr val="D60093"/>
                </a:solidFill>
                <a:latin typeface="宋体" panose="02010600030101010101" pitchFamily="2" charset="-122"/>
                <a:ea typeface="宋体" panose="02010600030101010101" pitchFamily="2" charset="-122"/>
              </a:rPr>
              <a:t>4</a:t>
            </a:r>
            <a:r>
              <a:rPr lang="zh-CN" altLang="en-US" sz="2000" dirty="0">
                <a:solidFill>
                  <a:srgbClr val="D60093"/>
                </a:solidFill>
                <a:latin typeface="宋体" panose="02010600030101010101" pitchFamily="2" charset="-122"/>
                <a:ea typeface="宋体" panose="02010600030101010101" pitchFamily="2" charset="-122"/>
              </a:rPr>
              <a:t>流出</a:t>
            </a:r>
            <a:r>
              <a:rPr lang="zh-CN" altLang="en-US" sz="2000" dirty="0">
                <a:latin typeface="宋体" panose="02010600030101010101" pitchFamily="2" charset="-122"/>
                <a:ea typeface="宋体" panose="02010600030101010101" pitchFamily="2" charset="-122"/>
              </a:rPr>
              <a:t>的</a:t>
            </a:r>
            <a:r>
              <a:rPr lang="zh-CN" altLang="en-US" sz="2000" dirty="0">
                <a:solidFill>
                  <a:srgbClr val="000000"/>
                </a:solidFill>
                <a:latin typeface="宋体" panose="02010600030101010101" pitchFamily="2" charset="-122"/>
                <a:ea typeface="宋体" panose="02010600030101010101" pitchFamily="2" charset="-122"/>
              </a:rPr>
              <a:t>静态调度超标量处理机  </a:t>
            </a:r>
          </a:p>
          <a:p>
            <a:pPr marL="1085850" lvl="1" indent="-457200" eaLnBrk="1" hangingPunct="1">
              <a:buClr>
                <a:srgbClr val="40458C"/>
              </a:buClr>
            </a:pPr>
            <a:r>
              <a:rPr lang="zh-CN" altLang="en-US" sz="2000" dirty="0">
                <a:solidFill>
                  <a:srgbClr val="CC00FF"/>
                </a:solidFill>
                <a:latin typeface="宋体" panose="02010600030101010101" pitchFamily="2" charset="-122"/>
                <a:ea typeface="宋体" panose="02010600030101010101" pitchFamily="2" charset="-122"/>
              </a:rPr>
              <a:t>在取指令阶段</a:t>
            </a:r>
            <a:r>
              <a:rPr lang="zh-CN" altLang="en-US" sz="2000" dirty="0">
                <a:solidFill>
                  <a:srgbClr val="40458C"/>
                </a:solidFill>
                <a:latin typeface="宋体" panose="02010600030101010101" pitchFamily="2" charset="-122"/>
                <a:ea typeface="宋体" panose="02010600030101010101" pitchFamily="2" charset="-122"/>
              </a:rPr>
              <a:t>，流水线将从取指令部件收到</a:t>
            </a:r>
            <a:r>
              <a:rPr lang="en-US" altLang="zh-CN" sz="2000" dirty="0">
                <a:solidFill>
                  <a:srgbClr val="D60093"/>
                </a:solidFill>
                <a:latin typeface="宋体" panose="02010600030101010101" pitchFamily="2" charset="-122"/>
                <a:ea typeface="宋体" panose="02010600030101010101" pitchFamily="2" charset="-122"/>
              </a:rPr>
              <a:t>1</a:t>
            </a:r>
            <a:r>
              <a:rPr lang="zh-CN" altLang="en-US" sz="2000" dirty="0">
                <a:solidFill>
                  <a:srgbClr val="D60093"/>
                </a:solidFill>
                <a:latin typeface="宋体" panose="02010600030101010101" pitchFamily="2" charset="-122"/>
                <a:ea typeface="宋体" panose="02010600030101010101" pitchFamily="2" charset="-122"/>
              </a:rPr>
              <a:t>～</a:t>
            </a:r>
            <a:r>
              <a:rPr lang="en-US" altLang="zh-CN" sz="2000" dirty="0">
                <a:solidFill>
                  <a:srgbClr val="D60093"/>
                </a:solidFill>
                <a:latin typeface="宋体" panose="02010600030101010101" pitchFamily="2" charset="-122"/>
                <a:ea typeface="宋体" panose="02010600030101010101" pitchFamily="2" charset="-122"/>
              </a:rPr>
              <a:t>4</a:t>
            </a:r>
            <a:r>
              <a:rPr lang="zh-CN" altLang="en-US" sz="2000" dirty="0">
                <a:solidFill>
                  <a:srgbClr val="D60093"/>
                </a:solidFill>
                <a:latin typeface="宋体" panose="02010600030101010101" pitchFamily="2" charset="-122"/>
                <a:ea typeface="宋体" panose="02010600030101010101" pitchFamily="2" charset="-122"/>
              </a:rPr>
              <a:t>条</a:t>
            </a:r>
            <a:r>
              <a:rPr lang="zh-CN" altLang="en-US" sz="2000" dirty="0">
                <a:solidFill>
                  <a:srgbClr val="40458C"/>
                </a:solidFill>
                <a:latin typeface="宋体" panose="02010600030101010101" pitchFamily="2" charset="-122"/>
                <a:ea typeface="宋体" panose="02010600030101010101" pitchFamily="2" charset="-122"/>
              </a:rPr>
              <a:t>指令（称为流出包）。</a:t>
            </a:r>
          </a:p>
          <a:p>
            <a:pPr lvl="2" eaLnBrk="1" hangingPunct="1">
              <a:buClr>
                <a:srgbClr val="4768F5"/>
              </a:buClr>
            </a:pPr>
            <a:r>
              <a:rPr lang="zh-CN" altLang="en-US" b="0" dirty="0">
                <a:latin typeface="宋体" panose="02010600030101010101" pitchFamily="2" charset="-122"/>
              </a:rPr>
              <a:t>在一个时钟周期内，这些指令有可能是全部都能流出</a:t>
            </a:r>
            <a:r>
              <a:rPr lang="zh-CN" altLang="en-US" b="0" dirty="0">
                <a:solidFill>
                  <a:srgbClr val="FF0000"/>
                </a:solidFill>
                <a:latin typeface="宋体" panose="02010600030101010101" pitchFamily="2" charset="-122"/>
              </a:rPr>
              <a:t>（</a:t>
            </a:r>
            <a:r>
              <a:rPr lang="en-US" altLang="zh-CN" b="0" dirty="0">
                <a:solidFill>
                  <a:srgbClr val="FF0000"/>
                </a:solidFill>
                <a:latin typeface="宋体" panose="02010600030101010101" pitchFamily="2" charset="-122"/>
              </a:rPr>
              <a:t>4</a:t>
            </a:r>
            <a:r>
              <a:rPr lang="zh-CN" altLang="en-US" b="0" dirty="0">
                <a:solidFill>
                  <a:srgbClr val="FF0000"/>
                </a:solidFill>
                <a:latin typeface="宋体" panose="02010600030101010101" pitchFamily="2" charset="-122"/>
              </a:rPr>
              <a:t>条指令都不存在冲突）</a:t>
            </a:r>
            <a:r>
              <a:rPr lang="zh-CN" altLang="en-US" b="0" dirty="0">
                <a:latin typeface="宋体" panose="02010600030101010101" pitchFamily="2" charset="-122"/>
              </a:rPr>
              <a:t>，也可能是只有一部分能流出</a:t>
            </a:r>
            <a:r>
              <a:rPr lang="zh-CN" altLang="en-US" b="0" dirty="0">
                <a:solidFill>
                  <a:srgbClr val="FF0000"/>
                </a:solidFill>
                <a:latin typeface="宋体" panose="02010600030101010101" pitchFamily="2" charset="-122"/>
              </a:rPr>
              <a:t>（有冲突）</a:t>
            </a:r>
            <a:r>
              <a:rPr lang="zh-CN" altLang="en-US" b="0" dirty="0">
                <a:latin typeface="宋体" panose="02010600030101010101" pitchFamily="2" charset="-122"/>
              </a:rPr>
              <a:t>。</a:t>
            </a:r>
            <a:endParaRPr lang="en-US" altLang="zh-CN" b="0" dirty="0">
              <a:latin typeface="宋体" panose="02010600030101010101" pitchFamily="2" charset="-122"/>
            </a:endParaRPr>
          </a:p>
          <a:p>
            <a:pPr marL="1085850" lvl="1" indent="-457200" eaLnBrk="1" hangingPunct="1">
              <a:buClr>
                <a:srgbClr val="40458C"/>
              </a:buClr>
            </a:pPr>
            <a:r>
              <a:rPr lang="zh-CN" altLang="en-US" sz="2000" dirty="0">
                <a:solidFill>
                  <a:srgbClr val="CC00FF"/>
                </a:solidFill>
                <a:latin typeface="宋体" panose="02010600030101010101" pitchFamily="2" charset="-122"/>
                <a:ea typeface="宋体" panose="02010600030101010101" pitchFamily="2" charset="-122"/>
              </a:rPr>
              <a:t>流出部件</a:t>
            </a:r>
            <a:r>
              <a:rPr lang="zh-CN" altLang="en-US" sz="2000" dirty="0">
                <a:solidFill>
                  <a:srgbClr val="40458C"/>
                </a:solidFill>
                <a:latin typeface="宋体" panose="02010600030101010101" pitchFamily="2" charset="-122"/>
                <a:ea typeface="宋体" panose="02010600030101010101" pitchFamily="2" charset="-122"/>
              </a:rPr>
              <a:t>检测结构冲突或者数据冲突。</a:t>
            </a:r>
          </a:p>
          <a:p>
            <a:pPr lvl="2" eaLnBrk="1" hangingPunct="1">
              <a:buClr>
                <a:srgbClr val="4768F5"/>
              </a:buClr>
              <a:buNone/>
            </a:pPr>
            <a:r>
              <a:rPr lang="zh-CN" altLang="en-US" b="0" dirty="0">
                <a:latin typeface="宋体" panose="02010600030101010101" pitchFamily="2" charset="-122"/>
              </a:rPr>
              <a:t>由于检测冲突的复杂性，一个时钟难以完成，把它分成多个流水段</a:t>
            </a:r>
            <a:endParaRPr lang="en-US" altLang="zh-CN" b="0" dirty="0">
              <a:latin typeface="宋体" panose="02010600030101010101" pitchFamily="2" charset="-122"/>
            </a:endParaRPr>
          </a:p>
          <a:p>
            <a:pPr lvl="2" eaLnBrk="1" hangingPunct="1">
              <a:buClr>
                <a:srgbClr val="4768F5"/>
              </a:buClr>
              <a:buNone/>
            </a:pPr>
            <a:r>
              <a:rPr lang="zh-CN" altLang="en-US" b="0" dirty="0">
                <a:latin typeface="宋体" panose="02010600030101010101" pitchFamily="2" charset="-122"/>
              </a:rPr>
              <a:t>按流水方式工作。</a:t>
            </a:r>
            <a:endParaRPr lang="en-US" altLang="zh-CN" b="0" dirty="0">
              <a:latin typeface="宋体" panose="02010600030101010101" pitchFamily="2" charset="-122"/>
            </a:endParaRPr>
          </a:p>
          <a:p>
            <a:pPr lvl="2" eaLnBrk="1" hangingPunct="1">
              <a:buClr>
                <a:srgbClr val="4768F5"/>
              </a:buClr>
              <a:buNone/>
            </a:pPr>
            <a:r>
              <a:rPr lang="zh-CN" altLang="en-US" b="0" dirty="0">
                <a:latin typeface="宋体" panose="02010600030101010101" pitchFamily="2" charset="-122"/>
              </a:rPr>
              <a:t>一般分两阶段实现：</a:t>
            </a:r>
          </a:p>
          <a:p>
            <a:pPr lvl="2" eaLnBrk="1" hangingPunct="1">
              <a:buClr>
                <a:srgbClr val="4768F5"/>
              </a:buClr>
            </a:pPr>
            <a:r>
              <a:rPr lang="zh-CN" altLang="en-US" b="0" dirty="0">
                <a:solidFill>
                  <a:srgbClr val="CC3399"/>
                </a:solidFill>
                <a:latin typeface="宋体" panose="02010600030101010101" pitchFamily="2" charset="-122"/>
              </a:rPr>
              <a:t>第一阶段：</a:t>
            </a:r>
            <a:r>
              <a:rPr lang="zh-CN" altLang="en-US" b="0" dirty="0">
                <a:latin typeface="宋体" panose="02010600030101010101" pitchFamily="2" charset="-122"/>
              </a:rPr>
              <a:t>进行流出包内的冲突检测，选出初步判定可以流出的指令。</a:t>
            </a:r>
          </a:p>
          <a:p>
            <a:pPr lvl="2" eaLnBrk="1" hangingPunct="1">
              <a:buClr>
                <a:srgbClr val="4768F5"/>
              </a:buClr>
            </a:pPr>
            <a:r>
              <a:rPr lang="zh-CN" altLang="en-US" b="0" dirty="0">
                <a:solidFill>
                  <a:srgbClr val="CC3399"/>
                </a:solidFill>
                <a:latin typeface="宋体" panose="02010600030101010101" pitchFamily="2" charset="-122"/>
              </a:rPr>
              <a:t>第二阶段：</a:t>
            </a:r>
            <a:r>
              <a:rPr lang="zh-CN" altLang="en-US" b="0" dirty="0">
                <a:latin typeface="宋体" panose="02010600030101010101" pitchFamily="2" charset="-122"/>
              </a:rPr>
              <a:t>检测所选出的指令与正在执行的指令是否有冲突。 </a:t>
            </a:r>
          </a:p>
          <a:p>
            <a:pPr lvl="2" eaLnBrk="1" hangingPunct="1">
              <a:buClr>
                <a:srgbClr val="4768F5"/>
              </a:buClr>
            </a:pPr>
            <a:endParaRPr lang="en-US" altLang="zh-CN" b="0" dirty="0">
              <a:latin typeface="宋体" panose="02010600030101010101" pitchFamily="2" charset="-122"/>
            </a:endParaRPr>
          </a:p>
        </p:txBody>
      </p:sp>
    </p:spTree>
    <p:extLst>
      <p:ext uri="{BB962C8B-B14F-4D97-AF65-F5344CB8AC3E}">
        <p14:creationId xmlns:p14="http://schemas.microsoft.com/office/powerpoint/2010/main" val="1682582650"/>
      </p:ext>
    </p:extLst>
  </p:cSld>
  <p:clrMapOvr>
    <a:masterClrMapping/>
  </p:clrMapOvr>
  <p:transition>
    <p:pull dir="rd"/>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9" name="Rectangle 3" descr="Rectangle: Click to edit Master text styles&#10;Second level&#10;Third level&#10;Fourth level&#10;Fifth level"/>
          <p:cNvSpPr>
            <a:spLocks noGrp="1" noChangeArrowheads="1"/>
          </p:cNvSpPr>
          <p:nvPr>
            <p:ph idx="1"/>
          </p:nvPr>
        </p:nvSpPr>
        <p:spPr>
          <a:xfrm>
            <a:off x="575967" y="779864"/>
            <a:ext cx="9097873" cy="5241925"/>
          </a:xfrm>
        </p:spPr>
        <p:txBody>
          <a:bodyPr/>
          <a:lstStyle/>
          <a:p>
            <a:pPr marL="457200" indent="-457200" eaLnBrk="1" hangingPunct="1">
              <a:buNone/>
            </a:pPr>
            <a:r>
              <a:rPr lang="en-US" altLang="zh-CN" b="1" dirty="0">
                <a:solidFill>
                  <a:srgbClr val="0000CC"/>
                </a:solidFill>
                <a:latin typeface="宋体" panose="02010600030101010101" pitchFamily="2" charset="-122"/>
                <a:ea typeface="宋体" panose="02010600030101010101" pitchFamily="2" charset="-122"/>
              </a:rPr>
              <a:t>    </a:t>
            </a:r>
            <a:r>
              <a:rPr lang="en-US" altLang="zh-CN" sz="2000" dirty="0">
                <a:solidFill>
                  <a:srgbClr val="000000"/>
                </a:solidFill>
                <a:latin typeface="宋体" panose="02010600030101010101" pitchFamily="2" charset="-122"/>
                <a:ea typeface="宋体" panose="02010600030101010101" pitchFamily="2" charset="-122"/>
              </a:rPr>
              <a:t>MIPS</a:t>
            </a:r>
            <a:r>
              <a:rPr lang="zh-CN" altLang="en-US" sz="2000" dirty="0">
                <a:solidFill>
                  <a:srgbClr val="000000"/>
                </a:solidFill>
                <a:latin typeface="宋体" panose="02010600030101010101" pitchFamily="2" charset="-122"/>
                <a:ea typeface="宋体" panose="02010600030101010101" pitchFamily="2" charset="-122"/>
              </a:rPr>
              <a:t>处理机是怎样实现超标量的呢？</a:t>
            </a:r>
          </a:p>
          <a:p>
            <a:pPr marL="1085850" lvl="1" indent="-457200" eaLnBrk="1" hangingPunct="1">
              <a:buNone/>
            </a:pPr>
            <a:r>
              <a:rPr lang="zh-CN" altLang="en-US" sz="2000" dirty="0">
                <a:solidFill>
                  <a:srgbClr val="000000"/>
                </a:solidFill>
                <a:latin typeface="宋体" panose="02010600030101010101" pitchFamily="2" charset="-122"/>
                <a:ea typeface="宋体" panose="02010600030101010101" pitchFamily="2" charset="-122"/>
              </a:rPr>
              <a:t>假设：每个时钟周期流出两条指令：</a:t>
            </a:r>
          </a:p>
          <a:p>
            <a:pPr lvl="2" eaLnBrk="1" hangingPunct="1">
              <a:buFont typeface="Wingdings" panose="05000000000000000000" pitchFamily="2" charset="2"/>
              <a:buNone/>
            </a:pPr>
            <a:r>
              <a:rPr lang="zh-CN" altLang="en-US" b="0" dirty="0">
                <a:latin typeface="宋体" panose="02010600030101010101" pitchFamily="2" charset="-122"/>
              </a:rPr>
              <a:t>   </a:t>
            </a:r>
            <a:r>
              <a:rPr lang="en-US" altLang="zh-CN" b="0" dirty="0">
                <a:latin typeface="宋体" panose="02010600030101010101" pitchFamily="2" charset="-122"/>
              </a:rPr>
              <a:t>1</a:t>
            </a:r>
            <a:r>
              <a:rPr lang="zh-CN" altLang="en-US" b="0" dirty="0">
                <a:latin typeface="宋体" panose="02010600030101010101" pitchFamily="2" charset="-122"/>
              </a:rPr>
              <a:t>条整数型指令＋</a:t>
            </a:r>
            <a:r>
              <a:rPr lang="en-US" altLang="zh-CN" b="0" dirty="0">
                <a:latin typeface="宋体" panose="02010600030101010101" pitchFamily="2" charset="-122"/>
              </a:rPr>
              <a:t>1</a:t>
            </a:r>
            <a:r>
              <a:rPr lang="zh-CN" altLang="en-US" b="0" dirty="0">
                <a:latin typeface="宋体" panose="02010600030101010101" pitchFamily="2" charset="-122"/>
              </a:rPr>
              <a:t>条浮点操作指令</a:t>
            </a:r>
          </a:p>
          <a:p>
            <a:pPr lvl="2" eaLnBrk="1" hangingPunct="1"/>
            <a:r>
              <a:rPr lang="zh-CN" altLang="en-US" b="0" dirty="0">
                <a:latin typeface="宋体" panose="02010600030101010101" pitchFamily="2" charset="-122"/>
              </a:rPr>
              <a:t>其中，把</a:t>
            </a:r>
            <a:r>
              <a:rPr lang="en-US" altLang="zh-CN" b="0" dirty="0">
                <a:latin typeface="宋体" panose="02010600030101010101" pitchFamily="2" charset="-122"/>
              </a:rPr>
              <a:t>load</a:t>
            </a:r>
            <a:r>
              <a:rPr lang="zh-CN" altLang="en-US" b="0" dirty="0">
                <a:latin typeface="宋体" panose="02010600030101010101" pitchFamily="2" charset="-122"/>
              </a:rPr>
              <a:t>指令、</a:t>
            </a:r>
            <a:r>
              <a:rPr lang="en-US" altLang="zh-CN" b="0" dirty="0">
                <a:latin typeface="宋体" panose="02010600030101010101" pitchFamily="2" charset="-122"/>
              </a:rPr>
              <a:t>store</a:t>
            </a:r>
            <a:r>
              <a:rPr lang="zh-CN" altLang="en-US" b="0" dirty="0">
                <a:latin typeface="宋体" panose="02010600030101010101" pitchFamily="2" charset="-122"/>
              </a:rPr>
              <a:t>指令、分支指令归类为整数型指令。 </a:t>
            </a:r>
          </a:p>
        </p:txBody>
      </p:sp>
    </p:spTree>
    <p:extLst>
      <p:ext uri="{BB962C8B-B14F-4D97-AF65-F5344CB8AC3E}">
        <p14:creationId xmlns:p14="http://schemas.microsoft.com/office/powerpoint/2010/main" val="1801849625"/>
      </p:ext>
    </p:extLst>
  </p:cSld>
  <p:clrMapOvr>
    <a:masterClrMapping/>
  </p:clrMapOvr>
  <p:transition>
    <p:pull dir="rd"/>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3" name="Rectangle 3" descr="Rectangle: Click to edit Master text styles&#10;Second level&#10;Third level&#10;Fourth level&#10;Fifth level"/>
          <p:cNvSpPr>
            <a:spLocks noGrp="1" noChangeArrowheads="1"/>
          </p:cNvSpPr>
          <p:nvPr>
            <p:ph idx="1"/>
          </p:nvPr>
        </p:nvSpPr>
        <p:spPr>
          <a:xfrm>
            <a:off x="1164187" y="620995"/>
            <a:ext cx="8496300" cy="4953000"/>
          </a:xfrm>
        </p:spPr>
        <p:txBody>
          <a:bodyPr/>
          <a:lstStyle/>
          <a:p>
            <a:pPr marL="457200" indent="-457200" eaLnBrk="1" hangingPunct="1">
              <a:lnSpc>
                <a:spcPct val="100000"/>
              </a:lnSpc>
            </a:pPr>
            <a:r>
              <a:rPr lang="zh-CN" altLang="en-US" sz="2200" dirty="0">
                <a:solidFill>
                  <a:srgbClr val="CC00FF"/>
                </a:solidFill>
                <a:latin typeface="宋体" panose="02010600030101010101" pitchFamily="2" charset="-122"/>
                <a:ea typeface="宋体" panose="02010600030101010101" pitchFamily="2" charset="-122"/>
              </a:rPr>
              <a:t>要求：</a:t>
            </a:r>
          </a:p>
          <a:p>
            <a:pPr marL="1085850" lvl="1" indent="-457200" eaLnBrk="1" hangingPunct="1">
              <a:lnSpc>
                <a:spcPct val="100000"/>
              </a:lnSpc>
              <a:buNone/>
            </a:pPr>
            <a:r>
              <a:rPr lang="zh-CN" altLang="en-US" sz="2200" dirty="0">
                <a:latin typeface="宋体" panose="02010600030101010101" pitchFamily="2" charset="-122"/>
                <a:ea typeface="宋体" panose="02010600030101010101" pitchFamily="2" charset="-122"/>
              </a:rPr>
              <a:t>同时取两条指令（</a:t>
            </a:r>
            <a:r>
              <a:rPr lang="en-US" altLang="zh-CN" sz="2200" dirty="0">
                <a:solidFill>
                  <a:srgbClr val="9933FF"/>
                </a:solidFill>
                <a:latin typeface="宋体" panose="02010600030101010101" pitchFamily="2" charset="-122"/>
                <a:ea typeface="宋体" panose="02010600030101010101" pitchFamily="2" charset="-122"/>
              </a:rPr>
              <a:t>64</a:t>
            </a:r>
            <a:r>
              <a:rPr lang="zh-CN" altLang="en-US" sz="2200" dirty="0">
                <a:solidFill>
                  <a:srgbClr val="9933FF"/>
                </a:solidFill>
                <a:latin typeface="宋体" panose="02010600030101010101" pitchFamily="2" charset="-122"/>
                <a:ea typeface="宋体" panose="02010600030101010101" pitchFamily="2" charset="-122"/>
              </a:rPr>
              <a:t>位</a:t>
            </a:r>
            <a:r>
              <a:rPr lang="zh-CN" altLang="en-US" sz="2200" dirty="0">
                <a:latin typeface="宋体" panose="02010600030101010101" pitchFamily="2" charset="-122"/>
                <a:ea typeface="宋体" panose="02010600030101010101" pitchFamily="2" charset="-122"/>
              </a:rPr>
              <a:t>），同时译码两条指令（</a:t>
            </a:r>
            <a:r>
              <a:rPr lang="en-US" altLang="zh-CN" sz="2200" dirty="0">
                <a:solidFill>
                  <a:srgbClr val="9933FF"/>
                </a:solidFill>
                <a:latin typeface="宋体" panose="02010600030101010101" pitchFamily="2" charset="-122"/>
                <a:ea typeface="宋体" panose="02010600030101010101" pitchFamily="2" charset="-122"/>
              </a:rPr>
              <a:t>64</a:t>
            </a:r>
            <a:r>
              <a:rPr lang="zh-CN" altLang="en-US" sz="2200" dirty="0">
                <a:solidFill>
                  <a:srgbClr val="9933FF"/>
                </a:solidFill>
                <a:latin typeface="宋体" panose="02010600030101010101" pitchFamily="2" charset="-122"/>
                <a:ea typeface="宋体" panose="02010600030101010101" pitchFamily="2" charset="-122"/>
              </a:rPr>
              <a:t>位</a:t>
            </a:r>
            <a:r>
              <a:rPr lang="zh-CN" altLang="en-US" sz="2200" dirty="0">
                <a:latin typeface="宋体" panose="02010600030101010101" pitchFamily="2" charset="-122"/>
                <a:ea typeface="宋体" panose="02010600030101010101" pitchFamily="2" charset="-122"/>
              </a:rPr>
              <a:t>）。</a:t>
            </a:r>
          </a:p>
          <a:p>
            <a:pPr marL="457200" indent="-457200" eaLnBrk="1" hangingPunct="1">
              <a:lnSpc>
                <a:spcPct val="100000"/>
              </a:lnSpc>
            </a:pPr>
            <a:r>
              <a:rPr lang="zh-CN" altLang="en-US" sz="2200" dirty="0">
                <a:solidFill>
                  <a:srgbClr val="CC00FF"/>
                </a:solidFill>
                <a:latin typeface="宋体" panose="02010600030101010101" pitchFamily="2" charset="-122"/>
                <a:ea typeface="宋体" panose="02010600030101010101" pitchFamily="2" charset="-122"/>
              </a:rPr>
              <a:t>对指令的处理包括以下步骤：</a:t>
            </a:r>
          </a:p>
          <a:p>
            <a:pPr marL="1085850" lvl="1" indent="-457200" eaLnBrk="1" hangingPunct="1">
              <a:lnSpc>
                <a:spcPct val="100000"/>
              </a:lnSpc>
            </a:pPr>
            <a:r>
              <a:rPr lang="zh-CN" altLang="en-US" sz="2200" dirty="0">
                <a:latin typeface="宋体" panose="02010600030101010101" pitchFamily="2" charset="-122"/>
                <a:ea typeface="宋体" panose="02010600030101010101" pitchFamily="2" charset="-122"/>
              </a:rPr>
              <a:t>从</a:t>
            </a:r>
            <a:r>
              <a:rPr lang="en-US" altLang="zh-CN" sz="2200" dirty="0">
                <a:solidFill>
                  <a:srgbClr val="9933FF"/>
                </a:solidFill>
                <a:latin typeface="宋体" panose="02010600030101010101" pitchFamily="2" charset="-122"/>
                <a:ea typeface="宋体" panose="02010600030101010101" pitchFamily="2" charset="-122"/>
              </a:rPr>
              <a:t>Cache</a:t>
            </a:r>
            <a:r>
              <a:rPr lang="zh-CN" altLang="en-US" sz="2200" dirty="0">
                <a:latin typeface="宋体" panose="02010600030101010101" pitchFamily="2" charset="-122"/>
                <a:ea typeface="宋体" panose="02010600030101010101" pitchFamily="2" charset="-122"/>
              </a:rPr>
              <a:t>中取两条指令。</a:t>
            </a:r>
          </a:p>
          <a:p>
            <a:pPr marL="1085850" lvl="1" indent="-457200" eaLnBrk="1" hangingPunct="1">
              <a:lnSpc>
                <a:spcPct val="100000"/>
              </a:lnSpc>
            </a:pPr>
            <a:r>
              <a:rPr lang="zh-CN" altLang="en-US" sz="2200" dirty="0">
                <a:latin typeface="宋体" panose="02010600030101010101" pitchFamily="2" charset="-122"/>
                <a:ea typeface="宋体" panose="02010600030101010101" pitchFamily="2" charset="-122"/>
              </a:rPr>
              <a:t>确定哪些指令可以流出（</a:t>
            </a:r>
            <a:r>
              <a:rPr lang="en-US" altLang="zh-CN" sz="2200" dirty="0">
                <a:solidFill>
                  <a:srgbClr val="9933FF"/>
                </a:solidFill>
                <a:latin typeface="宋体" panose="02010600030101010101" pitchFamily="2" charset="-122"/>
                <a:ea typeface="宋体" panose="02010600030101010101" pitchFamily="2" charset="-122"/>
              </a:rPr>
              <a:t>0</a:t>
            </a:r>
            <a:r>
              <a:rPr lang="zh-CN" altLang="en-US" sz="2200" dirty="0">
                <a:solidFill>
                  <a:srgbClr val="9933FF"/>
                </a:solidFill>
                <a:latin typeface="宋体" panose="02010600030101010101" pitchFamily="2" charset="-122"/>
                <a:ea typeface="宋体" panose="02010600030101010101" pitchFamily="2" charset="-122"/>
              </a:rPr>
              <a:t>～</a:t>
            </a:r>
            <a:r>
              <a:rPr lang="en-US" altLang="zh-CN" sz="2200" dirty="0">
                <a:solidFill>
                  <a:srgbClr val="9933FF"/>
                </a:solidFill>
                <a:latin typeface="宋体" panose="02010600030101010101" pitchFamily="2" charset="-122"/>
                <a:ea typeface="宋体" panose="02010600030101010101" pitchFamily="2" charset="-122"/>
              </a:rPr>
              <a:t>2</a:t>
            </a:r>
            <a:r>
              <a:rPr lang="zh-CN" altLang="en-US" sz="2200" dirty="0">
                <a:solidFill>
                  <a:srgbClr val="9933FF"/>
                </a:solidFill>
                <a:latin typeface="宋体" panose="02010600030101010101" pitchFamily="2" charset="-122"/>
                <a:ea typeface="宋体" panose="02010600030101010101" pitchFamily="2" charset="-122"/>
              </a:rPr>
              <a:t>条指令</a:t>
            </a:r>
            <a:r>
              <a:rPr lang="zh-CN" altLang="en-US" sz="2200" dirty="0">
                <a:latin typeface="宋体" panose="02010600030101010101" pitchFamily="2" charset="-122"/>
                <a:ea typeface="宋体" panose="02010600030101010101" pitchFamily="2" charset="-122"/>
              </a:rPr>
              <a:t>）。</a:t>
            </a:r>
          </a:p>
          <a:p>
            <a:pPr marL="1085850" lvl="1" indent="-457200" eaLnBrk="1" hangingPunct="1">
              <a:lnSpc>
                <a:spcPct val="100000"/>
              </a:lnSpc>
            </a:pPr>
            <a:r>
              <a:rPr lang="zh-CN" altLang="en-US" sz="2200" dirty="0">
                <a:latin typeface="宋体" panose="02010600030101010101" pitchFamily="2" charset="-122"/>
                <a:ea typeface="宋体" panose="02010600030101010101" pitchFamily="2" charset="-122"/>
              </a:rPr>
              <a:t>把它们发送到相应的功能部件。</a:t>
            </a:r>
          </a:p>
          <a:p>
            <a:pPr marL="457200" indent="-457200" eaLnBrk="1" hangingPunct="1">
              <a:lnSpc>
                <a:spcPct val="100000"/>
              </a:lnSpc>
            </a:pPr>
            <a:r>
              <a:rPr lang="zh-CN" altLang="en-US" sz="2200" dirty="0">
                <a:latin typeface="宋体" panose="02010600030101010101" pitchFamily="2" charset="-122"/>
                <a:ea typeface="宋体" panose="02010600030101010101" pitchFamily="2" charset="-122"/>
              </a:rPr>
              <a:t> </a:t>
            </a:r>
            <a:r>
              <a:rPr lang="zh-CN" altLang="en-US" sz="2200" dirty="0">
                <a:solidFill>
                  <a:srgbClr val="CC00FF"/>
                </a:solidFill>
                <a:latin typeface="宋体" panose="02010600030101010101" pitchFamily="2" charset="-122"/>
                <a:ea typeface="宋体" panose="02010600030101010101" pitchFamily="2" charset="-122"/>
              </a:rPr>
              <a:t>双流出超标量流水线中指令的执行过程 </a:t>
            </a:r>
          </a:p>
          <a:p>
            <a:pPr marL="1085850" lvl="1" indent="-457200" eaLnBrk="1" hangingPunct="1">
              <a:lnSpc>
                <a:spcPct val="100000"/>
              </a:lnSpc>
            </a:pPr>
            <a:r>
              <a:rPr lang="zh-CN" altLang="en-US" sz="2200" dirty="0">
                <a:latin typeface="宋体" panose="02010600030101010101" pitchFamily="2" charset="-122"/>
                <a:ea typeface="宋体" panose="02010600030101010101" pitchFamily="2" charset="-122"/>
              </a:rPr>
              <a:t>假设：所有的浮点指令都是加法指令，其</a:t>
            </a:r>
            <a:r>
              <a:rPr lang="zh-CN" altLang="en-US" sz="2200" dirty="0">
                <a:solidFill>
                  <a:srgbClr val="FF0000"/>
                </a:solidFill>
                <a:latin typeface="宋体" panose="02010600030101010101" pitchFamily="2" charset="-122"/>
                <a:ea typeface="宋体" panose="02010600030101010101" pitchFamily="2" charset="-122"/>
              </a:rPr>
              <a:t>执行时间</a:t>
            </a:r>
            <a:r>
              <a:rPr lang="zh-CN" altLang="en-US" sz="2200" dirty="0">
                <a:latin typeface="宋体" panose="02010600030101010101" pitchFamily="2" charset="-122"/>
                <a:ea typeface="宋体" panose="02010600030101010101" pitchFamily="2" charset="-122"/>
              </a:rPr>
              <a:t>为</a:t>
            </a:r>
            <a:r>
              <a:rPr lang="en-US" altLang="zh-CN" sz="2200" dirty="0">
                <a:solidFill>
                  <a:srgbClr val="FF0000"/>
                </a:solidFill>
                <a:latin typeface="宋体" panose="02010600030101010101" pitchFamily="2" charset="-122"/>
                <a:ea typeface="宋体" panose="02010600030101010101" pitchFamily="2" charset="-122"/>
              </a:rPr>
              <a:t>2</a:t>
            </a:r>
            <a:r>
              <a:rPr lang="zh-CN" altLang="en-US" sz="2200" dirty="0">
                <a:latin typeface="宋体" panose="02010600030101010101" pitchFamily="2" charset="-122"/>
                <a:ea typeface="宋体" panose="02010600030101010101" pitchFamily="2" charset="-122"/>
              </a:rPr>
              <a:t>个时钟周期。</a:t>
            </a:r>
          </a:p>
          <a:p>
            <a:pPr marL="1085850" lvl="1" indent="-457200" eaLnBrk="1" hangingPunct="1">
              <a:lnSpc>
                <a:spcPct val="100000"/>
              </a:lnSpc>
            </a:pPr>
            <a:r>
              <a:rPr lang="zh-CN" altLang="en-US" sz="2200" dirty="0">
                <a:latin typeface="宋体" panose="02010600030101010101" pitchFamily="2" charset="-122"/>
                <a:ea typeface="宋体" panose="02010600030101010101" pitchFamily="2" charset="-122"/>
              </a:rPr>
              <a:t>为简单起见，下图中总是把整数指令放在浮点指令的前面。</a:t>
            </a:r>
          </a:p>
        </p:txBody>
      </p:sp>
    </p:spTree>
    <p:extLst>
      <p:ext uri="{BB962C8B-B14F-4D97-AF65-F5344CB8AC3E}">
        <p14:creationId xmlns:p14="http://schemas.microsoft.com/office/powerpoint/2010/main" val="40076927"/>
      </p:ext>
    </p:extLst>
  </p:cSld>
  <p:clrMapOvr>
    <a:masterClrMapping/>
  </p:clrMapOvr>
  <p:transition>
    <p:pull dir="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3033" name="Group 41"/>
          <p:cNvGraphicFramePr>
            <a:graphicFrameLocks noGrp="1"/>
          </p:cNvGraphicFramePr>
          <p:nvPr>
            <p:ph sz="half" idx="2"/>
            <p:extLst>
              <p:ext uri="{D42A27DB-BD31-4B8C-83A1-F6EECF244321}">
                <p14:modId xmlns:p14="http://schemas.microsoft.com/office/powerpoint/2010/main" val="1558837028"/>
              </p:ext>
            </p:extLst>
          </p:nvPr>
        </p:nvGraphicFramePr>
        <p:xfrm>
          <a:off x="1288190" y="930558"/>
          <a:ext cx="7345363" cy="2160588"/>
        </p:xfrm>
        <a:graphic>
          <a:graphicData uri="http://schemas.openxmlformats.org/drawingml/2006/table">
            <a:tbl>
              <a:tblPr/>
              <a:tblGrid>
                <a:gridCol w="2305050">
                  <a:extLst>
                    <a:ext uri="{9D8B030D-6E8A-4147-A177-3AD203B41FA5}">
                      <a16:colId xmlns:a16="http://schemas.microsoft.com/office/drawing/2014/main" val="20000"/>
                    </a:ext>
                  </a:extLst>
                </a:gridCol>
                <a:gridCol w="2473325">
                  <a:extLst>
                    <a:ext uri="{9D8B030D-6E8A-4147-A177-3AD203B41FA5}">
                      <a16:colId xmlns:a16="http://schemas.microsoft.com/office/drawing/2014/main" val="20001"/>
                    </a:ext>
                  </a:extLst>
                </a:gridCol>
                <a:gridCol w="2566988">
                  <a:extLst>
                    <a:ext uri="{9D8B030D-6E8A-4147-A177-3AD203B41FA5}">
                      <a16:colId xmlns:a16="http://schemas.microsoft.com/office/drawing/2014/main" val="20002"/>
                    </a:ext>
                  </a:extLst>
                </a:gridCol>
              </a:tblGrid>
              <a:tr h="431800">
                <a:tc>
                  <a:txBody>
                    <a:bodyPr/>
                    <a:lstStyle>
                      <a:lvl1pPr>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62865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25730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893888">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454275">
                        <a:lnSpc>
                          <a:spcPct val="120000"/>
                        </a:lnSpc>
                        <a:spcBef>
                          <a:spcPct val="20000"/>
                        </a:spcBef>
                        <a:buClr>
                          <a:schemeClr val="hlink"/>
                        </a:buClr>
                        <a:buSzPct val="60000"/>
                        <a:buFont typeface="Wingdings" pitchFamily="2" charset="2"/>
                        <a:defRPr kumimoji="1" sz="1600" b="1">
                          <a:solidFill>
                            <a:schemeClr val="tx1"/>
                          </a:solidFill>
                          <a:latin typeface="Tahoma" pitchFamily="34" charset="0"/>
                          <a:ea typeface="宋体" pitchFamily="2" charset="-122"/>
                        </a:defRPr>
                      </a:lvl5pPr>
                      <a:lvl6pPr marL="29114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6pPr>
                      <a:lvl7pPr marL="33686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7pPr>
                      <a:lvl8pPr marL="38258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8pPr>
                      <a:lvl9pPr marL="42830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dirty="0">
                          <a:ln>
                            <a:noFill/>
                          </a:ln>
                          <a:solidFill>
                            <a:srgbClr val="E24C05"/>
                          </a:solidFill>
                          <a:effectLst/>
                          <a:latin typeface="宋体" panose="02010600030101010101" pitchFamily="2" charset="-122"/>
                          <a:ea typeface="宋体" panose="02010600030101010101" pitchFamily="2" charset="-122"/>
                        </a:rPr>
                        <a:t>产生结果的指令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62865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25730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893888">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454275">
                        <a:lnSpc>
                          <a:spcPct val="120000"/>
                        </a:lnSpc>
                        <a:spcBef>
                          <a:spcPct val="20000"/>
                        </a:spcBef>
                        <a:buClr>
                          <a:schemeClr val="hlink"/>
                        </a:buClr>
                        <a:buSzPct val="60000"/>
                        <a:buFont typeface="Wingdings" pitchFamily="2" charset="2"/>
                        <a:defRPr kumimoji="1" sz="1600" b="1">
                          <a:solidFill>
                            <a:schemeClr val="tx1"/>
                          </a:solidFill>
                          <a:latin typeface="Tahoma" pitchFamily="34" charset="0"/>
                          <a:ea typeface="宋体" pitchFamily="2" charset="-122"/>
                        </a:defRPr>
                      </a:lvl5pPr>
                      <a:lvl6pPr marL="29114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6pPr>
                      <a:lvl7pPr marL="33686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7pPr>
                      <a:lvl8pPr marL="38258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8pPr>
                      <a:lvl9pPr marL="42830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dirty="0">
                          <a:ln>
                            <a:noFill/>
                          </a:ln>
                          <a:solidFill>
                            <a:srgbClr val="E24C05"/>
                          </a:solidFill>
                          <a:effectLst/>
                          <a:latin typeface="宋体" panose="02010600030101010101" pitchFamily="2" charset="-122"/>
                          <a:ea typeface="宋体" panose="02010600030101010101" pitchFamily="2" charset="-122"/>
                        </a:rPr>
                        <a:t>使用结果的指令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62865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25730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893888">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454275">
                        <a:lnSpc>
                          <a:spcPct val="120000"/>
                        </a:lnSpc>
                        <a:spcBef>
                          <a:spcPct val="20000"/>
                        </a:spcBef>
                        <a:buClr>
                          <a:schemeClr val="hlink"/>
                        </a:buClr>
                        <a:buSzPct val="60000"/>
                        <a:buFont typeface="Wingdings" pitchFamily="2" charset="2"/>
                        <a:defRPr kumimoji="1" sz="1600" b="1">
                          <a:solidFill>
                            <a:schemeClr val="tx1"/>
                          </a:solidFill>
                          <a:latin typeface="Tahoma" pitchFamily="34" charset="0"/>
                          <a:ea typeface="宋体" pitchFamily="2" charset="-122"/>
                        </a:defRPr>
                      </a:lvl5pPr>
                      <a:lvl6pPr marL="29114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6pPr>
                      <a:lvl7pPr marL="33686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7pPr>
                      <a:lvl8pPr marL="38258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8pPr>
                      <a:lvl9pPr marL="42830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E24C05"/>
                          </a:solidFill>
                          <a:effectLst/>
                          <a:latin typeface="宋体" panose="02010600030101010101" pitchFamily="2" charset="-122"/>
                          <a:ea typeface="宋体" panose="02010600030101010101" pitchFamily="2" charset="-122"/>
                        </a:rPr>
                        <a:t>延迟（时钟周期数）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lvl1pPr>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62865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25730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893888">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454275">
                        <a:lnSpc>
                          <a:spcPct val="120000"/>
                        </a:lnSpc>
                        <a:spcBef>
                          <a:spcPct val="20000"/>
                        </a:spcBef>
                        <a:buClr>
                          <a:schemeClr val="hlink"/>
                        </a:buClr>
                        <a:buSzPct val="60000"/>
                        <a:buFont typeface="Wingdings" pitchFamily="2" charset="2"/>
                        <a:defRPr kumimoji="1" sz="1600" b="1">
                          <a:solidFill>
                            <a:schemeClr val="tx1"/>
                          </a:solidFill>
                          <a:latin typeface="Tahoma" pitchFamily="34" charset="0"/>
                          <a:ea typeface="宋体" pitchFamily="2" charset="-122"/>
                        </a:defRPr>
                      </a:lvl5pPr>
                      <a:lvl6pPr marL="29114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6pPr>
                      <a:lvl7pPr marL="33686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7pPr>
                      <a:lvl8pPr marL="38258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8pPr>
                      <a:lvl9pPr marL="42830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浮点计算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62865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25730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893888">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454275">
                        <a:lnSpc>
                          <a:spcPct val="120000"/>
                        </a:lnSpc>
                        <a:spcBef>
                          <a:spcPct val="20000"/>
                        </a:spcBef>
                        <a:buClr>
                          <a:schemeClr val="hlink"/>
                        </a:buClr>
                        <a:buSzPct val="60000"/>
                        <a:buFont typeface="Wingdings" pitchFamily="2" charset="2"/>
                        <a:defRPr kumimoji="1" sz="1600" b="1">
                          <a:solidFill>
                            <a:schemeClr val="tx1"/>
                          </a:solidFill>
                          <a:latin typeface="Tahoma" pitchFamily="34" charset="0"/>
                          <a:ea typeface="宋体" pitchFamily="2" charset="-122"/>
                        </a:defRPr>
                      </a:lvl5pPr>
                      <a:lvl6pPr marL="29114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6pPr>
                      <a:lvl7pPr marL="33686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7pPr>
                      <a:lvl8pPr marL="38258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8pPr>
                      <a:lvl9pPr marL="42830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另一个浮点计算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62865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25730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893888">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454275">
                        <a:lnSpc>
                          <a:spcPct val="120000"/>
                        </a:lnSpc>
                        <a:spcBef>
                          <a:spcPct val="20000"/>
                        </a:spcBef>
                        <a:buClr>
                          <a:schemeClr val="hlink"/>
                        </a:buClr>
                        <a:buSzPct val="60000"/>
                        <a:buFont typeface="Wingdings" pitchFamily="2" charset="2"/>
                        <a:defRPr kumimoji="1" sz="1600" b="1">
                          <a:solidFill>
                            <a:schemeClr val="tx1"/>
                          </a:solidFill>
                          <a:latin typeface="Tahoma" pitchFamily="34" charset="0"/>
                          <a:ea typeface="宋体" pitchFamily="2" charset="-122"/>
                        </a:defRPr>
                      </a:lvl5pPr>
                      <a:lvl6pPr marL="29114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6pPr>
                      <a:lvl7pPr marL="33686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7pPr>
                      <a:lvl8pPr marL="38258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8pPr>
                      <a:lvl9pPr marL="42830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3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3388">
                <a:tc>
                  <a:txBody>
                    <a:bodyPr/>
                    <a:lstStyle>
                      <a:lvl1pPr>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62865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25730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893888">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454275">
                        <a:lnSpc>
                          <a:spcPct val="120000"/>
                        </a:lnSpc>
                        <a:spcBef>
                          <a:spcPct val="20000"/>
                        </a:spcBef>
                        <a:buClr>
                          <a:schemeClr val="hlink"/>
                        </a:buClr>
                        <a:buSzPct val="60000"/>
                        <a:buFont typeface="Wingdings" pitchFamily="2" charset="2"/>
                        <a:defRPr kumimoji="1" sz="1600" b="1">
                          <a:solidFill>
                            <a:schemeClr val="tx1"/>
                          </a:solidFill>
                          <a:latin typeface="Tahoma" pitchFamily="34" charset="0"/>
                          <a:ea typeface="宋体" pitchFamily="2" charset="-122"/>
                        </a:defRPr>
                      </a:lvl5pPr>
                      <a:lvl6pPr marL="29114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6pPr>
                      <a:lvl7pPr marL="33686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7pPr>
                      <a:lvl8pPr marL="38258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8pPr>
                      <a:lvl9pPr marL="42830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浮点计算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62865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25730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893888">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454275">
                        <a:lnSpc>
                          <a:spcPct val="120000"/>
                        </a:lnSpc>
                        <a:spcBef>
                          <a:spcPct val="20000"/>
                        </a:spcBef>
                        <a:buClr>
                          <a:schemeClr val="hlink"/>
                        </a:buClr>
                        <a:buSzPct val="60000"/>
                        <a:buFont typeface="Wingdings" pitchFamily="2" charset="2"/>
                        <a:defRPr kumimoji="1" sz="1600" b="1">
                          <a:solidFill>
                            <a:schemeClr val="tx1"/>
                          </a:solidFill>
                          <a:latin typeface="Tahoma" pitchFamily="34" charset="0"/>
                          <a:ea typeface="宋体" pitchFamily="2" charset="-122"/>
                        </a:defRPr>
                      </a:lvl5pPr>
                      <a:lvl6pPr marL="29114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6pPr>
                      <a:lvl7pPr marL="33686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7pPr>
                      <a:lvl8pPr marL="38258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8pPr>
                      <a:lvl9pPr marL="42830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浮点</a:t>
                      </a:r>
                      <a:r>
                        <a:rPr kumimoji="1" lang="en-US" altLang="zh-CN"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store</a:t>
                      </a:r>
                      <a:r>
                        <a:rPr kumimoji="1" lang="zh-CN" altLang="en-US"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r>
                        <a:rPr kumimoji="1" lang="en-US" altLang="zh-CN"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S.D</a:t>
                      </a:r>
                      <a:r>
                        <a:rPr kumimoji="1" lang="zh-CN" altLang="en-US"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62865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25730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893888">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454275">
                        <a:lnSpc>
                          <a:spcPct val="120000"/>
                        </a:lnSpc>
                        <a:spcBef>
                          <a:spcPct val="20000"/>
                        </a:spcBef>
                        <a:buClr>
                          <a:schemeClr val="hlink"/>
                        </a:buClr>
                        <a:buSzPct val="60000"/>
                        <a:buFont typeface="Wingdings" pitchFamily="2" charset="2"/>
                        <a:defRPr kumimoji="1" sz="1600" b="1">
                          <a:solidFill>
                            <a:schemeClr val="tx1"/>
                          </a:solidFill>
                          <a:latin typeface="Tahoma" pitchFamily="34" charset="0"/>
                          <a:ea typeface="宋体" pitchFamily="2" charset="-122"/>
                        </a:defRPr>
                      </a:lvl5pPr>
                      <a:lvl6pPr marL="29114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6pPr>
                      <a:lvl7pPr marL="33686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7pPr>
                      <a:lvl8pPr marL="38258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8pPr>
                      <a:lvl9pPr marL="42830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2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lvl1pPr>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62865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25730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893888">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454275">
                        <a:lnSpc>
                          <a:spcPct val="120000"/>
                        </a:lnSpc>
                        <a:spcBef>
                          <a:spcPct val="20000"/>
                        </a:spcBef>
                        <a:buClr>
                          <a:schemeClr val="hlink"/>
                        </a:buClr>
                        <a:buSzPct val="60000"/>
                        <a:buFont typeface="Wingdings" pitchFamily="2" charset="2"/>
                        <a:defRPr kumimoji="1" sz="1600" b="1">
                          <a:solidFill>
                            <a:schemeClr val="tx1"/>
                          </a:solidFill>
                          <a:latin typeface="Tahoma" pitchFamily="34" charset="0"/>
                          <a:ea typeface="宋体" pitchFamily="2" charset="-122"/>
                        </a:defRPr>
                      </a:lvl5pPr>
                      <a:lvl6pPr marL="29114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6pPr>
                      <a:lvl7pPr marL="33686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7pPr>
                      <a:lvl8pPr marL="38258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8pPr>
                      <a:lvl9pPr marL="42830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浮点</a:t>
                      </a:r>
                      <a:r>
                        <a:rPr kumimoji="1" lang="en-US" altLang="zh-CN"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load</a:t>
                      </a:r>
                      <a:r>
                        <a:rPr kumimoji="1"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a:t>
                      </a:r>
                      <a:r>
                        <a:rPr kumimoji="1" lang="en-US" altLang="zh-CN"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L.D</a:t>
                      </a:r>
                      <a:r>
                        <a:rPr kumimoji="1"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62865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25730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893888">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454275">
                        <a:lnSpc>
                          <a:spcPct val="120000"/>
                        </a:lnSpc>
                        <a:spcBef>
                          <a:spcPct val="20000"/>
                        </a:spcBef>
                        <a:buClr>
                          <a:schemeClr val="hlink"/>
                        </a:buClr>
                        <a:buSzPct val="60000"/>
                        <a:buFont typeface="Wingdings" pitchFamily="2" charset="2"/>
                        <a:defRPr kumimoji="1" sz="1600" b="1">
                          <a:solidFill>
                            <a:schemeClr val="tx1"/>
                          </a:solidFill>
                          <a:latin typeface="Tahoma" pitchFamily="34" charset="0"/>
                          <a:ea typeface="宋体" pitchFamily="2" charset="-122"/>
                        </a:defRPr>
                      </a:lvl5pPr>
                      <a:lvl6pPr marL="29114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6pPr>
                      <a:lvl7pPr marL="33686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7pPr>
                      <a:lvl8pPr marL="38258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8pPr>
                      <a:lvl9pPr marL="42830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浮点计算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62865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25730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893888">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454275">
                        <a:lnSpc>
                          <a:spcPct val="120000"/>
                        </a:lnSpc>
                        <a:spcBef>
                          <a:spcPct val="20000"/>
                        </a:spcBef>
                        <a:buClr>
                          <a:schemeClr val="hlink"/>
                        </a:buClr>
                        <a:buSzPct val="60000"/>
                        <a:buFont typeface="Wingdings" pitchFamily="2" charset="2"/>
                        <a:defRPr kumimoji="1" sz="1600" b="1">
                          <a:solidFill>
                            <a:schemeClr val="tx1"/>
                          </a:solidFill>
                          <a:latin typeface="Tahoma" pitchFamily="34" charset="0"/>
                          <a:ea typeface="宋体" pitchFamily="2" charset="-122"/>
                        </a:defRPr>
                      </a:lvl5pPr>
                      <a:lvl6pPr marL="29114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6pPr>
                      <a:lvl7pPr marL="33686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7pPr>
                      <a:lvl8pPr marL="38258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8pPr>
                      <a:lvl9pPr marL="42830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1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lvl1pPr>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62865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25730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893888">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454275">
                        <a:lnSpc>
                          <a:spcPct val="120000"/>
                        </a:lnSpc>
                        <a:spcBef>
                          <a:spcPct val="20000"/>
                        </a:spcBef>
                        <a:buClr>
                          <a:schemeClr val="hlink"/>
                        </a:buClr>
                        <a:buSzPct val="60000"/>
                        <a:buFont typeface="Wingdings" pitchFamily="2" charset="2"/>
                        <a:defRPr kumimoji="1" sz="1600" b="1">
                          <a:solidFill>
                            <a:schemeClr val="tx1"/>
                          </a:solidFill>
                          <a:latin typeface="Tahoma" pitchFamily="34" charset="0"/>
                          <a:ea typeface="宋体" pitchFamily="2" charset="-122"/>
                        </a:defRPr>
                      </a:lvl5pPr>
                      <a:lvl6pPr marL="29114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6pPr>
                      <a:lvl7pPr marL="33686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7pPr>
                      <a:lvl8pPr marL="38258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8pPr>
                      <a:lvl9pPr marL="42830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浮点</a:t>
                      </a:r>
                      <a:r>
                        <a:rPr kumimoji="1" lang="en-US" altLang="zh-CN"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load</a:t>
                      </a:r>
                      <a:r>
                        <a:rPr kumimoji="1" lang="zh-CN" altLang="en-US"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r>
                        <a:rPr kumimoji="1" lang="en-US" altLang="zh-CN"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L.D</a:t>
                      </a:r>
                      <a:r>
                        <a:rPr kumimoji="1" lang="zh-CN" altLang="en-US"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62865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25730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893888">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454275">
                        <a:lnSpc>
                          <a:spcPct val="120000"/>
                        </a:lnSpc>
                        <a:spcBef>
                          <a:spcPct val="20000"/>
                        </a:spcBef>
                        <a:buClr>
                          <a:schemeClr val="hlink"/>
                        </a:buClr>
                        <a:buSzPct val="60000"/>
                        <a:buFont typeface="Wingdings" pitchFamily="2" charset="2"/>
                        <a:defRPr kumimoji="1" sz="1600" b="1">
                          <a:solidFill>
                            <a:schemeClr val="tx1"/>
                          </a:solidFill>
                          <a:latin typeface="Tahoma" pitchFamily="34" charset="0"/>
                          <a:ea typeface="宋体" pitchFamily="2" charset="-122"/>
                        </a:defRPr>
                      </a:lvl5pPr>
                      <a:lvl6pPr marL="29114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6pPr>
                      <a:lvl7pPr marL="33686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7pPr>
                      <a:lvl8pPr marL="38258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8pPr>
                      <a:lvl9pPr marL="42830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浮点</a:t>
                      </a:r>
                      <a:r>
                        <a:rPr kumimoji="1" lang="en-US" altLang="zh-CN"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store</a:t>
                      </a:r>
                      <a:r>
                        <a:rPr kumimoji="1"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a:t>
                      </a:r>
                      <a:r>
                        <a:rPr kumimoji="1" lang="en-US" altLang="zh-CN"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S.D</a:t>
                      </a:r>
                      <a:r>
                        <a:rPr kumimoji="1"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62865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25730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893888">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454275">
                        <a:lnSpc>
                          <a:spcPct val="120000"/>
                        </a:lnSpc>
                        <a:spcBef>
                          <a:spcPct val="20000"/>
                        </a:spcBef>
                        <a:buClr>
                          <a:schemeClr val="hlink"/>
                        </a:buClr>
                        <a:buSzPct val="60000"/>
                        <a:buFont typeface="Wingdings" pitchFamily="2" charset="2"/>
                        <a:defRPr kumimoji="1" sz="1600" b="1">
                          <a:solidFill>
                            <a:schemeClr val="tx1"/>
                          </a:solidFill>
                          <a:latin typeface="Tahoma" pitchFamily="34" charset="0"/>
                          <a:ea typeface="宋体" pitchFamily="2" charset="-122"/>
                        </a:defRPr>
                      </a:lvl5pPr>
                      <a:lvl6pPr marL="29114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6pPr>
                      <a:lvl7pPr marL="33686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7pPr>
                      <a:lvl8pPr marL="38258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8pPr>
                      <a:lvl9pPr marL="42830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0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 name="矩形 3"/>
          <p:cNvSpPr/>
          <p:nvPr/>
        </p:nvSpPr>
        <p:spPr>
          <a:xfrm>
            <a:off x="607711" y="193485"/>
            <a:ext cx="6032421" cy="461665"/>
          </a:xfrm>
          <a:prstGeom prst="rect">
            <a:avLst/>
          </a:prstGeom>
        </p:spPr>
        <p:txBody>
          <a:bodyPr wrap="none">
            <a:spAutoFit/>
          </a:bodyPr>
          <a:lstStyle/>
          <a:p>
            <a:pPr marL="457200" indent="-457200"/>
            <a:r>
              <a:rPr lang="zh-CN" altLang="en-US" sz="2400" dirty="0">
                <a:latin typeface="宋体" panose="02010600030101010101" pitchFamily="2" charset="-122"/>
                <a:ea typeface="宋体" panose="02010600030101010101" pitchFamily="2" charset="-122"/>
              </a:rPr>
              <a:t>本节中，我们使用的浮点流水线延迟为：  </a:t>
            </a:r>
          </a:p>
        </p:txBody>
      </p:sp>
      <p:sp>
        <p:nvSpPr>
          <p:cNvPr id="8" name="Rectangle 3" descr="Rectangle: Click to edit Master text styles&#10;Second level&#10;Third level&#10;Fourth level&#10;Fifth level"/>
          <p:cNvSpPr>
            <a:spLocks noGrp="1" noChangeArrowheads="1"/>
          </p:cNvSpPr>
          <p:nvPr>
            <p:ph type="body" idx="1"/>
          </p:nvPr>
        </p:nvSpPr>
        <p:spPr>
          <a:xfrm>
            <a:off x="812810" y="3452012"/>
            <a:ext cx="7542212" cy="2530044"/>
          </a:xfrm>
        </p:spPr>
        <p:txBody>
          <a:bodyPr/>
          <a:lstStyle/>
          <a:p>
            <a:pPr marL="457200" indent="-457200" eaLnBrk="1" hangingPunct="1">
              <a:lnSpc>
                <a:spcPct val="140000"/>
              </a:lnSpc>
              <a:buNone/>
            </a:pPr>
            <a:r>
              <a:rPr lang="zh-CN" altLang="en-US" sz="2400" dirty="0">
                <a:latin typeface="宋体" panose="02010600030101010101" pitchFamily="2" charset="-122"/>
                <a:ea typeface="宋体" panose="02010600030101010101" pitchFamily="2" charset="-122"/>
              </a:rPr>
              <a:t>假设采用</a:t>
            </a:r>
            <a:r>
              <a:rPr lang="en-US" altLang="zh-CN" sz="2400" dirty="0">
                <a:latin typeface="宋体" panose="02010600030101010101" pitchFamily="2" charset="-122"/>
                <a:ea typeface="宋体" panose="02010600030101010101" pitchFamily="2" charset="-122"/>
              </a:rPr>
              <a:t>MIPS</a:t>
            </a:r>
            <a:r>
              <a:rPr lang="zh-CN" altLang="en-US" sz="2400" dirty="0">
                <a:latin typeface="宋体" panose="02010600030101010101" pitchFamily="2" charset="-122"/>
                <a:ea typeface="宋体" panose="02010600030101010101" pitchFamily="2" charset="-122"/>
              </a:rPr>
              <a:t>的</a:t>
            </a:r>
            <a:r>
              <a:rPr lang="en-US" altLang="zh-CN" sz="2400" dirty="0">
                <a:solidFill>
                  <a:srgbClr val="D60093"/>
                </a:solidFill>
                <a:latin typeface="宋体" panose="02010600030101010101" pitchFamily="2" charset="-122"/>
                <a:ea typeface="宋体" panose="02010600030101010101" pitchFamily="2" charset="-122"/>
              </a:rPr>
              <a:t>5</a:t>
            </a:r>
            <a:r>
              <a:rPr lang="zh-CN" altLang="en-US" sz="2400" dirty="0">
                <a:solidFill>
                  <a:srgbClr val="D60093"/>
                </a:solidFill>
                <a:latin typeface="宋体" panose="02010600030101010101" pitchFamily="2" charset="-122"/>
                <a:ea typeface="宋体" panose="02010600030101010101" pitchFamily="2" charset="-122"/>
              </a:rPr>
              <a:t>段整数流水线</a:t>
            </a:r>
            <a:r>
              <a:rPr lang="zh-CN" altLang="en-US" sz="2400" dirty="0">
                <a:latin typeface="宋体" panose="02010600030101010101" pitchFamily="2" charset="-122"/>
                <a:ea typeface="宋体" panose="02010600030101010101" pitchFamily="2" charset="-122"/>
              </a:rPr>
              <a:t>：</a:t>
            </a:r>
          </a:p>
          <a:p>
            <a:pPr marL="896938" lvl="1" indent="-268288" eaLnBrk="1" hangingPunct="1">
              <a:lnSpc>
                <a:spcPct val="140000"/>
              </a:lnSpc>
            </a:pPr>
            <a:r>
              <a:rPr lang="zh-CN" altLang="en-US" sz="2000" dirty="0">
                <a:latin typeface="宋体" panose="02010600030101010101" pitchFamily="2" charset="-122"/>
                <a:ea typeface="宋体" panose="02010600030101010101" pitchFamily="2" charset="-122"/>
              </a:rPr>
              <a:t>分支的延迟：</a:t>
            </a:r>
            <a:r>
              <a:rPr lang="en-US" altLang="zh-CN" sz="2000" dirty="0">
                <a:solidFill>
                  <a:srgbClr val="9933FF"/>
                </a:solidFill>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个时钟周期。</a:t>
            </a:r>
          </a:p>
          <a:p>
            <a:pPr marL="896938" lvl="1" indent="-268288" eaLnBrk="1" hangingPunct="1">
              <a:lnSpc>
                <a:spcPct val="140000"/>
              </a:lnSpc>
            </a:pPr>
            <a:r>
              <a:rPr lang="zh-CN" altLang="en-US" sz="2000" dirty="0">
                <a:latin typeface="宋体" panose="02010600030101010101" pitchFamily="2" charset="-122"/>
                <a:ea typeface="宋体" panose="02010600030101010101" pitchFamily="2" charset="-122"/>
              </a:rPr>
              <a:t>整数</a:t>
            </a:r>
            <a:r>
              <a:rPr lang="en-US" altLang="zh-CN" sz="2000" dirty="0">
                <a:solidFill>
                  <a:srgbClr val="9933FF"/>
                </a:solidFill>
                <a:latin typeface="宋体" panose="02010600030101010101" pitchFamily="2" charset="-122"/>
                <a:ea typeface="宋体" panose="02010600030101010101" pitchFamily="2" charset="-122"/>
              </a:rPr>
              <a:t>load</a:t>
            </a:r>
            <a:r>
              <a:rPr lang="zh-CN" altLang="en-US" sz="2000" dirty="0">
                <a:latin typeface="宋体" panose="02010600030101010101" pitchFamily="2" charset="-122"/>
                <a:ea typeface="宋体" panose="02010600030101010101" pitchFamily="2" charset="-122"/>
              </a:rPr>
              <a:t>指令的延迟：</a:t>
            </a:r>
            <a:r>
              <a:rPr lang="en-US" altLang="zh-CN" sz="2000" dirty="0">
                <a:solidFill>
                  <a:srgbClr val="9933FF"/>
                </a:solidFill>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个时钟周期。</a:t>
            </a:r>
          </a:p>
          <a:p>
            <a:pPr marL="896938" lvl="1" indent="-268288" eaLnBrk="1" hangingPunct="1">
              <a:lnSpc>
                <a:spcPct val="140000"/>
              </a:lnSpc>
            </a:pPr>
            <a:r>
              <a:rPr lang="zh-CN" altLang="en-US" sz="2000" dirty="0">
                <a:latin typeface="宋体" panose="02010600030101010101" pitchFamily="2" charset="-122"/>
                <a:ea typeface="宋体" panose="02010600030101010101" pitchFamily="2" charset="-122"/>
              </a:rPr>
              <a:t>整数运算部件是全流水或者重复设置了足够的份数。 </a:t>
            </a:r>
          </a:p>
        </p:txBody>
      </p:sp>
    </p:spTree>
    <p:extLst>
      <p:ext uri="{BB962C8B-B14F-4D97-AF65-F5344CB8AC3E}">
        <p14:creationId xmlns:p14="http://schemas.microsoft.com/office/powerpoint/2010/main" val="478069854"/>
      </p:ext>
    </p:extLst>
  </p:cSld>
  <p:clrMapOvr>
    <a:masterClrMapping/>
  </p:clrMapOvr>
  <p:transition>
    <p:pull dir="rd"/>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663"/>
          <p:cNvSpPr>
            <a:spLocks noChangeArrowheads="1"/>
          </p:cNvSpPr>
          <p:nvPr/>
        </p:nvSpPr>
        <p:spPr bwMode="auto">
          <a:xfrm>
            <a:off x="2063751" y="5013326"/>
            <a:ext cx="7921625" cy="1001713"/>
          </a:xfrm>
          <a:prstGeom prst="rect">
            <a:avLst/>
          </a:prstGeom>
          <a:solidFill>
            <a:srgbClr val="DBFAB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a:solidFill>
                <a:srgbClr val="40458C"/>
              </a:solidFill>
            </a:endParaRPr>
          </a:p>
        </p:txBody>
      </p:sp>
      <p:sp>
        <p:nvSpPr>
          <p:cNvPr id="395267" name="Rectangle 662"/>
          <p:cNvSpPr>
            <a:spLocks noChangeArrowheads="1"/>
          </p:cNvSpPr>
          <p:nvPr/>
        </p:nvSpPr>
        <p:spPr bwMode="auto">
          <a:xfrm>
            <a:off x="2063751" y="4011613"/>
            <a:ext cx="7921625" cy="1001712"/>
          </a:xfrm>
          <a:prstGeom prst="rect">
            <a:avLst/>
          </a:prstGeom>
          <a:solidFill>
            <a:srgbClr val="CDF7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a:solidFill>
                <a:srgbClr val="40458C"/>
              </a:solidFill>
            </a:endParaRPr>
          </a:p>
        </p:txBody>
      </p:sp>
      <p:sp>
        <p:nvSpPr>
          <p:cNvPr id="395268" name="Rectangle 661"/>
          <p:cNvSpPr>
            <a:spLocks noChangeArrowheads="1"/>
          </p:cNvSpPr>
          <p:nvPr/>
        </p:nvSpPr>
        <p:spPr bwMode="auto">
          <a:xfrm>
            <a:off x="2063751" y="2989263"/>
            <a:ext cx="7921625" cy="100171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a:solidFill>
                <a:srgbClr val="40458C"/>
              </a:solidFill>
            </a:endParaRPr>
          </a:p>
        </p:txBody>
      </p:sp>
      <p:sp>
        <p:nvSpPr>
          <p:cNvPr id="395269" name="Rectangle 660"/>
          <p:cNvSpPr>
            <a:spLocks noChangeArrowheads="1"/>
          </p:cNvSpPr>
          <p:nvPr/>
        </p:nvSpPr>
        <p:spPr bwMode="auto">
          <a:xfrm>
            <a:off x="2063751" y="1989138"/>
            <a:ext cx="7921625" cy="1001712"/>
          </a:xfrm>
          <a:prstGeom prst="rect">
            <a:avLst/>
          </a:prstGeom>
          <a:solidFill>
            <a:srgbClr val="FDD9B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a:solidFill>
                <a:srgbClr val="40458C"/>
              </a:solidFill>
            </a:endParaRPr>
          </a:p>
        </p:txBody>
      </p:sp>
      <p:graphicFrame>
        <p:nvGraphicFramePr>
          <p:cNvPr id="823955" name="Group 659"/>
          <p:cNvGraphicFramePr>
            <a:graphicFrameLocks noGrp="1"/>
          </p:cNvGraphicFramePr>
          <p:nvPr>
            <p:ph type="tbl" idx="1"/>
          </p:nvPr>
        </p:nvGraphicFramePr>
        <p:xfrm>
          <a:off x="2063750" y="1508125"/>
          <a:ext cx="7920038" cy="4443414"/>
        </p:xfrm>
        <a:graphic>
          <a:graphicData uri="http://schemas.openxmlformats.org/drawingml/2006/table">
            <a:tbl>
              <a:tblPr/>
              <a:tblGrid>
                <a:gridCol w="1389063">
                  <a:extLst>
                    <a:ext uri="{9D8B030D-6E8A-4147-A177-3AD203B41FA5}">
                      <a16:colId xmlns:a16="http://schemas.microsoft.com/office/drawing/2014/main" val="20000"/>
                    </a:ext>
                  </a:extLst>
                </a:gridCol>
                <a:gridCol w="765175">
                  <a:extLst>
                    <a:ext uri="{9D8B030D-6E8A-4147-A177-3AD203B41FA5}">
                      <a16:colId xmlns:a16="http://schemas.microsoft.com/office/drawing/2014/main" val="20001"/>
                    </a:ext>
                  </a:extLst>
                </a:gridCol>
                <a:gridCol w="798512">
                  <a:extLst>
                    <a:ext uri="{9D8B030D-6E8A-4147-A177-3AD203B41FA5}">
                      <a16:colId xmlns:a16="http://schemas.microsoft.com/office/drawing/2014/main" val="20002"/>
                    </a:ext>
                  </a:extLst>
                </a:gridCol>
                <a:gridCol w="792163">
                  <a:extLst>
                    <a:ext uri="{9D8B030D-6E8A-4147-A177-3AD203B41FA5}">
                      <a16:colId xmlns:a16="http://schemas.microsoft.com/office/drawing/2014/main" val="20003"/>
                    </a:ext>
                  </a:extLst>
                </a:gridCol>
                <a:gridCol w="863600">
                  <a:extLst>
                    <a:ext uri="{9D8B030D-6E8A-4147-A177-3AD203B41FA5}">
                      <a16:colId xmlns:a16="http://schemas.microsoft.com/office/drawing/2014/main" val="20004"/>
                    </a:ext>
                  </a:extLst>
                </a:gridCol>
                <a:gridCol w="863600">
                  <a:extLst>
                    <a:ext uri="{9D8B030D-6E8A-4147-A177-3AD203B41FA5}">
                      <a16:colId xmlns:a16="http://schemas.microsoft.com/office/drawing/2014/main" val="20005"/>
                    </a:ext>
                  </a:extLst>
                </a:gridCol>
                <a:gridCol w="792162">
                  <a:extLst>
                    <a:ext uri="{9D8B030D-6E8A-4147-A177-3AD203B41FA5}">
                      <a16:colId xmlns:a16="http://schemas.microsoft.com/office/drawing/2014/main" val="20006"/>
                    </a:ext>
                  </a:extLst>
                </a:gridCol>
                <a:gridCol w="792163">
                  <a:extLst>
                    <a:ext uri="{9D8B030D-6E8A-4147-A177-3AD203B41FA5}">
                      <a16:colId xmlns:a16="http://schemas.microsoft.com/office/drawing/2014/main" val="20007"/>
                    </a:ext>
                  </a:extLst>
                </a:gridCol>
                <a:gridCol w="863600">
                  <a:extLst>
                    <a:ext uri="{9D8B030D-6E8A-4147-A177-3AD203B41FA5}">
                      <a16:colId xmlns:a16="http://schemas.microsoft.com/office/drawing/2014/main" val="20008"/>
                    </a:ext>
                  </a:extLst>
                </a:gridCol>
              </a:tblGrid>
              <a:tr h="492125">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dirty="0">
                          <a:ln>
                            <a:noFill/>
                          </a:ln>
                          <a:solidFill>
                            <a:srgbClr val="E24C05"/>
                          </a:solidFill>
                          <a:effectLst/>
                          <a:latin typeface="宋体" pitchFamily="2" charset="-122"/>
                          <a:ea typeface="宋体" pitchFamily="2" charset="-122"/>
                        </a:rPr>
                        <a:t>指令类型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8">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E24C05"/>
                          </a:solidFill>
                          <a:effectLst/>
                          <a:latin typeface="宋体" pitchFamily="2" charset="-122"/>
                          <a:ea typeface="宋体" pitchFamily="2" charset="-122"/>
                        </a:rPr>
                        <a:t>流水线工作情况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95300">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000000"/>
                          </a:solidFill>
                          <a:effectLst/>
                          <a:latin typeface="宋体" pitchFamily="2" charset="-122"/>
                          <a:ea typeface="宋体" pitchFamily="2" charset="-122"/>
                        </a:rPr>
                        <a:t>整数指令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IF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ID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EX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MEM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WB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3713">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dirty="0">
                          <a:ln>
                            <a:noFill/>
                          </a:ln>
                          <a:solidFill>
                            <a:srgbClr val="000000"/>
                          </a:solidFill>
                          <a:effectLst/>
                          <a:latin typeface="宋体" pitchFamily="2" charset="-122"/>
                          <a:ea typeface="宋体" pitchFamily="2" charset="-122"/>
                        </a:rPr>
                        <a:t>浮点指令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chemeClr val="tx1"/>
                          </a:solidFill>
                          <a:effectLst/>
                          <a:latin typeface="Tahoma" pitchFamily="34" charset="0"/>
                          <a:ea typeface="黑体" pitchFamily="2" charset="-122"/>
                        </a:rPr>
                        <a:t>IF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chemeClr val="tx1"/>
                          </a:solidFill>
                          <a:effectLst/>
                          <a:latin typeface="Tahoma" pitchFamily="34" charset="0"/>
                          <a:ea typeface="黑体" pitchFamily="2" charset="-122"/>
                        </a:rPr>
                        <a:t>ID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rgbClr val="6600FF"/>
                          </a:solidFill>
                          <a:effectLst/>
                          <a:latin typeface="Tahoma" pitchFamily="34" charset="0"/>
                          <a:ea typeface="黑体" pitchFamily="2" charset="-122"/>
                        </a:rPr>
                        <a:t>EX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rgbClr val="6600FF"/>
                          </a:solidFill>
                          <a:effectLst/>
                          <a:latin typeface="Tahoma" pitchFamily="34" charset="0"/>
                          <a:ea typeface="黑体"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MEM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WB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3713">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000000"/>
                          </a:solidFill>
                          <a:effectLst/>
                          <a:latin typeface="宋体" pitchFamily="2" charset="-122"/>
                          <a:ea typeface="宋体" pitchFamily="2" charset="-122"/>
                        </a:rPr>
                        <a:t>整数指令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IF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ID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EX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MEM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WB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dirty="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4350">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000000"/>
                          </a:solidFill>
                          <a:effectLst/>
                          <a:latin typeface="宋体" pitchFamily="2" charset="-122"/>
                          <a:ea typeface="宋体" pitchFamily="2" charset="-122"/>
                        </a:rPr>
                        <a:t>浮点指令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IF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ID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6600FF"/>
                          </a:solidFill>
                          <a:effectLst/>
                          <a:latin typeface="Tahoma" pitchFamily="34" charset="0"/>
                          <a:ea typeface="黑体" pitchFamily="2" charset="-122"/>
                        </a:rPr>
                        <a:t>EX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6600FF"/>
                          </a:solidFill>
                          <a:effectLst/>
                          <a:latin typeface="Tahoma" pitchFamily="34" charset="0"/>
                          <a:ea typeface="黑体"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MEM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WB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9588">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000000"/>
                          </a:solidFill>
                          <a:effectLst/>
                          <a:latin typeface="宋体" pitchFamily="2" charset="-122"/>
                          <a:ea typeface="宋体" pitchFamily="2" charset="-122"/>
                        </a:rPr>
                        <a:t>整数指令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IF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ID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EX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MEM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WB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92125">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000000"/>
                          </a:solidFill>
                          <a:effectLst/>
                          <a:latin typeface="宋体" pitchFamily="2" charset="-122"/>
                          <a:ea typeface="宋体" pitchFamily="2" charset="-122"/>
                        </a:rPr>
                        <a:t>浮点指令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IF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ID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6600FF"/>
                          </a:solidFill>
                          <a:effectLst/>
                          <a:latin typeface="Tahoma" pitchFamily="34" charset="0"/>
                          <a:ea typeface="黑体" pitchFamily="2" charset="-122"/>
                        </a:rPr>
                        <a:t>EX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6600FF"/>
                          </a:solidFill>
                          <a:effectLst/>
                          <a:latin typeface="Tahoma" pitchFamily="34" charset="0"/>
                          <a:ea typeface="黑体"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MEM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WB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95300">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000000"/>
                          </a:solidFill>
                          <a:effectLst/>
                          <a:latin typeface="宋体" pitchFamily="2" charset="-122"/>
                          <a:ea typeface="宋体" pitchFamily="2" charset="-122"/>
                        </a:rPr>
                        <a:t>整数指令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IF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ID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EX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MEM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WB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7200">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000000"/>
                          </a:solidFill>
                          <a:effectLst/>
                          <a:latin typeface="宋体" pitchFamily="2" charset="-122"/>
                          <a:ea typeface="宋体" pitchFamily="2" charset="-122"/>
                        </a:rPr>
                        <a:t>浮点指令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IF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ID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6600FF"/>
                          </a:solidFill>
                          <a:effectLst/>
                          <a:latin typeface="Tahoma" pitchFamily="34" charset="0"/>
                          <a:ea typeface="黑体" pitchFamily="2" charset="-122"/>
                        </a:rPr>
                        <a:t>EX</a:t>
                      </a:r>
                      <a:r>
                        <a:rPr kumimoji="1" lang="en-US" altLang="zh-CN" sz="2000" b="0" i="0" u="none" strike="noStrike" cap="none" normalizeH="0" baseline="0">
                          <a:ln>
                            <a:noFill/>
                          </a:ln>
                          <a:solidFill>
                            <a:schemeClr val="tx1"/>
                          </a:solidFill>
                          <a:effectLst/>
                          <a:latin typeface="Tahoma" pitchFamily="34" charset="0"/>
                          <a:ea typeface="黑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6600FF"/>
                          </a:solidFill>
                          <a:effectLst/>
                          <a:latin typeface="Tahoma" pitchFamily="34" charset="0"/>
                          <a:ea typeface="黑体"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MEM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395366" name="Rectangle 4"/>
          <p:cNvSpPr>
            <a:spLocks noChangeArrowheads="1"/>
          </p:cNvSpPr>
          <p:nvPr/>
        </p:nvSpPr>
        <p:spPr bwMode="auto">
          <a:xfrm>
            <a:off x="1524000" y="13843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zh-CN">
              <a:solidFill>
                <a:srgbClr val="40458C"/>
              </a:solidFill>
              <a:latin typeface="宋体" panose="02010600030101010101" pitchFamily="2" charset="-122"/>
              <a:ea typeface="宋体" panose="02010600030101010101" pitchFamily="2" charset="-122"/>
            </a:endParaRPr>
          </a:p>
        </p:txBody>
      </p:sp>
      <p:sp>
        <p:nvSpPr>
          <p:cNvPr id="2" name="矩形 1"/>
          <p:cNvSpPr/>
          <p:nvPr/>
        </p:nvSpPr>
        <p:spPr>
          <a:xfrm>
            <a:off x="1992313" y="896938"/>
            <a:ext cx="8424862" cy="400050"/>
          </a:xfrm>
          <a:prstGeom prst="rect">
            <a:avLst/>
          </a:prstGeom>
        </p:spPr>
        <p:txBody>
          <a:bodyPr>
            <a:spAutoFit/>
          </a:bodyPr>
          <a:lstStyle/>
          <a:p>
            <a:pPr marL="628650" lvl="1" fontAlgn="base">
              <a:spcBef>
                <a:spcPct val="20000"/>
              </a:spcBef>
              <a:spcAft>
                <a:spcPct val="0"/>
              </a:spcAft>
              <a:buClr>
                <a:srgbClr val="40458C"/>
              </a:buClr>
              <a:buSzPct val="90000"/>
              <a:defRPr/>
            </a:pPr>
            <a:r>
              <a:rPr kumimoji="1" lang="zh-CN" altLang="en-US" sz="2000" b="1" kern="0" dirty="0">
                <a:solidFill>
                  <a:srgbClr val="C705CC"/>
                </a:solidFill>
                <a:latin typeface="Tahoma"/>
                <a:ea typeface="黑体"/>
              </a:rPr>
              <a:t>双流出超标量流水线中指令的指令的执行过程</a:t>
            </a:r>
          </a:p>
        </p:txBody>
      </p:sp>
    </p:spTree>
    <p:extLst>
      <p:ext uri="{BB962C8B-B14F-4D97-AF65-F5344CB8AC3E}">
        <p14:creationId xmlns:p14="http://schemas.microsoft.com/office/powerpoint/2010/main" val="3803374043"/>
      </p:ext>
    </p:extLst>
  </p:cSld>
  <p:clrMapOvr>
    <a:masterClrMapping/>
  </p:clrMapOvr>
  <p:transition>
    <p:pull dir="rd"/>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3" name="Rectangle 3" descr="Rectangle: Click to edit Master text styles&#10;Second level&#10;Third level&#10;Fourth level&#10;Fifth level"/>
          <p:cNvSpPr>
            <a:spLocks noGrp="1" noChangeArrowheads="1"/>
          </p:cNvSpPr>
          <p:nvPr>
            <p:ph idx="1"/>
          </p:nvPr>
        </p:nvSpPr>
        <p:spPr>
          <a:xfrm>
            <a:off x="994710" y="534438"/>
            <a:ext cx="9644804" cy="4802188"/>
          </a:xfrm>
        </p:spPr>
        <p:txBody>
          <a:bodyPr/>
          <a:lstStyle/>
          <a:p>
            <a:pPr marL="0" indent="0" eaLnBrk="1" hangingPunct="1">
              <a:buNone/>
              <a:defRPr/>
            </a:pPr>
            <a:r>
              <a:rPr lang="zh-CN" altLang="en-US" sz="2000" dirty="0">
                <a:solidFill>
                  <a:srgbClr val="C705CC"/>
                </a:solidFill>
                <a:latin typeface="宋体" panose="02010600030101010101" pitchFamily="2" charset="-122"/>
                <a:ea typeface="宋体" panose="02010600030101010101" pitchFamily="2" charset="-122"/>
              </a:rPr>
              <a:t>分析</a:t>
            </a:r>
            <a:endParaRPr lang="en-US" altLang="zh-CN" sz="2000" dirty="0">
              <a:solidFill>
                <a:srgbClr val="C705CC"/>
              </a:solidFill>
              <a:latin typeface="宋体" panose="02010600030101010101" pitchFamily="2" charset="-122"/>
              <a:ea typeface="宋体" panose="02010600030101010101" pitchFamily="2" charset="-122"/>
            </a:endParaRPr>
          </a:p>
          <a:p>
            <a:pPr marL="457200" indent="-457200" eaLnBrk="1" hangingPunct="1">
              <a:buFont typeface="Wingdings" panose="05000000000000000000" pitchFamily="2" charset="2"/>
              <a:buAutoNum type="arabicPeriod" startAt="4"/>
              <a:defRPr/>
            </a:pPr>
            <a:r>
              <a:rPr lang="zh-CN" altLang="en-US" sz="2000" dirty="0">
                <a:solidFill>
                  <a:schemeClr val="tx1"/>
                </a:solidFill>
                <a:latin typeface="宋体" panose="02010600030101010101" pitchFamily="2" charset="-122"/>
                <a:ea typeface="宋体" panose="02010600030101010101" pitchFamily="2" charset="-122"/>
              </a:rPr>
              <a:t>采用“</a:t>
            </a:r>
            <a:r>
              <a:rPr lang="en-US" altLang="zh-CN" sz="2000" dirty="0">
                <a:solidFill>
                  <a:schemeClr val="tx1"/>
                </a:solidFill>
                <a:latin typeface="宋体" panose="02010600030101010101" pitchFamily="2" charset="-122"/>
                <a:ea typeface="宋体" panose="02010600030101010101" pitchFamily="2" charset="-122"/>
              </a:rPr>
              <a:t>1</a:t>
            </a:r>
            <a:r>
              <a:rPr lang="zh-CN" altLang="en-US" sz="2000" dirty="0">
                <a:solidFill>
                  <a:schemeClr val="tx1"/>
                </a:solidFill>
                <a:latin typeface="宋体" panose="02010600030101010101" pitchFamily="2" charset="-122"/>
                <a:ea typeface="宋体" panose="02010600030101010101" pitchFamily="2" charset="-122"/>
              </a:rPr>
              <a:t>条整数型指令＋</a:t>
            </a:r>
            <a:r>
              <a:rPr lang="en-US" altLang="zh-CN" sz="2000" dirty="0">
                <a:solidFill>
                  <a:schemeClr val="tx1"/>
                </a:solidFill>
                <a:latin typeface="宋体" panose="02010600030101010101" pitchFamily="2" charset="-122"/>
                <a:ea typeface="宋体" panose="02010600030101010101" pitchFamily="2" charset="-122"/>
              </a:rPr>
              <a:t>1</a:t>
            </a:r>
            <a:r>
              <a:rPr lang="zh-CN" altLang="en-US" sz="2000" dirty="0">
                <a:solidFill>
                  <a:schemeClr val="tx1"/>
                </a:solidFill>
                <a:latin typeface="宋体" panose="02010600030101010101" pitchFamily="2" charset="-122"/>
                <a:ea typeface="宋体" panose="02010600030101010101" pitchFamily="2" charset="-122"/>
              </a:rPr>
              <a:t>条浮点指令”并行流出的方式与任意双流出相比，需要增加的硬件很少。</a:t>
            </a:r>
          </a:p>
          <a:p>
            <a:pPr marL="457200" indent="-457200" eaLnBrk="1" hangingPunct="1">
              <a:buNone/>
              <a:defRPr/>
            </a:pPr>
            <a:r>
              <a:rPr lang="zh-CN" altLang="en-US" sz="2000" dirty="0">
                <a:solidFill>
                  <a:schemeClr val="tx1"/>
                </a:solidFill>
                <a:latin typeface="宋体" panose="02010600030101010101" pitchFamily="2" charset="-122"/>
                <a:ea typeface="宋体" panose="02010600030101010101" pitchFamily="2" charset="-122"/>
              </a:rPr>
              <a:t>   原因：整数指令和浮点指令使用不同的寄存器组和不同的功能部件</a:t>
            </a:r>
            <a:r>
              <a:rPr lang="en-US" altLang="zh-CN" sz="2000" dirty="0">
                <a:solidFill>
                  <a:schemeClr val="tx1"/>
                </a:solidFill>
                <a:latin typeface="宋体" panose="02010600030101010101" pitchFamily="2" charset="-122"/>
                <a:ea typeface="宋体" panose="02010600030101010101" pitchFamily="2" charset="-122"/>
              </a:rPr>
              <a:t>(</a:t>
            </a:r>
            <a:r>
              <a:rPr lang="zh-CN" altLang="en-US" sz="2000" dirty="0">
                <a:solidFill>
                  <a:schemeClr val="tx1"/>
                </a:solidFill>
                <a:latin typeface="宋体" panose="02010600030101010101" pitchFamily="2" charset="-122"/>
                <a:ea typeface="宋体" panose="02010600030101010101" pitchFamily="2" charset="-122"/>
              </a:rPr>
              <a:t>多功能流水线）。</a:t>
            </a:r>
          </a:p>
          <a:p>
            <a:pPr marL="457200" indent="-457200" eaLnBrk="1" hangingPunct="1">
              <a:buNone/>
              <a:defRPr/>
            </a:pPr>
            <a:r>
              <a:rPr lang="en-US" altLang="zh-CN" sz="2000" dirty="0">
                <a:solidFill>
                  <a:schemeClr val="tx1"/>
                </a:solidFill>
                <a:latin typeface="宋体" panose="02010600030101010101" pitchFamily="2" charset="-122"/>
                <a:ea typeface="宋体" panose="02010600030101010101" pitchFamily="2" charset="-122"/>
              </a:rPr>
              <a:t>5.</a:t>
            </a:r>
            <a:r>
              <a:rPr lang="zh-CN" altLang="en-US" sz="2000" dirty="0">
                <a:solidFill>
                  <a:schemeClr val="tx1"/>
                </a:solidFill>
                <a:latin typeface="宋体" panose="02010600030101010101" pitchFamily="2" charset="-122"/>
                <a:ea typeface="宋体" panose="02010600030101010101" pitchFamily="2" charset="-122"/>
              </a:rPr>
              <a:t>浮点</a:t>
            </a:r>
            <a:r>
              <a:rPr lang="en-US" altLang="zh-CN" sz="2000" dirty="0">
                <a:solidFill>
                  <a:schemeClr val="tx1"/>
                </a:solidFill>
                <a:latin typeface="宋体" panose="02010600030101010101" pitchFamily="2" charset="-122"/>
                <a:ea typeface="宋体" panose="02010600030101010101" pitchFamily="2" charset="-122"/>
              </a:rPr>
              <a:t>load</a:t>
            </a:r>
            <a:r>
              <a:rPr lang="zh-CN" altLang="en-US" sz="2000" dirty="0">
                <a:solidFill>
                  <a:schemeClr val="tx1"/>
                </a:solidFill>
                <a:latin typeface="宋体" panose="02010600030101010101" pitchFamily="2" charset="-122"/>
                <a:ea typeface="宋体" panose="02010600030101010101" pitchFamily="2" charset="-122"/>
              </a:rPr>
              <a:t>或浮点</a:t>
            </a:r>
            <a:r>
              <a:rPr lang="en-US" altLang="zh-CN" sz="2000" dirty="0">
                <a:solidFill>
                  <a:schemeClr val="tx1"/>
                </a:solidFill>
                <a:latin typeface="宋体" panose="02010600030101010101" pitchFamily="2" charset="-122"/>
                <a:ea typeface="宋体" panose="02010600030101010101" pitchFamily="2" charset="-122"/>
              </a:rPr>
              <a:t>store</a:t>
            </a:r>
            <a:r>
              <a:rPr lang="zh-CN" altLang="en-US" sz="2000" dirty="0">
                <a:solidFill>
                  <a:schemeClr val="tx1"/>
                </a:solidFill>
                <a:latin typeface="宋体" panose="02010600030101010101" pitchFamily="2" charset="-122"/>
                <a:ea typeface="宋体" panose="02010600030101010101" pitchFamily="2" charset="-122"/>
              </a:rPr>
              <a:t>指令将使用整数部件，它们会增加对浮点寄存器的访问冲突。</a:t>
            </a:r>
            <a:r>
              <a:rPr lang="en-US" altLang="zh-CN" sz="2000" dirty="0">
                <a:solidFill>
                  <a:schemeClr val="tx1"/>
                </a:solidFill>
                <a:latin typeface="宋体" panose="02010600030101010101" pitchFamily="2" charset="-122"/>
                <a:ea typeface="宋体" panose="02010600030101010101" pitchFamily="2" charset="-122"/>
              </a:rPr>
              <a:t>(</a:t>
            </a:r>
            <a:r>
              <a:rPr lang="zh-CN" altLang="en-US" sz="2000" dirty="0">
                <a:solidFill>
                  <a:schemeClr val="tx1"/>
                </a:solidFill>
                <a:latin typeface="宋体" panose="02010600030101010101" pitchFamily="2" charset="-122"/>
                <a:ea typeface="宋体" panose="02010600030101010101" pitchFamily="2" charset="-122"/>
              </a:rPr>
              <a:t>由原来的访问存储器变为访问浮点寄存器）</a:t>
            </a:r>
          </a:p>
          <a:p>
            <a:pPr marL="1085850" lvl="1" indent="-457200" eaLnBrk="1" hangingPunct="1">
              <a:buNone/>
              <a:defRPr/>
            </a:pPr>
            <a:r>
              <a:rPr lang="zh-CN" altLang="en-US" sz="2000" dirty="0">
                <a:latin typeface="宋体" panose="02010600030101010101" pitchFamily="2" charset="-122"/>
                <a:ea typeface="宋体" panose="02010600030101010101" pitchFamily="2" charset="-122"/>
              </a:rPr>
              <a:t>   增设一个浮点寄存器的读</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写端口。</a:t>
            </a:r>
          </a:p>
          <a:p>
            <a:pPr marL="457200" indent="-457200" eaLnBrk="1" hangingPunct="1">
              <a:buNone/>
              <a:defRPr/>
            </a:pPr>
            <a:r>
              <a:rPr lang="en-US" altLang="zh-CN" sz="2000" dirty="0">
                <a:solidFill>
                  <a:schemeClr val="tx1"/>
                </a:solidFill>
                <a:latin typeface="宋体" panose="02010600030101010101" pitchFamily="2" charset="-122"/>
                <a:ea typeface="宋体" panose="02010600030101010101" pitchFamily="2" charset="-122"/>
              </a:rPr>
              <a:t>6. </a:t>
            </a:r>
            <a:r>
              <a:rPr lang="zh-CN" altLang="en-US" sz="2000" dirty="0">
                <a:solidFill>
                  <a:schemeClr val="tx1"/>
                </a:solidFill>
                <a:latin typeface="宋体" panose="02010600030101010101" pitchFamily="2" charset="-122"/>
                <a:ea typeface="宋体" panose="02010600030101010101" pitchFamily="2" charset="-122"/>
              </a:rPr>
              <a:t>由于流水线中的指令多了一倍，定向路径也要增加。 </a:t>
            </a:r>
          </a:p>
        </p:txBody>
      </p:sp>
    </p:spTree>
    <p:extLst>
      <p:ext uri="{BB962C8B-B14F-4D97-AF65-F5344CB8AC3E}">
        <p14:creationId xmlns:p14="http://schemas.microsoft.com/office/powerpoint/2010/main" val="567376191"/>
      </p:ext>
    </p:extLst>
  </p:cSld>
  <p:clrMapOvr>
    <a:masterClrMapping/>
  </p:clrMapOvr>
  <p:transition>
    <p:pull dir="rd"/>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Rectangle 3" descr="Rectangle: Click to edit Master text styles&#10;Second level&#10;Third level&#10;Fourth level&#10;Fifth level"/>
          <p:cNvSpPr>
            <a:spLocks noGrp="1" noChangeArrowheads="1"/>
          </p:cNvSpPr>
          <p:nvPr>
            <p:ph idx="1"/>
          </p:nvPr>
        </p:nvSpPr>
        <p:spPr>
          <a:xfrm>
            <a:off x="757876" y="337886"/>
            <a:ext cx="8642350" cy="5688013"/>
          </a:xfrm>
        </p:spPr>
        <p:txBody>
          <a:bodyPr/>
          <a:lstStyle/>
          <a:p>
            <a:pPr marL="457200" indent="-457200" eaLnBrk="1" hangingPunct="1">
              <a:buFont typeface="Wingdings" panose="05000000000000000000" pitchFamily="2" charset="2"/>
              <a:buAutoNum type="arabicPeriod" startAt="7"/>
              <a:defRPr/>
            </a:pPr>
            <a:r>
              <a:rPr lang="zh-CN" altLang="en-US" b="1" dirty="0">
                <a:latin typeface="黑体" pitchFamily="49" charset="-122"/>
              </a:rPr>
              <a:t> </a:t>
            </a:r>
            <a:r>
              <a:rPr lang="zh-CN" altLang="en-US" sz="2000" dirty="0">
                <a:solidFill>
                  <a:srgbClr val="000000"/>
                </a:solidFill>
                <a:latin typeface="宋体" panose="02010600030101010101" pitchFamily="2" charset="-122"/>
                <a:ea typeface="宋体" panose="02010600030101010101" pitchFamily="2" charset="-122"/>
              </a:rPr>
              <a:t>限制超标量流水线的性能发挥的障碍。 </a:t>
            </a:r>
          </a:p>
          <a:p>
            <a:pPr marL="1085850" lvl="1" indent="-457200" eaLnBrk="1" hangingPunct="1">
              <a:defRPr/>
            </a:pPr>
            <a:r>
              <a:rPr lang="en-US" altLang="zh-CN" sz="2000" dirty="0">
                <a:solidFill>
                  <a:srgbClr val="000000"/>
                </a:solidFill>
                <a:latin typeface="宋体" panose="02010600030101010101" pitchFamily="2" charset="-122"/>
                <a:ea typeface="宋体" panose="02010600030101010101" pitchFamily="2" charset="-122"/>
              </a:rPr>
              <a:t>load</a:t>
            </a:r>
            <a:r>
              <a:rPr lang="zh-CN" altLang="en-US" sz="2000" dirty="0">
                <a:solidFill>
                  <a:srgbClr val="000000"/>
                </a:solidFill>
                <a:latin typeface="宋体" panose="02010600030101010101" pitchFamily="2" charset="-122"/>
                <a:ea typeface="宋体" panose="02010600030101010101" pitchFamily="2" charset="-122"/>
              </a:rPr>
              <a:t>指令</a:t>
            </a:r>
            <a:r>
              <a:rPr lang="en-US" altLang="zh-CN" sz="2000" dirty="0">
                <a:solidFill>
                  <a:srgbClr val="000000"/>
                </a:solidFill>
                <a:latin typeface="宋体" panose="02010600030101010101" pitchFamily="2" charset="-122"/>
                <a:ea typeface="宋体" panose="02010600030101010101" pitchFamily="2" charset="-122"/>
              </a:rPr>
              <a:t>1</a:t>
            </a:r>
            <a:r>
              <a:rPr lang="zh-CN" altLang="en-US" sz="2000" dirty="0">
                <a:solidFill>
                  <a:srgbClr val="000000"/>
                </a:solidFill>
                <a:latin typeface="宋体" panose="02010600030101010101" pitchFamily="2" charset="-122"/>
                <a:ea typeface="宋体" panose="02010600030101010101" pitchFamily="2" charset="-122"/>
              </a:rPr>
              <a:t>个时钟延迟 </a:t>
            </a:r>
          </a:p>
          <a:p>
            <a:pPr lvl="2" eaLnBrk="1" hangingPunct="1">
              <a:defRPr/>
            </a:pPr>
            <a:r>
              <a:rPr lang="en-US" altLang="zh-CN" b="0" dirty="0">
                <a:latin typeface="宋体" panose="02010600030101010101" pitchFamily="2" charset="-122"/>
              </a:rPr>
              <a:t>load</a:t>
            </a:r>
            <a:r>
              <a:rPr lang="zh-CN" altLang="en-US" b="0" dirty="0">
                <a:latin typeface="宋体" panose="02010600030101010101" pitchFamily="2" charset="-122"/>
              </a:rPr>
              <a:t>后续</a:t>
            </a:r>
            <a:r>
              <a:rPr lang="en-US" altLang="zh-CN" b="0" dirty="0">
                <a:latin typeface="宋体" panose="02010600030101010101" pitchFamily="2" charset="-122"/>
              </a:rPr>
              <a:t>3</a:t>
            </a:r>
            <a:r>
              <a:rPr lang="zh-CN" altLang="en-US" b="0" dirty="0">
                <a:latin typeface="宋体" panose="02010600030101010101" pitchFamily="2" charset="-122"/>
              </a:rPr>
              <a:t>条指令（同时流出的和下一时钟流出的两条指令）都不能使用其结果，否则就会引起停顿。因为，</a:t>
            </a:r>
            <a:r>
              <a:rPr lang="en-US" altLang="zh-CN" b="0" dirty="0">
                <a:latin typeface="宋体" panose="02010600030101010101" pitchFamily="2" charset="-122"/>
              </a:rPr>
              <a:t>load</a:t>
            </a:r>
            <a:r>
              <a:rPr lang="zh-CN" altLang="en-US" b="0" dirty="0">
                <a:latin typeface="宋体" panose="02010600030101010101" pitchFamily="2" charset="-122"/>
              </a:rPr>
              <a:t>指令有一个时钟周期的延迟，其后继的、并使用其结果的指令要停顿一个时钟周期流出。 </a:t>
            </a:r>
          </a:p>
          <a:p>
            <a:pPr marL="1085850" lvl="1" indent="-457200" eaLnBrk="1" hangingPunct="1">
              <a:defRPr/>
            </a:pPr>
            <a:r>
              <a:rPr lang="zh-CN" altLang="en-US" sz="2000" dirty="0">
                <a:solidFill>
                  <a:srgbClr val="000000"/>
                </a:solidFill>
                <a:latin typeface="宋体" panose="02010600030101010101" pitchFamily="2" charset="-122"/>
                <a:ea typeface="宋体" panose="02010600030101010101" pitchFamily="2" charset="-122"/>
              </a:rPr>
              <a:t>分支延迟 </a:t>
            </a:r>
            <a:r>
              <a:rPr lang="en-US" altLang="zh-CN" sz="2000" dirty="0">
                <a:solidFill>
                  <a:srgbClr val="000000"/>
                </a:solidFill>
                <a:latin typeface="宋体" panose="02010600030101010101" pitchFamily="2" charset="-122"/>
                <a:ea typeface="宋体" panose="02010600030101010101" pitchFamily="2" charset="-122"/>
              </a:rPr>
              <a:t>1</a:t>
            </a:r>
            <a:r>
              <a:rPr lang="zh-CN" altLang="en-US" sz="2000" dirty="0">
                <a:solidFill>
                  <a:srgbClr val="000000"/>
                </a:solidFill>
                <a:latin typeface="宋体" panose="02010600030101010101" pitchFamily="2" charset="-122"/>
                <a:ea typeface="宋体" panose="02010600030101010101" pitchFamily="2" charset="-122"/>
              </a:rPr>
              <a:t>个时钟 </a:t>
            </a:r>
          </a:p>
          <a:p>
            <a:pPr lvl="2" eaLnBrk="1" hangingPunct="1">
              <a:defRPr/>
            </a:pPr>
            <a:r>
              <a:rPr lang="zh-CN" altLang="en-US" b="0" dirty="0">
                <a:latin typeface="宋体" panose="02010600030101010101" pitchFamily="2" charset="-122"/>
              </a:rPr>
              <a:t>前面简单的流水线，分支延迟为一个时钟周期</a:t>
            </a:r>
          </a:p>
          <a:p>
            <a:pPr lvl="2" eaLnBrk="1" hangingPunct="1">
              <a:defRPr/>
            </a:pPr>
            <a:r>
              <a:rPr lang="zh-CN" altLang="en-US" b="0" dirty="0">
                <a:latin typeface="宋体" panose="02010600030101010101" pitchFamily="2" charset="-122"/>
              </a:rPr>
              <a:t>如果分支指令是流出包中的第一条指令，则其延迟是</a:t>
            </a:r>
            <a:r>
              <a:rPr lang="en-US" altLang="zh-CN" b="0" dirty="0">
                <a:latin typeface="宋体" panose="02010600030101010101" pitchFamily="2" charset="-122"/>
              </a:rPr>
              <a:t>3</a:t>
            </a:r>
            <a:r>
              <a:rPr lang="zh-CN" altLang="en-US" b="0" strike="sngStrike" dirty="0">
                <a:latin typeface="宋体" panose="02010600030101010101" pitchFamily="2" charset="-122"/>
              </a:rPr>
              <a:t>个时钟周期 </a:t>
            </a:r>
            <a:r>
              <a:rPr lang="zh-CN" altLang="en-US" b="0" dirty="0">
                <a:latin typeface="宋体" panose="02010600030101010101" pitchFamily="2" charset="-122"/>
              </a:rPr>
              <a:t>三条指令</a:t>
            </a:r>
          </a:p>
          <a:p>
            <a:pPr lvl="2" eaLnBrk="1" hangingPunct="1">
              <a:defRPr/>
            </a:pPr>
            <a:r>
              <a:rPr lang="zh-CN" altLang="en-US" b="0" dirty="0">
                <a:latin typeface="宋体" panose="02010600030101010101" pitchFamily="2" charset="-122"/>
              </a:rPr>
              <a:t>否则就是流出包中的第二条指令，其延迟就是</a:t>
            </a:r>
            <a:r>
              <a:rPr lang="en-US" altLang="zh-CN" b="0" dirty="0">
                <a:latin typeface="宋体" panose="02010600030101010101" pitchFamily="2" charset="-122"/>
              </a:rPr>
              <a:t>2</a:t>
            </a:r>
            <a:r>
              <a:rPr lang="zh-CN" altLang="en-US" b="0" strike="sngStrike" dirty="0">
                <a:latin typeface="宋体" panose="02010600030101010101" pitchFamily="2" charset="-122"/>
              </a:rPr>
              <a:t>个时钟周期 </a:t>
            </a:r>
            <a:r>
              <a:rPr lang="zh-CN" altLang="en-US" b="0" dirty="0">
                <a:latin typeface="宋体" panose="02010600030101010101" pitchFamily="2" charset="-122"/>
              </a:rPr>
              <a:t>两条指令 </a:t>
            </a:r>
          </a:p>
          <a:p>
            <a:pPr marL="0" indent="0" eaLnBrk="1" hangingPunct="1">
              <a:buNone/>
              <a:defRPr/>
            </a:pPr>
            <a:endParaRPr lang="en-US" altLang="zh-CN" sz="2000" dirty="0">
              <a:solidFill>
                <a:srgbClr val="000000"/>
              </a:solidFill>
              <a:latin typeface="宋体" panose="02010600030101010101" pitchFamily="2" charset="-122"/>
              <a:ea typeface="宋体" panose="02010600030101010101" pitchFamily="2" charset="-122"/>
            </a:endParaRPr>
          </a:p>
          <a:p>
            <a:pPr marL="0" indent="0" eaLnBrk="1" hangingPunct="1">
              <a:buNone/>
              <a:defRPr/>
            </a:pPr>
            <a:r>
              <a:rPr lang="en-US" altLang="zh-CN" sz="2000" dirty="0">
                <a:solidFill>
                  <a:srgbClr val="000000"/>
                </a:solidFill>
                <a:latin typeface="宋体" panose="02010600030101010101" pitchFamily="2" charset="-122"/>
                <a:ea typeface="宋体" panose="02010600030101010101" pitchFamily="2" charset="-122"/>
              </a:rPr>
              <a:t>    </a:t>
            </a:r>
            <a:r>
              <a:rPr lang="zh-CN" altLang="en-US" sz="2000" dirty="0">
                <a:solidFill>
                  <a:srgbClr val="000000"/>
                </a:solidFill>
                <a:latin typeface="宋体" panose="02010600030101010101" pitchFamily="2" charset="-122"/>
                <a:ea typeface="宋体" panose="02010600030101010101" pitchFamily="2" charset="-122"/>
              </a:rPr>
              <a:t>综上分析：为了有效利用超标量处理机的并行性，需要更有效的编译技术和硬件跳读技术（循环展开，托马苏洛及前瞻）</a:t>
            </a:r>
            <a:endParaRPr lang="en-US" altLang="zh-CN" sz="2000" dirty="0">
              <a:solidFill>
                <a:srgbClr val="00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592035538"/>
      </p:ext>
    </p:extLst>
  </p:cSld>
  <p:clrMapOvr>
    <a:masterClrMapping/>
  </p:clrMapOvr>
  <p:transition>
    <p:pull dir="rd"/>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8339" name="内容占位符 3"/>
          <p:cNvPicPr>
            <a:picLocks noGrp="1"/>
          </p:cNvPicPr>
          <p:nvPr>
            <p:ph idx="1"/>
          </p:nvPr>
        </p:nvPicPr>
        <p:blipFill rotWithShape="1">
          <a:blip r:embed="rId2">
            <a:extLst>
              <a:ext uri="{28A0092B-C50C-407E-A947-70E740481C1C}">
                <a14:useLocalDpi xmlns:a14="http://schemas.microsoft.com/office/drawing/2010/main" val="0"/>
              </a:ext>
            </a:extLst>
          </a:blip>
          <a:srcRect l="13676" t="12373" r="14278" b="9467"/>
          <a:stretch/>
        </p:blipFill>
        <p:spPr>
          <a:xfrm>
            <a:off x="1240619" y="633867"/>
            <a:ext cx="8255977" cy="5168412"/>
          </a:xfrm>
        </p:spPr>
      </p:pic>
    </p:spTree>
    <p:extLst>
      <p:ext uri="{BB962C8B-B14F-4D97-AF65-F5344CB8AC3E}">
        <p14:creationId xmlns:p14="http://schemas.microsoft.com/office/powerpoint/2010/main" val="3595232938"/>
      </p:ext>
    </p:extLst>
  </p:cSld>
  <p:clrMapOvr>
    <a:masterClrMapping/>
  </p:clrMapOvr>
  <p:transition>
    <p:pull dir="rd"/>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3" name="Rectangle 3" descr="Rectangle: Click to edit Master text styles&#10;Second level&#10;Third level&#10;Fourth level&#10;Fifth level"/>
          <p:cNvSpPr>
            <a:spLocks noGrp="1" noChangeArrowheads="1"/>
          </p:cNvSpPr>
          <p:nvPr>
            <p:ph idx="1"/>
          </p:nvPr>
        </p:nvSpPr>
        <p:spPr>
          <a:xfrm>
            <a:off x="735760" y="1119910"/>
            <a:ext cx="9220090" cy="4985971"/>
          </a:xfrm>
        </p:spPr>
        <p:txBody>
          <a:bodyPr/>
          <a:lstStyle/>
          <a:p>
            <a:pPr marL="1085850" lvl="1" indent="-457200" eaLnBrk="1" hangingPunct="1"/>
            <a:r>
              <a:rPr lang="zh-CN" altLang="en-US" sz="2000" dirty="0">
                <a:latin typeface="宋体" panose="02010600030101010101" pitchFamily="2" charset="-122"/>
                <a:ea typeface="宋体" panose="02010600030101010101" pitchFamily="2" charset="-122"/>
              </a:rPr>
              <a:t>静态调度性能提高较少，因此，采用动态调度。</a:t>
            </a:r>
          </a:p>
          <a:p>
            <a:pPr marL="1085850" lvl="1" indent="-457200" eaLnBrk="1" hangingPunct="1"/>
            <a:r>
              <a:rPr lang="zh-CN" altLang="en-US" sz="2000" dirty="0">
                <a:latin typeface="宋体" panose="02010600030101010101" pitchFamily="2" charset="-122"/>
                <a:ea typeface="宋体" panose="02010600030101010101" pitchFamily="2" charset="-122"/>
              </a:rPr>
              <a:t>扩展</a:t>
            </a:r>
            <a:r>
              <a:rPr lang="en-US" altLang="zh-CN" sz="2000" dirty="0" err="1">
                <a:latin typeface="宋体" panose="02010600030101010101" pitchFamily="2" charset="-122"/>
                <a:ea typeface="宋体" panose="02010600030101010101" pitchFamily="2" charset="-122"/>
              </a:rPr>
              <a:t>Tomasulo</a:t>
            </a:r>
            <a:r>
              <a:rPr lang="zh-CN" altLang="en-US" sz="2000" dirty="0">
                <a:latin typeface="宋体" panose="02010600030101010101" pitchFamily="2" charset="-122"/>
                <a:ea typeface="宋体" panose="02010600030101010101" pitchFamily="2" charset="-122"/>
              </a:rPr>
              <a:t>算法：</a:t>
            </a:r>
            <a:r>
              <a:rPr lang="zh-CN" altLang="en-US" sz="2000" dirty="0">
                <a:solidFill>
                  <a:srgbClr val="D60093"/>
                </a:solidFill>
                <a:latin typeface="宋体" panose="02010600030101010101" pitchFamily="2" charset="-122"/>
                <a:ea typeface="宋体" panose="02010600030101010101" pitchFamily="2" charset="-122"/>
              </a:rPr>
              <a:t>支持两路</a:t>
            </a:r>
            <a:r>
              <a:rPr lang="zh-CN" altLang="en-US" sz="2000" dirty="0">
                <a:solidFill>
                  <a:srgbClr val="000000"/>
                </a:solidFill>
                <a:latin typeface="宋体" panose="02010600030101010101" pitchFamily="2" charset="-122"/>
                <a:ea typeface="宋体" panose="02010600030101010101" pitchFamily="2" charset="-122"/>
              </a:rPr>
              <a:t>超标量</a:t>
            </a:r>
          </a:p>
          <a:p>
            <a:pPr lvl="2" eaLnBrk="1" hangingPunct="1"/>
            <a:r>
              <a:rPr lang="zh-CN" altLang="en-US" b="0" dirty="0">
                <a:latin typeface="宋体" panose="02010600030101010101" pitchFamily="2" charset="-122"/>
              </a:rPr>
              <a:t>每个时钟周期流出两条指令；</a:t>
            </a:r>
          </a:p>
          <a:p>
            <a:pPr lvl="2" eaLnBrk="1" hangingPunct="1"/>
            <a:r>
              <a:rPr lang="zh-CN" altLang="en-US" b="0" dirty="0">
                <a:latin typeface="宋体" panose="02010600030101010101" pitchFamily="2" charset="-122"/>
              </a:rPr>
              <a:t>一条是整数指令，另一条是浮点指令。</a:t>
            </a:r>
          </a:p>
          <a:p>
            <a:pPr marL="457200" indent="-457200" eaLnBrk="1" hangingPunct="1"/>
            <a:r>
              <a:rPr lang="zh-CN" altLang="en-US" sz="2000" dirty="0">
                <a:latin typeface="宋体" panose="02010600030101010101" pitchFamily="2" charset="-122"/>
                <a:ea typeface="宋体" panose="02010600030101010101" pitchFamily="2" charset="-122"/>
              </a:rPr>
              <a:t>采用一种比较简单的方法：</a:t>
            </a:r>
          </a:p>
          <a:p>
            <a:pPr marL="1085850" lvl="1" indent="-457200" eaLnBrk="1" hangingPunct="1"/>
            <a:r>
              <a:rPr lang="zh-CN" altLang="en-US" sz="2000" dirty="0">
                <a:latin typeface="宋体" panose="02010600030101010101" pitchFamily="2" charset="-122"/>
                <a:ea typeface="宋体" panose="02010600030101010101" pitchFamily="2" charset="-122"/>
              </a:rPr>
              <a:t>指令按顺序流向保留站，否则会破坏程序语义。 </a:t>
            </a:r>
          </a:p>
          <a:p>
            <a:pPr marL="1085850" lvl="1" indent="-457200" eaLnBrk="1" hangingPunct="1"/>
            <a:r>
              <a:rPr lang="zh-CN" altLang="en-US" sz="2000" dirty="0">
                <a:latin typeface="宋体" panose="02010600030101010101" pitchFamily="2" charset="-122"/>
                <a:ea typeface="宋体" panose="02010600030101010101" pitchFamily="2" charset="-122"/>
              </a:rPr>
              <a:t>将整数所用的表结构与浮点数用的表结构分离开，分别进行处理，这样就可以同时地流出一条浮点指令和一条整数指令到各自的保留站。 </a:t>
            </a:r>
          </a:p>
        </p:txBody>
      </p:sp>
      <p:sp>
        <p:nvSpPr>
          <p:cNvPr id="6" name="Text Box 4"/>
          <p:cNvSpPr txBox="1">
            <a:spLocks noChangeArrowheads="1"/>
          </p:cNvSpPr>
          <p:nvPr/>
        </p:nvSpPr>
        <p:spPr bwMode="auto">
          <a:xfrm>
            <a:off x="0" y="143960"/>
            <a:ext cx="872404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黑体" pitchFamily="49" charset="-122"/>
              </a:defRPr>
            </a:lvl1pPr>
            <a:lvl2pPr marL="742950" indent="-285750" eaLnBrk="0" hangingPunct="0">
              <a:defRPr kumimoji="1" sz="2400">
                <a:solidFill>
                  <a:schemeClr val="tx1"/>
                </a:solidFill>
                <a:latin typeface="Tahoma" pitchFamily="34" charset="0"/>
                <a:ea typeface="黑体" pitchFamily="49" charset="-122"/>
              </a:defRPr>
            </a:lvl2pPr>
            <a:lvl3pPr marL="1143000" indent="-228600" eaLnBrk="0" hangingPunct="0">
              <a:defRPr kumimoji="1" sz="2400">
                <a:solidFill>
                  <a:schemeClr val="tx1"/>
                </a:solidFill>
                <a:latin typeface="Tahoma" pitchFamily="34" charset="0"/>
                <a:ea typeface="黑体" pitchFamily="49" charset="-122"/>
              </a:defRPr>
            </a:lvl3pPr>
            <a:lvl4pPr marL="1600200" indent="-228600" eaLnBrk="0" hangingPunct="0">
              <a:defRPr kumimoji="1" sz="2400">
                <a:solidFill>
                  <a:schemeClr val="tx1"/>
                </a:solidFill>
                <a:latin typeface="Tahoma" pitchFamily="34" charset="0"/>
                <a:ea typeface="黑体" pitchFamily="49" charset="-122"/>
              </a:defRPr>
            </a:lvl4pPr>
            <a:lvl5pPr marL="2057400" indent="-228600" eaLnBrk="0" hangingPunct="0">
              <a:defRPr kumimoji="1" sz="2400">
                <a:solidFill>
                  <a:schemeClr val="tx1"/>
                </a:solidFill>
                <a:latin typeface="Tahoma" pitchFamily="34" charset="0"/>
                <a:ea typeface="黑体" pitchFamily="49" charset="-122"/>
              </a:defRPr>
            </a:lvl5pPr>
            <a:lvl6pPr marL="2514600" indent="-228600" eaLnBrk="0" fontAlgn="base" hangingPunct="0">
              <a:spcBef>
                <a:spcPct val="0"/>
              </a:spcBef>
              <a:spcAft>
                <a:spcPct val="0"/>
              </a:spcAft>
              <a:defRPr kumimoji="1" sz="2400">
                <a:solidFill>
                  <a:schemeClr val="tx1"/>
                </a:solidFill>
                <a:latin typeface="Tahoma" pitchFamily="34" charset="0"/>
                <a:ea typeface="黑体" pitchFamily="49" charset="-122"/>
              </a:defRPr>
            </a:lvl6pPr>
            <a:lvl7pPr marL="2971800" indent="-228600" eaLnBrk="0" fontAlgn="base" hangingPunct="0">
              <a:spcBef>
                <a:spcPct val="0"/>
              </a:spcBef>
              <a:spcAft>
                <a:spcPct val="0"/>
              </a:spcAft>
              <a:defRPr kumimoji="1" sz="2400">
                <a:solidFill>
                  <a:schemeClr val="tx1"/>
                </a:solidFill>
                <a:latin typeface="Tahoma" pitchFamily="34" charset="0"/>
                <a:ea typeface="黑体" pitchFamily="49" charset="-122"/>
              </a:defRPr>
            </a:lvl7pPr>
            <a:lvl8pPr marL="3429000" indent="-228600" eaLnBrk="0" fontAlgn="base" hangingPunct="0">
              <a:spcBef>
                <a:spcPct val="0"/>
              </a:spcBef>
              <a:spcAft>
                <a:spcPct val="0"/>
              </a:spcAft>
              <a:defRPr kumimoji="1" sz="2400">
                <a:solidFill>
                  <a:schemeClr val="tx1"/>
                </a:solidFill>
                <a:latin typeface="Tahoma" pitchFamily="34" charset="0"/>
                <a:ea typeface="黑体" pitchFamily="49" charset="-122"/>
              </a:defRPr>
            </a:lvl8pPr>
            <a:lvl9pPr marL="3886200" indent="-228600" eaLnBrk="0" fontAlgn="base" hangingPunct="0">
              <a:spcBef>
                <a:spcPct val="0"/>
              </a:spcBef>
              <a:spcAft>
                <a:spcPct val="0"/>
              </a:spcAft>
              <a:defRPr kumimoji="1" sz="2400">
                <a:solidFill>
                  <a:schemeClr val="tx1"/>
                </a:solidFill>
                <a:latin typeface="Tahoma" pitchFamily="34" charset="0"/>
                <a:ea typeface="黑体" pitchFamily="49" charset="-122"/>
              </a:defRPr>
            </a:lvl9pPr>
          </a:lstStyle>
          <a:p>
            <a:pPr eaLnBrk="1" fontAlgn="base" hangingPunct="1">
              <a:spcBef>
                <a:spcPct val="50000"/>
              </a:spcBef>
              <a:spcAft>
                <a:spcPct val="0"/>
              </a:spcAft>
              <a:defRPr/>
            </a:pPr>
            <a:r>
              <a:rPr lang="en-US" altLang="zh-CN" sz="2800" dirty="0">
                <a:solidFill>
                  <a:srgbClr val="000000"/>
                </a:solidFill>
                <a:latin typeface="宋体" panose="02010600030101010101" pitchFamily="2" charset="-122"/>
                <a:ea typeface="宋体" panose="02010600030101010101" pitchFamily="2" charset="-122"/>
              </a:rPr>
              <a:t>3.5.2.2 </a:t>
            </a:r>
            <a:r>
              <a:rPr lang="zh-CN" altLang="en-US" sz="2800" dirty="0">
                <a:solidFill>
                  <a:srgbClr val="000000"/>
                </a:solidFill>
                <a:latin typeface="宋体" panose="02010600030101010101" pitchFamily="2" charset="-122"/>
                <a:ea typeface="宋体" panose="02010600030101010101" pitchFamily="2" charset="-122"/>
              </a:rPr>
              <a:t>基于动态调度的多流出技术（超标量处理器</a:t>
            </a:r>
            <a:r>
              <a:rPr lang="zh-CN" altLang="en-US" dirty="0">
                <a:solidFill>
                  <a:srgbClr val="000000"/>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2242227957"/>
      </p:ext>
    </p:extLst>
  </p:cSld>
  <p:clrMapOvr>
    <a:masterClrMapping/>
  </p:clrMapOvr>
  <p:transition>
    <p:pull dir="rd"/>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7" name="Rectangle 3" descr="Rectangle: Click to edit Master text styles&#10;Second level&#10;Third level&#10;Fourth level&#10;Fifth level"/>
          <p:cNvSpPr>
            <a:spLocks noGrp="1" noChangeArrowheads="1"/>
          </p:cNvSpPr>
          <p:nvPr>
            <p:ph idx="1"/>
          </p:nvPr>
        </p:nvSpPr>
        <p:spPr>
          <a:xfrm>
            <a:off x="679331" y="596515"/>
            <a:ext cx="7918450" cy="5472113"/>
          </a:xfrm>
        </p:spPr>
        <p:txBody>
          <a:bodyPr/>
          <a:lstStyle/>
          <a:p>
            <a:pPr marL="457200" indent="-457200" eaLnBrk="1" hangingPunct="1">
              <a:buFont typeface="Wingdings" panose="05000000000000000000" pitchFamily="2" charset="2"/>
              <a:buAutoNum type="arabicPeriod" startAt="2"/>
            </a:pPr>
            <a:r>
              <a:rPr lang="zh-CN" altLang="en-US" sz="2000" dirty="0">
                <a:latin typeface="宋体" panose="02010600030101010101" pitchFamily="2" charset="-122"/>
                <a:ea typeface="宋体" panose="02010600030101010101" pitchFamily="2" charset="-122"/>
              </a:rPr>
              <a:t>有两种不同的方法可以实现多流出。 </a:t>
            </a:r>
          </a:p>
          <a:p>
            <a:pPr marL="1085850" lvl="1" indent="-457200" eaLnBrk="1" hangingPunct="1">
              <a:buNone/>
            </a:pPr>
            <a:r>
              <a:rPr lang="zh-CN" altLang="en-US" sz="2000" dirty="0">
                <a:solidFill>
                  <a:srgbClr val="D60093"/>
                </a:solidFill>
                <a:latin typeface="宋体" panose="02010600030101010101" pitchFamily="2" charset="-122"/>
                <a:ea typeface="宋体" panose="02010600030101010101" pitchFamily="2" charset="-122"/>
              </a:rPr>
              <a:t> 关键在于：</a:t>
            </a:r>
            <a:r>
              <a:rPr lang="zh-CN" altLang="en-US" sz="2000" dirty="0">
                <a:solidFill>
                  <a:srgbClr val="000000"/>
                </a:solidFill>
                <a:latin typeface="宋体" panose="02010600030101010101" pitchFamily="2" charset="-122"/>
                <a:ea typeface="宋体" panose="02010600030101010101" pitchFamily="2" charset="-122"/>
              </a:rPr>
              <a:t>对保留站的分配和对流水线控制表格的修改。</a:t>
            </a:r>
          </a:p>
          <a:p>
            <a:pPr marL="1085850" lvl="1" indent="-457200" eaLnBrk="1" hangingPunct="1"/>
            <a:r>
              <a:rPr lang="zh-CN" altLang="en-US" sz="2000" dirty="0">
                <a:latin typeface="宋体" panose="02010600030101010101" pitchFamily="2" charset="-122"/>
                <a:ea typeface="宋体" panose="02010600030101010101" pitchFamily="2" charset="-122"/>
              </a:rPr>
              <a:t>一个是在半个时钟周期里完成流出步骤，这样一个时钟周期就能处理两条指令。</a:t>
            </a:r>
          </a:p>
          <a:p>
            <a:pPr marL="1085850" lvl="1" indent="-457200" eaLnBrk="1" hangingPunct="1"/>
            <a:r>
              <a:rPr lang="zh-CN" altLang="en-US" sz="2000" dirty="0">
                <a:latin typeface="宋体" panose="02010600030101010101" pitchFamily="2" charset="-122"/>
                <a:ea typeface="宋体" panose="02010600030101010101" pitchFamily="2" charset="-122"/>
              </a:rPr>
              <a:t>另一个是设置一次能同时处理两条指令的逻辑电路。</a:t>
            </a:r>
          </a:p>
          <a:p>
            <a:pPr marL="1085850" lvl="1" indent="-457200" eaLnBrk="1" hangingPunct="1">
              <a:buNone/>
            </a:pPr>
            <a:r>
              <a:rPr lang="zh-CN" altLang="en-US" sz="2000" dirty="0">
                <a:latin typeface="宋体" panose="02010600030101010101" pitchFamily="2" charset="-122"/>
                <a:ea typeface="宋体" panose="02010600030101010101" pitchFamily="2" charset="-122"/>
              </a:rPr>
              <a:t>    </a:t>
            </a:r>
            <a:r>
              <a:rPr lang="zh-CN" altLang="en-US" sz="2000" dirty="0">
                <a:solidFill>
                  <a:srgbClr val="E24C05"/>
                </a:solidFill>
                <a:latin typeface="宋体" panose="02010600030101010101" pitchFamily="2" charset="-122"/>
                <a:ea typeface="宋体" panose="02010600030101010101" pitchFamily="2" charset="-122"/>
              </a:rPr>
              <a:t>现代的流出</a:t>
            </a:r>
            <a:r>
              <a:rPr lang="en-US" altLang="zh-CN" sz="2000" dirty="0">
                <a:solidFill>
                  <a:srgbClr val="9933FF"/>
                </a:solidFill>
                <a:latin typeface="宋体" panose="02010600030101010101" pitchFamily="2" charset="-122"/>
                <a:ea typeface="宋体" panose="02010600030101010101" pitchFamily="2" charset="-122"/>
              </a:rPr>
              <a:t>4</a:t>
            </a:r>
            <a:r>
              <a:rPr lang="zh-CN" altLang="en-US" sz="2000" dirty="0">
                <a:solidFill>
                  <a:srgbClr val="E24C05"/>
                </a:solidFill>
                <a:latin typeface="宋体" panose="02010600030101010101" pitchFamily="2" charset="-122"/>
                <a:ea typeface="宋体" panose="02010600030101010101" pitchFamily="2" charset="-122"/>
              </a:rPr>
              <a:t>条或</a:t>
            </a:r>
            <a:r>
              <a:rPr lang="en-US" altLang="zh-CN" sz="2000" dirty="0">
                <a:solidFill>
                  <a:srgbClr val="9933FF"/>
                </a:solidFill>
                <a:latin typeface="宋体" panose="02010600030101010101" pitchFamily="2" charset="-122"/>
                <a:ea typeface="宋体" panose="02010600030101010101" pitchFamily="2" charset="-122"/>
              </a:rPr>
              <a:t>4</a:t>
            </a:r>
            <a:r>
              <a:rPr lang="zh-CN" altLang="en-US" sz="2000" dirty="0">
                <a:solidFill>
                  <a:srgbClr val="E24C05"/>
                </a:solidFill>
                <a:latin typeface="宋体" panose="02010600030101010101" pitchFamily="2" charset="-122"/>
                <a:ea typeface="宋体" panose="02010600030101010101" pitchFamily="2" charset="-122"/>
              </a:rPr>
              <a:t>条以上指令的超标量处理机</a:t>
            </a:r>
          </a:p>
          <a:p>
            <a:pPr marL="1085850" lvl="1" indent="-457200" eaLnBrk="1" hangingPunct="1">
              <a:buNone/>
            </a:pPr>
            <a:r>
              <a:rPr lang="zh-CN" altLang="en-US" sz="2000" dirty="0">
                <a:solidFill>
                  <a:srgbClr val="E24C05"/>
                </a:solidFill>
                <a:latin typeface="宋体" panose="02010600030101010101" pitchFamily="2" charset="-122"/>
                <a:ea typeface="宋体" panose="02010600030101010101" pitchFamily="2" charset="-122"/>
              </a:rPr>
              <a:t>经常是两种方法都采用。  </a:t>
            </a:r>
          </a:p>
        </p:txBody>
      </p:sp>
    </p:spTree>
    <p:extLst>
      <p:ext uri="{BB962C8B-B14F-4D97-AF65-F5344CB8AC3E}">
        <p14:creationId xmlns:p14="http://schemas.microsoft.com/office/powerpoint/2010/main" val="3580306539"/>
      </p:ext>
    </p:extLst>
  </p:cSld>
  <p:clrMapOvr>
    <a:masterClrMapping/>
  </p:clrMapOvr>
  <p:transition>
    <p:pull dir="rd"/>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1" name="Rectangle 3" descr="Rectangle: Click to edit Master text styles&#10;Second level&#10;Third level&#10;Fourth level&#10;Fifth level"/>
          <p:cNvSpPr>
            <a:spLocks noGrp="1" noChangeArrowheads="1"/>
          </p:cNvSpPr>
          <p:nvPr>
            <p:ph idx="1"/>
          </p:nvPr>
        </p:nvSpPr>
        <p:spPr>
          <a:xfrm>
            <a:off x="1058254" y="535538"/>
            <a:ext cx="7989888" cy="4873625"/>
          </a:xfrm>
        </p:spPr>
        <p:txBody>
          <a:bodyPr/>
          <a:lstStyle/>
          <a:p>
            <a:pPr marL="457200" indent="-457200" eaLnBrk="1" hangingPunct="1">
              <a:lnSpc>
                <a:spcPct val="150000"/>
              </a:lnSpc>
              <a:buNone/>
              <a:tabLst>
                <a:tab pos="1428750" algn="l"/>
                <a:tab pos="2381250" algn="l"/>
                <a:tab pos="4575175" algn="l"/>
              </a:tabLst>
            </a:pPr>
            <a:r>
              <a:rPr lang="en-US" altLang="zh-CN" sz="2000" b="1"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例</a:t>
            </a:r>
            <a:r>
              <a:rPr lang="en-US" altLang="zh-CN" sz="2000" dirty="0">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a:t>
            </a:r>
            <a:r>
              <a:rPr lang="en-US" altLang="zh-CN" sz="2000" dirty="0">
                <a:solidFill>
                  <a:srgbClr val="000000"/>
                </a:solidFill>
                <a:latin typeface="宋体" panose="02010600030101010101" pitchFamily="2" charset="-122"/>
                <a:ea typeface="宋体" panose="02010600030101010101" pitchFamily="2" charset="-122"/>
              </a:rPr>
              <a:t> </a:t>
            </a:r>
            <a:r>
              <a:rPr lang="zh-CN" altLang="en-US" sz="2000" dirty="0">
                <a:solidFill>
                  <a:srgbClr val="000000"/>
                </a:solidFill>
                <a:latin typeface="宋体" panose="02010600030101010101" pitchFamily="2" charset="-122"/>
                <a:ea typeface="宋体" panose="02010600030101010101" pitchFamily="2" charset="-122"/>
              </a:rPr>
              <a:t>对于采用了</a:t>
            </a:r>
            <a:r>
              <a:rPr lang="en-US" altLang="zh-CN" sz="2000" dirty="0" err="1">
                <a:solidFill>
                  <a:srgbClr val="000000"/>
                </a:solidFill>
                <a:latin typeface="宋体" panose="02010600030101010101" pitchFamily="2" charset="-122"/>
                <a:ea typeface="宋体" panose="02010600030101010101" pitchFamily="2" charset="-122"/>
              </a:rPr>
              <a:t>Tomasulo</a:t>
            </a:r>
            <a:r>
              <a:rPr lang="zh-CN" altLang="en-US" sz="2000" dirty="0">
                <a:solidFill>
                  <a:srgbClr val="000000"/>
                </a:solidFill>
                <a:latin typeface="宋体" panose="02010600030101010101" pitchFamily="2" charset="-122"/>
                <a:ea typeface="宋体" panose="02010600030101010101" pitchFamily="2" charset="-122"/>
              </a:rPr>
              <a:t>算法和多流出技术的</a:t>
            </a:r>
            <a:r>
              <a:rPr lang="en-US" altLang="zh-CN" sz="2000" dirty="0">
                <a:solidFill>
                  <a:srgbClr val="9933FF"/>
                </a:solidFill>
                <a:latin typeface="宋体" panose="02010600030101010101" pitchFamily="2" charset="-122"/>
                <a:ea typeface="宋体" panose="02010600030101010101" pitchFamily="2" charset="-122"/>
              </a:rPr>
              <a:t>MIPS</a:t>
            </a:r>
            <a:r>
              <a:rPr lang="zh-CN" altLang="en-US" sz="2000" dirty="0">
                <a:solidFill>
                  <a:srgbClr val="000000"/>
                </a:solidFill>
                <a:latin typeface="宋体" panose="02010600030101010101" pitchFamily="2" charset="-122"/>
                <a:ea typeface="宋体" panose="02010600030101010101" pitchFamily="2" charset="-122"/>
              </a:rPr>
              <a:t>流水线，考虑以下简单循环的执行。该程序把</a:t>
            </a:r>
            <a:r>
              <a:rPr lang="en-US" altLang="zh-CN" sz="2000" dirty="0">
                <a:solidFill>
                  <a:srgbClr val="9933FF"/>
                </a:solidFill>
                <a:latin typeface="宋体" panose="02010600030101010101" pitchFamily="2" charset="-122"/>
                <a:ea typeface="宋体" panose="02010600030101010101" pitchFamily="2" charset="-122"/>
              </a:rPr>
              <a:t>F2</a:t>
            </a:r>
            <a:r>
              <a:rPr lang="zh-CN" altLang="en-US" sz="2000" dirty="0">
                <a:solidFill>
                  <a:srgbClr val="000000"/>
                </a:solidFill>
                <a:latin typeface="宋体" panose="02010600030101010101" pitchFamily="2" charset="-122"/>
                <a:ea typeface="宋体" panose="02010600030101010101" pitchFamily="2" charset="-122"/>
              </a:rPr>
              <a:t>中的标量加到一个向量的每个元素上。</a:t>
            </a:r>
          </a:p>
          <a:p>
            <a:pPr marL="457200" indent="-457200" eaLnBrk="1" hangingPunct="1">
              <a:buNone/>
              <a:tabLst>
                <a:tab pos="1428750" algn="l"/>
                <a:tab pos="2381250" algn="l"/>
                <a:tab pos="4575175" algn="l"/>
              </a:tabLst>
            </a:pP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Loop: L.D  	F0, 0</a:t>
            </a:r>
            <a:r>
              <a:rPr lang="zh-CN" altLang="en-US" sz="2000" dirty="0">
                <a:solidFill>
                  <a:schemeClr val="tx1"/>
                </a:solidFill>
                <a:latin typeface="宋体" panose="02010600030101010101" pitchFamily="2" charset="-122"/>
                <a:ea typeface="宋体" panose="02010600030101010101" pitchFamily="2" charset="-122"/>
              </a:rPr>
              <a:t>（</a:t>
            </a:r>
            <a:r>
              <a:rPr lang="en-US" altLang="zh-CN" sz="2000" dirty="0">
                <a:solidFill>
                  <a:schemeClr val="tx1"/>
                </a:solidFill>
                <a:latin typeface="宋体" panose="02010600030101010101" pitchFamily="2" charset="-122"/>
                <a:ea typeface="宋体" panose="02010600030101010101" pitchFamily="2" charset="-122"/>
              </a:rPr>
              <a:t>R1</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rgbClr val="000000"/>
                </a:solidFill>
                <a:latin typeface="宋体" panose="02010600030101010101" pitchFamily="2" charset="-122"/>
                <a:ea typeface="宋体" panose="02010600030101010101" pitchFamily="2" charset="-122"/>
              </a:rPr>
              <a:t>// </a:t>
            </a:r>
            <a:r>
              <a:rPr lang="zh-CN" altLang="en-US" sz="2000" dirty="0">
                <a:solidFill>
                  <a:srgbClr val="000000"/>
                </a:solidFill>
                <a:latin typeface="宋体" panose="02010600030101010101" pitchFamily="2" charset="-122"/>
                <a:ea typeface="宋体" panose="02010600030101010101" pitchFamily="2" charset="-122"/>
              </a:rPr>
              <a:t>取一个数组元素放入</a:t>
            </a:r>
            <a:r>
              <a:rPr lang="en-US" altLang="zh-CN" sz="2000" dirty="0">
                <a:solidFill>
                  <a:srgbClr val="000000"/>
                </a:solidFill>
                <a:latin typeface="宋体" panose="02010600030101010101" pitchFamily="2" charset="-122"/>
                <a:ea typeface="宋体" panose="02010600030101010101" pitchFamily="2" charset="-122"/>
              </a:rPr>
              <a:t>F0</a:t>
            </a:r>
          </a:p>
          <a:p>
            <a:pPr marL="457200" indent="-457200" eaLnBrk="1" hangingPunct="1">
              <a:buNone/>
              <a:tabLst>
                <a:tab pos="1428750" algn="l"/>
                <a:tab pos="2381250" algn="l"/>
                <a:tab pos="4575175" algn="l"/>
              </a:tabLst>
            </a:pPr>
            <a:r>
              <a:rPr lang="en-US" altLang="zh-CN" sz="2000" dirty="0">
                <a:solidFill>
                  <a:schemeClr val="tx1"/>
                </a:solidFill>
                <a:latin typeface="宋体" panose="02010600030101010101" pitchFamily="2" charset="-122"/>
                <a:ea typeface="宋体" panose="02010600030101010101" pitchFamily="2" charset="-122"/>
              </a:rPr>
              <a:t>	      	ADD.D 	F4, F0, F2     	</a:t>
            </a:r>
            <a:r>
              <a:rPr lang="en-US" altLang="zh-CN" sz="2000" dirty="0">
                <a:solidFill>
                  <a:srgbClr val="000000"/>
                </a:solidFill>
                <a:latin typeface="宋体" panose="02010600030101010101" pitchFamily="2" charset="-122"/>
                <a:ea typeface="宋体" panose="02010600030101010101" pitchFamily="2" charset="-122"/>
              </a:rPr>
              <a:t>// </a:t>
            </a:r>
            <a:r>
              <a:rPr lang="zh-CN" altLang="en-US" sz="2000" dirty="0">
                <a:solidFill>
                  <a:srgbClr val="000000"/>
                </a:solidFill>
                <a:latin typeface="宋体" panose="02010600030101010101" pitchFamily="2" charset="-122"/>
                <a:ea typeface="宋体" panose="02010600030101010101" pitchFamily="2" charset="-122"/>
              </a:rPr>
              <a:t>加上在</a:t>
            </a:r>
            <a:r>
              <a:rPr lang="en-US" altLang="zh-CN" sz="2000" dirty="0">
                <a:solidFill>
                  <a:srgbClr val="000000"/>
                </a:solidFill>
                <a:latin typeface="宋体" panose="02010600030101010101" pitchFamily="2" charset="-122"/>
                <a:ea typeface="宋体" panose="02010600030101010101" pitchFamily="2" charset="-122"/>
              </a:rPr>
              <a:t>F2</a:t>
            </a:r>
            <a:r>
              <a:rPr lang="zh-CN" altLang="en-US" sz="2000" dirty="0">
                <a:solidFill>
                  <a:srgbClr val="000000"/>
                </a:solidFill>
                <a:latin typeface="宋体" panose="02010600030101010101" pitchFamily="2" charset="-122"/>
                <a:ea typeface="宋体" panose="02010600030101010101" pitchFamily="2" charset="-122"/>
              </a:rPr>
              <a:t>中的标量</a:t>
            </a:r>
          </a:p>
          <a:p>
            <a:pPr marL="457200" indent="-457200" eaLnBrk="1" hangingPunct="1">
              <a:buNone/>
              <a:tabLst>
                <a:tab pos="1428750" algn="l"/>
                <a:tab pos="2381250" algn="l"/>
                <a:tab pos="4575175" algn="l"/>
              </a:tabLst>
            </a:pP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S.D   	F4, 0</a:t>
            </a:r>
            <a:r>
              <a:rPr lang="zh-CN" altLang="en-US" sz="2000" dirty="0">
                <a:solidFill>
                  <a:schemeClr val="tx1"/>
                </a:solidFill>
                <a:latin typeface="宋体" panose="02010600030101010101" pitchFamily="2" charset="-122"/>
                <a:ea typeface="宋体" panose="02010600030101010101" pitchFamily="2" charset="-122"/>
              </a:rPr>
              <a:t>（</a:t>
            </a:r>
            <a:r>
              <a:rPr lang="en-US" altLang="zh-CN" sz="2000" dirty="0">
                <a:solidFill>
                  <a:schemeClr val="tx1"/>
                </a:solidFill>
                <a:latin typeface="宋体" panose="02010600030101010101" pitchFamily="2" charset="-122"/>
                <a:ea typeface="宋体" panose="02010600030101010101" pitchFamily="2" charset="-122"/>
              </a:rPr>
              <a:t>R1</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rgbClr val="000000"/>
                </a:solidFill>
                <a:latin typeface="宋体" panose="02010600030101010101" pitchFamily="2" charset="-122"/>
                <a:ea typeface="宋体" panose="02010600030101010101" pitchFamily="2" charset="-122"/>
              </a:rPr>
              <a:t>// </a:t>
            </a:r>
            <a:r>
              <a:rPr lang="zh-CN" altLang="en-US" sz="2000" dirty="0">
                <a:solidFill>
                  <a:srgbClr val="000000"/>
                </a:solidFill>
                <a:latin typeface="宋体" panose="02010600030101010101" pitchFamily="2" charset="-122"/>
                <a:ea typeface="宋体" panose="02010600030101010101" pitchFamily="2" charset="-122"/>
              </a:rPr>
              <a:t>存结果</a:t>
            </a:r>
          </a:p>
          <a:p>
            <a:pPr marL="457200" indent="-457200" eaLnBrk="1" hangingPunct="1">
              <a:buNone/>
              <a:tabLst>
                <a:tab pos="1428750" algn="l"/>
                <a:tab pos="2381250" algn="l"/>
                <a:tab pos="4575175" algn="l"/>
              </a:tabLst>
            </a:pP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DADDIU R1,R1</a:t>
            </a:r>
            <a:r>
              <a:rPr lang="zh-CN" altLang="en-US" sz="2000" dirty="0">
                <a:solidFill>
                  <a:schemeClr val="tx1"/>
                </a:solidFill>
                <a:latin typeface="宋体" panose="02010600030101010101" pitchFamily="2" charset="-122"/>
                <a:ea typeface="宋体" panose="02010600030101010101" pitchFamily="2" charset="-122"/>
              </a:rPr>
              <a:t>，</a:t>
            </a:r>
            <a:r>
              <a:rPr lang="en-US" altLang="zh-CN" sz="2000" dirty="0">
                <a:solidFill>
                  <a:schemeClr val="tx1"/>
                </a:solidFill>
                <a:latin typeface="宋体" panose="02010600030101010101" pitchFamily="2" charset="-122"/>
                <a:ea typeface="宋体" panose="02010600030101010101" pitchFamily="2" charset="-122"/>
              </a:rPr>
              <a:t>#-8	</a:t>
            </a:r>
          </a:p>
          <a:p>
            <a:pPr marL="457200" indent="-457200" eaLnBrk="1" hangingPunct="1">
              <a:buNone/>
              <a:tabLst>
                <a:tab pos="1428750" algn="l"/>
                <a:tab pos="2381250" algn="l"/>
                <a:tab pos="4575175" algn="l"/>
              </a:tabLst>
            </a:pPr>
            <a:r>
              <a:rPr lang="en-US" altLang="zh-CN" sz="2000" dirty="0">
                <a:solidFill>
                  <a:srgbClr val="000000"/>
                </a:solidFill>
                <a:latin typeface="宋体" panose="02010600030101010101" pitchFamily="2" charset="-122"/>
                <a:ea typeface="宋体" panose="02010600030101010101" pitchFamily="2" charset="-122"/>
              </a:rPr>
              <a:t>                      // </a:t>
            </a:r>
            <a:r>
              <a:rPr lang="zh-CN" altLang="en-US" sz="2000" dirty="0">
                <a:solidFill>
                  <a:srgbClr val="000000"/>
                </a:solidFill>
                <a:latin typeface="宋体" panose="02010600030101010101" pitchFamily="2" charset="-122"/>
                <a:ea typeface="宋体" panose="02010600030101010101" pitchFamily="2" charset="-122"/>
              </a:rPr>
              <a:t>将指针减少</a:t>
            </a:r>
            <a:r>
              <a:rPr lang="en-US" altLang="zh-CN" sz="2000" dirty="0">
                <a:solidFill>
                  <a:srgbClr val="000000"/>
                </a:solidFill>
                <a:latin typeface="宋体" panose="02010600030101010101" pitchFamily="2" charset="-122"/>
                <a:ea typeface="宋体" panose="02010600030101010101" pitchFamily="2" charset="-122"/>
              </a:rPr>
              <a:t>8</a:t>
            </a:r>
            <a:r>
              <a:rPr lang="zh-CN" altLang="en-US" sz="2000" dirty="0">
                <a:solidFill>
                  <a:srgbClr val="000000"/>
                </a:solidFill>
                <a:latin typeface="宋体" panose="02010600030101010101" pitchFamily="2" charset="-122"/>
                <a:ea typeface="宋体" panose="02010600030101010101" pitchFamily="2" charset="-122"/>
              </a:rPr>
              <a:t>（每个数据占</a:t>
            </a:r>
            <a:r>
              <a:rPr lang="en-US" altLang="zh-CN" sz="2000" dirty="0">
                <a:solidFill>
                  <a:srgbClr val="000000"/>
                </a:solidFill>
                <a:latin typeface="宋体" panose="02010600030101010101" pitchFamily="2" charset="-122"/>
                <a:ea typeface="宋体" panose="02010600030101010101" pitchFamily="2" charset="-122"/>
              </a:rPr>
              <a:t>8</a:t>
            </a:r>
            <a:r>
              <a:rPr lang="zh-CN" altLang="en-US" sz="2000" dirty="0">
                <a:solidFill>
                  <a:srgbClr val="000000"/>
                </a:solidFill>
                <a:latin typeface="宋体" panose="02010600030101010101" pitchFamily="2" charset="-122"/>
                <a:ea typeface="宋体" panose="02010600030101010101" pitchFamily="2" charset="-122"/>
              </a:rPr>
              <a:t>个字节）</a:t>
            </a:r>
          </a:p>
          <a:p>
            <a:pPr marL="457200" indent="-457200" eaLnBrk="1" hangingPunct="1">
              <a:buNone/>
              <a:tabLst>
                <a:tab pos="1428750" algn="l"/>
                <a:tab pos="2381250" algn="l"/>
                <a:tab pos="4575175" algn="l"/>
              </a:tabLst>
            </a:pP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BNE R1,R2,Loop	</a:t>
            </a:r>
          </a:p>
          <a:p>
            <a:pPr marL="457200" indent="-457200" eaLnBrk="1" hangingPunct="1">
              <a:buNone/>
              <a:tabLst>
                <a:tab pos="1428750" algn="l"/>
                <a:tab pos="2381250" algn="l"/>
                <a:tab pos="4575175" algn="l"/>
              </a:tabLst>
            </a:pPr>
            <a:r>
              <a:rPr lang="en-US" altLang="zh-CN" sz="2000" dirty="0">
                <a:solidFill>
                  <a:srgbClr val="000000"/>
                </a:solidFill>
                <a:latin typeface="宋体" panose="02010600030101010101" pitchFamily="2" charset="-122"/>
                <a:ea typeface="宋体" panose="02010600030101010101" pitchFamily="2" charset="-122"/>
              </a:rPr>
              <a:t>      	// </a:t>
            </a:r>
            <a:r>
              <a:rPr lang="zh-CN" altLang="en-US" sz="2000" dirty="0">
                <a:solidFill>
                  <a:srgbClr val="000000"/>
                </a:solidFill>
                <a:latin typeface="宋体" panose="02010600030101010101" pitchFamily="2" charset="-122"/>
                <a:ea typeface="宋体" panose="02010600030101010101" pitchFamily="2" charset="-122"/>
              </a:rPr>
              <a:t>若</a:t>
            </a:r>
            <a:r>
              <a:rPr lang="en-US" altLang="zh-CN" sz="2000" dirty="0">
                <a:solidFill>
                  <a:srgbClr val="000000"/>
                </a:solidFill>
                <a:latin typeface="宋体" panose="02010600030101010101" pitchFamily="2" charset="-122"/>
                <a:ea typeface="宋体" panose="02010600030101010101" pitchFamily="2" charset="-122"/>
              </a:rPr>
              <a:t>R1</a:t>
            </a:r>
            <a:r>
              <a:rPr lang="zh-CN" altLang="en-US" sz="2000" dirty="0">
                <a:solidFill>
                  <a:srgbClr val="000000"/>
                </a:solidFill>
                <a:latin typeface="宋体" panose="02010600030101010101" pitchFamily="2" charset="-122"/>
                <a:ea typeface="宋体" panose="02010600030101010101" pitchFamily="2" charset="-122"/>
              </a:rPr>
              <a:t>不等于</a:t>
            </a:r>
            <a:r>
              <a:rPr lang="en-US" altLang="zh-CN" sz="2000" dirty="0">
                <a:solidFill>
                  <a:srgbClr val="000000"/>
                </a:solidFill>
                <a:latin typeface="宋体" panose="02010600030101010101" pitchFamily="2" charset="-122"/>
                <a:ea typeface="宋体" panose="02010600030101010101" pitchFamily="2" charset="-122"/>
              </a:rPr>
              <a:t>R2</a:t>
            </a:r>
            <a:r>
              <a:rPr lang="zh-CN" altLang="en-US" sz="2000" dirty="0">
                <a:solidFill>
                  <a:srgbClr val="000000"/>
                </a:solidFill>
                <a:latin typeface="宋体" panose="02010600030101010101" pitchFamily="2" charset="-122"/>
                <a:ea typeface="宋体" panose="02010600030101010101" pitchFamily="2" charset="-122"/>
              </a:rPr>
              <a:t>，表示尚未结束，转移到</a:t>
            </a:r>
            <a:r>
              <a:rPr lang="en-US" altLang="zh-CN" sz="2000" dirty="0">
                <a:solidFill>
                  <a:srgbClr val="000000"/>
                </a:solidFill>
                <a:latin typeface="宋体" panose="02010600030101010101" pitchFamily="2" charset="-122"/>
                <a:ea typeface="宋体" panose="02010600030101010101" pitchFamily="2" charset="-122"/>
              </a:rPr>
              <a:t>Loop</a:t>
            </a:r>
            <a:r>
              <a:rPr lang="zh-CN" altLang="en-US" sz="2000" dirty="0">
                <a:solidFill>
                  <a:srgbClr val="000000"/>
                </a:solidFill>
                <a:latin typeface="宋体" panose="02010600030101010101" pitchFamily="2" charset="-122"/>
                <a:ea typeface="宋体" panose="02010600030101010101" pitchFamily="2" charset="-122"/>
              </a:rPr>
              <a:t>继续</a:t>
            </a:r>
            <a:r>
              <a:rPr lang="zh-CN" altLang="en-US" sz="2000" dirty="0">
                <a:solidFill>
                  <a:schemeClr val="tx1"/>
                </a:solidFill>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1190881915"/>
      </p:ext>
    </p:extLst>
  </p:cSld>
  <p:clrMapOvr>
    <a:masterClrMapping/>
  </p:clrMapOvr>
  <p:transition>
    <p:pull dir="rd"/>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5" name="Rectangle 3" descr="Rectangle: Click to edit Master text styles&#10;Second level&#10;Third level&#10;Fourth level&#10;Fifth level"/>
          <p:cNvSpPr>
            <a:spLocks noGrp="1" noChangeArrowheads="1"/>
          </p:cNvSpPr>
          <p:nvPr>
            <p:ph idx="1"/>
          </p:nvPr>
        </p:nvSpPr>
        <p:spPr>
          <a:xfrm>
            <a:off x="475049" y="393047"/>
            <a:ext cx="9634626" cy="5480050"/>
          </a:xfrm>
        </p:spPr>
        <p:txBody>
          <a:bodyPr/>
          <a:lstStyle/>
          <a:p>
            <a:pPr marL="1085850" lvl="1" indent="-457200" eaLnBrk="1" hangingPunct="1">
              <a:buNone/>
            </a:pPr>
            <a:r>
              <a:rPr lang="zh-CN" altLang="en-US" sz="2000" dirty="0">
                <a:solidFill>
                  <a:srgbClr val="C705CC"/>
                </a:solidFill>
                <a:latin typeface="宋体" panose="02010600030101010101" pitchFamily="2" charset="-122"/>
                <a:ea typeface="宋体" panose="02010600030101010101" pitchFamily="2" charset="-122"/>
              </a:rPr>
              <a:t>现做以下假设：</a:t>
            </a:r>
            <a:endParaRPr lang="en-US" altLang="zh-CN" sz="2000" dirty="0">
              <a:solidFill>
                <a:srgbClr val="C705CC"/>
              </a:solidFill>
              <a:latin typeface="宋体" panose="02010600030101010101" pitchFamily="2" charset="-122"/>
              <a:ea typeface="宋体" panose="02010600030101010101" pitchFamily="2" charset="-122"/>
            </a:endParaRPr>
          </a:p>
          <a:p>
            <a:pPr marL="1085850" lvl="1" indent="-457200" eaLnBrk="1" hangingPunct="1">
              <a:buNone/>
            </a:pPr>
            <a:r>
              <a:rPr lang="zh-CN" altLang="en-US" sz="2000" dirty="0">
                <a:latin typeface="宋体" panose="02010600030101010101" pitchFamily="2" charset="-122"/>
                <a:ea typeface="宋体" panose="02010600030101010101" pitchFamily="2" charset="-122"/>
              </a:rPr>
              <a:t>①每个时钟周期能流出一条整数指令和一条浮点指令，即使它们相关也是如此。</a:t>
            </a:r>
            <a:endParaRPr lang="en-US" altLang="zh-CN" sz="2000" dirty="0">
              <a:latin typeface="宋体" panose="02010600030101010101" pitchFamily="2" charset="-122"/>
              <a:ea typeface="宋体" panose="02010600030101010101" pitchFamily="2" charset="-122"/>
            </a:endParaRPr>
          </a:p>
          <a:p>
            <a:pPr marL="1085850" lvl="1" indent="-457200" eaLnBrk="1" hangingPunct="1">
              <a:buNone/>
            </a:pPr>
            <a:r>
              <a:rPr lang="zh-CN" altLang="en-US" sz="2000" dirty="0">
                <a:latin typeface="宋体" panose="02010600030101010101" pitchFamily="2" charset="-122"/>
                <a:ea typeface="宋体" panose="02010600030101010101" pitchFamily="2" charset="-122"/>
              </a:rPr>
              <a:t>②有</a:t>
            </a:r>
            <a:r>
              <a:rPr lang="zh-CN" altLang="en-US" sz="2000" dirty="0">
                <a:solidFill>
                  <a:srgbClr val="C705CC"/>
                </a:solidFill>
                <a:latin typeface="宋体" panose="02010600030101010101" pitchFamily="2" charset="-122"/>
                <a:ea typeface="宋体" panose="02010600030101010101" pitchFamily="2" charset="-122"/>
              </a:rPr>
              <a:t>一个</a:t>
            </a:r>
            <a:r>
              <a:rPr lang="zh-CN" altLang="en-US" sz="2000" dirty="0">
                <a:latin typeface="宋体" panose="02010600030101010101" pitchFamily="2" charset="-122"/>
                <a:ea typeface="宋体" panose="02010600030101010101" pitchFamily="2" charset="-122"/>
              </a:rPr>
              <a:t>整数部件，用于整数</a:t>
            </a:r>
            <a:r>
              <a:rPr lang="en-US" altLang="zh-CN" sz="2000" dirty="0">
                <a:solidFill>
                  <a:srgbClr val="9933FF"/>
                </a:solidFill>
                <a:latin typeface="宋体" panose="02010600030101010101" pitchFamily="2" charset="-122"/>
                <a:ea typeface="宋体" panose="02010600030101010101" pitchFamily="2" charset="-122"/>
              </a:rPr>
              <a:t>ALU</a:t>
            </a:r>
            <a:r>
              <a:rPr lang="zh-CN" altLang="en-US" sz="2000" dirty="0">
                <a:latin typeface="宋体" panose="02010600030101010101" pitchFamily="2" charset="-122"/>
                <a:ea typeface="宋体" panose="02010600030101010101" pitchFamily="2" charset="-122"/>
              </a:rPr>
              <a:t>运算和地址计算；</a:t>
            </a:r>
            <a:endParaRPr lang="en-US" altLang="zh-CN" sz="2000" dirty="0">
              <a:latin typeface="宋体" panose="02010600030101010101" pitchFamily="2" charset="-122"/>
              <a:ea typeface="宋体" panose="02010600030101010101" pitchFamily="2" charset="-122"/>
            </a:endParaRPr>
          </a:p>
          <a:p>
            <a:pPr marL="1085850" lvl="1" indent="-457200" eaLnBrk="1" hangingPunct="1">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并且对于每一种浮点操作类型都有一个独立的流水化了的浮点功能部件。</a:t>
            </a:r>
            <a:endParaRPr lang="en-US" altLang="zh-CN" sz="2000" dirty="0">
              <a:latin typeface="宋体" panose="02010600030101010101" pitchFamily="2" charset="-122"/>
              <a:ea typeface="宋体" panose="02010600030101010101" pitchFamily="2" charset="-122"/>
            </a:endParaRPr>
          </a:p>
          <a:p>
            <a:pPr marL="1085850" lvl="1" indent="-457200" eaLnBrk="1" hangingPunct="1">
              <a:buNone/>
            </a:pPr>
            <a:r>
              <a:rPr lang="zh-CN" altLang="en-US" sz="2000" dirty="0">
                <a:latin typeface="宋体" panose="02010600030101010101" pitchFamily="2" charset="-122"/>
                <a:ea typeface="宋体" panose="02010600030101010101" pitchFamily="2" charset="-122"/>
              </a:rPr>
              <a:t>③指令流出和写结果各占用一个时钟周期。</a:t>
            </a:r>
            <a:endParaRPr lang="en-US" altLang="zh-CN" sz="2000" dirty="0">
              <a:latin typeface="宋体" panose="02010600030101010101" pitchFamily="2" charset="-122"/>
              <a:ea typeface="宋体" panose="02010600030101010101" pitchFamily="2" charset="-122"/>
            </a:endParaRPr>
          </a:p>
          <a:p>
            <a:pPr marL="1085850" lvl="1" indent="-457200" eaLnBrk="1" hangingPunct="1">
              <a:buNone/>
            </a:pPr>
            <a:r>
              <a:rPr lang="zh-CN" altLang="zh-CN" sz="2000" dirty="0">
                <a:latin typeface="宋体" panose="02010600030101010101" pitchFamily="2" charset="-122"/>
                <a:ea typeface="宋体" panose="02010600030101010101" pitchFamily="2" charset="-122"/>
              </a:rPr>
              <a:t>④</a:t>
            </a:r>
            <a:r>
              <a:rPr lang="zh-CN" altLang="en-US" sz="2000" dirty="0">
                <a:latin typeface="宋体" panose="02010600030101010101" pitchFamily="2" charset="-122"/>
                <a:ea typeface="宋体" panose="02010600030101010101" pitchFamily="2" charset="-122"/>
              </a:rPr>
              <a:t>具有动态分支预测部件和一个独立的计算分支条件的功能部件。</a:t>
            </a:r>
            <a:endParaRPr lang="en-US" altLang="zh-CN" sz="2000" dirty="0">
              <a:latin typeface="宋体" panose="02010600030101010101" pitchFamily="2" charset="-122"/>
              <a:ea typeface="宋体" panose="02010600030101010101" pitchFamily="2" charset="-122"/>
            </a:endParaRPr>
          </a:p>
          <a:p>
            <a:pPr marL="1085850" lvl="1" indent="-457200" eaLnBrk="1" hangingPunct="1">
              <a:buNone/>
            </a:pPr>
            <a:r>
              <a:rPr lang="zh-CN" altLang="en-US" sz="2000" dirty="0">
                <a:latin typeface="宋体" panose="02010600030101010101" pitchFamily="2" charset="-122"/>
                <a:ea typeface="宋体" panose="02010600030101010101" pitchFamily="2" charset="-122"/>
              </a:rPr>
              <a:t>⑤分支指令单独流出，没有采用延迟分支，但分支预测是完美的。</a:t>
            </a:r>
            <a:r>
              <a:rPr lang="zh-CN" altLang="en-US" sz="2000" dirty="0">
                <a:solidFill>
                  <a:srgbClr val="FF0000"/>
                </a:solidFill>
                <a:latin typeface="宋体" panose="02010600030101010101" pitchFamily="2" charset="-122"/>
                <a:ea typeface="宋体" panose="02010600030101010101" pitchFamily="2" charset="-122"/>
              </a:rPr>
              <a:t>分支指令完成前，其后续指令只能被取出和流出，但不能执行。</a:t>
            </a:r>
            <a:endParaRPr lang="en-US" altLang="zh-CN" sz="2000" dirty="0">
              <a:solidFill>
                <a:srgbClr val="FF0000"/>
              </a:solidFill>
              <a:latin typeface="宋体" panose="02010600030101010101" pitchFamily="2" charset="-122"/>
              <a:ea typeface="宋体" panose="02010600030101010101" pitchFamily="2" charset="-122"/>
            </a:endParaRPr>
          </a:p>
          <a:p>
            <a:pPr marL="1085850" lvl="1" indent="-457200" eaLnBrk="1" hangingPunct="1">
              <a:buNone/>
            </a:pPr>
            <a:r>
              <a:rPr lang="zh-CN" altLang="en-US" sz="2000" dirty="0">
                <a:latin typeface="宋体" panose="02010600030101010101" pitchFamily="2" charset="-122"/>
                <a:ea typeface="宋体" panose="02010600030101010101" pitchFamily="2" charset="-122"/>
              </a:rPr>
              <a:t>⑥因为写结果占用一个时钟周期，所以产生结果的延迟为：整数运算</a:t>
            </a:r>
            <a:r>
              <a:rPr lang="en-US" altLang="zh-CN" sz="2000" dirty="0">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个周期，</a:t>
            </a:r>
            <a:r>
              <a:rPr lang="en-US" altLang="zh-CN" sz="2000" dirty="0">
                <a:latin typeface="宋体" panose="02010600030101010101" pitchFamily="2" charset="-122"/>
                <a:ea typeface="宋体" panose="02010600030101010101" pitchFamily="2" charset="-122"/>
              </a:rPr>
              <a:t>load</a:t>
            </a:r>
            <a:r>
              <a:rPr lang="zh-CN" altLang="en-US" sz="2000" dirty="0">
                <a:latin typeface="宋体" panose="02010600030101010101" pitchFamily="2" charset="-122"/>
                <a:ea typeface="宋体" panose="02010600030101010101" pitchFamily="2" charset="-122"/>
              </a:rPr>
              <a:t>为</a:t>
            </a:r>
            <a:r>
              <a:rPr lang="en-US" altLang="zh-CN"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个周期，浮点加法运算</a:t>
            </a:r>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个周期。</a:t>
            </a:r>
          </a:p>
          <a:p>
            <a:pPr marL="457200" indent="-457200" eaLnBrk="1" hangingPunct="1">
              <a:lnSpc>
                <a:spcPct val="140000"/>
              </a:lnSpc>
              <a:buNone/>
            </a:pPr>
            <a:r>
              <a:rPr lang="zh-CN" altLang="en-US" sz="2000" dirty="0">
                <a:latin typeface="宋体" panose="02010600030101010101" pitchFamily="2" charset="-122"/>
                <a:ea typeface="宋体" panose="02010600030101010101" pitchFamily="2" charset="-122"/>
              </a:rPr>
              <a:t>     </a:t>
            </a:r>
            <a:r>
              <a:rPr lang="zh-CN" altLang="en-US" sz="2000" dirty="0">
                <a:solidFill>
                  <a:srgbClr val="000000"/>
                </a:solidFill>
                <a:latin typeface="宋体" panose="02010600030101010101" pitchFamily="2" charset="-122"/>
                <a:ea typeface="宋体" panose="02010600030101010101" pitchFamily="2" charset="-122"/>
              </a:rPr>
              <a:t>列出该程序前面</a:t>
            </a:r>
            <a:r>
              <a:rPr lang="en-US" altLang="zh-CN" sz="2000" dirty="0">
                <a:solidFill>
                  <a:srgbClr val="9933FF"/>
                </a:solidFill>
                <a:latin typeface="宋体" panose="02010600030101010101" pitchFamily="2" charset="-122"/>
                <a:ea typeface="宋体" panose="02010600030101010101" pitchFamily="2" charset="-122"/>
              </a:rPr>
              <a:t>3</a:t>
            </a:r>
            <a:r>
              <a:rPr lang="zh-CN" altLang="en-US" sz="2000" dirty="0">
                <a:solidFill>
                  <a:srgbClr val="000000"/>
                </a:solidFill>
                <a:latin typeface="宋体" panose="02010600030101010101" pitchFamily="2" charset="-122"/>
                <a:ea typeface="宋体" panose="02010600030101010101" pitchFamily="2" charset="-122"/>
              </a:rPr>
              <a:t>遍循环中各条指令的流出、开始执行和将结果写到</a:t>
            </a:r>
            <a:r>
              <a:rPr lang="en-US" altLang="zh-CN" sz="2000" dirty="0">
                <a:solidFill>
                  <a:srgbClr val="9933FF"/>
                </a:solidFill>
                <a:latin typeface="宋体" panose="02010600030101010101" pitchFamily="2" charset="-122"/>
                <a:ea typeface="宋体" panose="02010600030101010101" pitchFamily="2" charset="-122"/>
              </a:rPr>
              <a:t>CDB</a:t>
            </a:r>
            <a:r>
              <a:rPr lang="zh-CN" altLang="en-US" sz="2000" dirty="0">
                <a:solidFill>
                  <a:srgbClr val="000000"/>
                </a:solidFill>
                <a:latin typeface="宋体" panose="02010600030101010101" pitchFamily="2" charset="-122"/>
                <a:ea typeface="宋体" panose="02010600030101010101" pitchFamily="2" charset="-122"/>
              </a:rPr>
              <a:t>上的时间。</a:t>
            </a:r>
            <a:endParaRPr lang="zh-CN" altLang="en-US" sz="2000" dirty="0">
              <a:solidFill>
                <a:srgbClr val="FF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762631659"/>
      </p:ext>
    </p:extLst>
  </p:cSld>
  <p:clrMapOvr>
    <a:masterClrMapping/>
  </p:clrMapOvr>
  <p:transition>
    <p:pull dir="rd"/>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descr="Rectangle: Click to edit Master text styles&#10;Second level&#10;Third level&#10;Fourth level&#10;Fifth level"/>
          <p:cNvSpPr>
            <a:spLocks noGrp="1"/>
          </p:cNvSpPr>
          <p:nvPr>
            <p:ph idx="1"/>
          </p:nvPr>
        </p:nvSpPr>
        <p:spPr>
          <a:xfrm>
            <a:off x="1322308" y="1398661"/>
            <a:ext cx="8134350" cy="4953000"/>
          </a:xfrm>
        </p:spPr>
        <p:txBody>
          <a:bodyPr/>
          <a:lstStyle/>
          <a:p>
            <a:pPr marL="0" indent="0">
              <a:buNone/>
              <a:defRPr/>
            </a:pPr>
            <a:r>
              <a:rPr lang="zh-CN" altLang="en-US" sz="2000" dirty="0">
                <a:solidFill>
                  <a:srgbClr val="C705CC"/>
                </a:solidFill>
                <a:latin typeface="宋体" panose="02010600030101010101" pitchFamily="2" charset="-122"/>
                <a:ea typeface="宋体" panose="02010600030101010101" pitchFamily="2" charset="-122"/>
              </a:rPr>
              <a:t>说明：</a:t>
            </a:r>
            <a:endParaRPr lang="en-US" altLang="zh-CN" sz="2000" dirty="0">
              <a:solidFill>
                <a:srgbClr val="C705CC"/>
              </a:solidFill>
              <a:latin typeface="宋体" panose="02010600030101010101" pitchFamily="2" charset="-122"/>
              <a:ea typeface="宋体" panose="02010600030101010101" pitchFamily="2" charset="-122"/>
            </a:endParaRPr>
          </a:p>
          <a:p>
            <a:pPr marL="0" indent="0">
              <a:buNone/>
              <a:defRPr/>
            </a:pPr>
            <a:r>
              <a:rPr lang="en-US" altLang="zh-CN" sz="2000" dirty="0">
                <a:solidFill>
                  <a:srgbClr val="000000"/>
                </a:solidFill>
                <a:latin typeface="宋体" panose="02010600030101010101" pitchFamily="2" charset="-122"/>
                <a:ea typeface="宋体" panose="02010600030101010101" pitchFamily="2" charset="-122"/>
              </a:rPr>
              <a:t>①store</a:t>
            </a:r>
            <a:r>
              <a:rPr lang="zh-CN" altLang="en-US" sz="2000" dirty="0">
                <a:solidFill>
                  <a:srgbClr val="000000"/>
                </a:solidFill>
                <a:latin typeface="宋体" panose="02010600030101010101" pitchFamily="2" charset="-122"/>
                <a:ea typeface="宋体" panose="02010600030101010101" pitchFamily="2" charset="-122"/>
              </a:rPr>
              <a:t>和分支指令不经过写结果，因为他们不写寄存器</a:t>
            </a:r>
          </a:p>
          <a:p>
            <a:pPr marL="0" indent="0">
              <a:buNone/>
              <a:defRPr/>
            </a:pPr>
            <a:r>
              <a:rPr lang="zh-CN" altLang="en-US" sz="2000" dirty="0">
                <a:solidFill>
                  <a:srgbClr val="000000"/>
                </a:solidFill>
                <a:latin typeface="宋体" panose="02010600030101010101" pitchFamily="2" charset="-122"/>
                <a:ea typeface="宋体" panose="02010600030101010101" pitchFamily="2" charset="-122"/>
              </a:rPr>
              <a:t>②对</a:t>
            </a:r>
            <a:r>
              <a:rPr lang="en-US" altLang="zh-CN" sz="2000" dirty="0">
                <a:solidFill>
                  <a:srgbClr val="000000"/>
                </a:solidFill>
                <a:latin typeface="宋体" panose="02010600030101010101" pitchFamily="2" charset="-122"/>
                <a:ea typeface="宋体" panose="02010600030101010101" pitchFamily="2" charset="-122"/>
              </a:rPr>
              <a:t>load</a:t>
            </a:r>
            <a:r>
              <a:rPr lang="zh-CN" altLang="en-US" sz="2000" dirty="0">
                <a:solidFill>
                  <a:srgbClr val="000000"/>
                </a:solidFill>
                <a:latin typeface="宋体" panose="02010600030101010101" pitchFamily="2" charset="-122"/>
                <a:ea typeface="宋体" panose="02010600030101010101" pitchFamily="2" charset="-122"/>
              </a:rPr>
              <a:t>和</a:t>
            </a:r>
            <a:r>
              <a:rPr lang="en-US" altLang="zh-CN" sz="2000" dirty="0">
                <a:solidFill>
                  <a:srgbClr val="000000"/>
                </a:solidFill>
                <a:latin typeface="宋体" panose="02010600030101010101" pitchFamily="2" charset="-122"/>
                <a:ea typeface="宋体" panose="02010600030101010101" pitchFamily="2" charset="-122"/>
              </a:rPr>
              <a:t>store</a:t>
            </a:r>
            <a:r>
              <a:rPr lang="zh-CN" altLang="en-US" sz="2000" dirty="0">
                <a:solidFill>
                  <a:srgbClr val="000000"/>
                </a:solidFill>
                <a:latin typeface="宋体" panose="02010600030101010101" pitchFamily="2" charset="-122"/>
                <a:ea typeface="宋体" panose="02010600030101010101" pitchFamily="2" charset="-122"/>
              </a:rPr>
              <a:t>指令，在执行段进行有效地址计算</a:t>
            </a:r>
            <a:endParaRPr lang="en-US" altLang="zh-CN" sz="2000" dirty="0">
              <a:solidFill>
                <a:srgbClr val="000000"/>
              </a:solidFill>
              <a:latin typeface="宋体" panose="02010600030101010101" pitchFamily="2" charset="-122"/>
              <a:ea typeface="宋体" panose="02010600030101010101" pitchFamily="2" charset="-122"/>
            </a:endParaRPr>
          </a:p>
          <a:p>
            <a:pPr marL="0" indent="0">
              <a:buNone/>
              <a:defRPr/>
            </a:pPr>
            <a:r>
              <a:rPr lang="zh-CN" altLang="en-US" sz="2000" dirty="0">
                <a:solidFill>
                  <a:srgbClr val="000000"/>
                </a:solidFill>
                <a:latin typeface="宋体" panose="02010600030101010101" pitchFamily="2" charset="-122"/>
                <a:ea typeface="宋体" panose="02010600030101010101" pitchFamily="2" charset="-122"/>
              </a:rPr>
              <a:t>③对于分支指令，在执行段进行转移条件判断，并检测分支预测是否正确。这里假设，它所用的操作数一旦就绪，就立即执行</a:t>
            </a:r>
            <a:endParaRPr lang="en-US" altLang="zh-CN" sz="2000" dirty="0">
              <a:solidFill>
                <a:srgbClr val="000000"/>
              </a:solidFill>
              <a:latin typeface="宋体" panose="02010600030101010101" pitchFamily="2" charset="-122"/>
              <a:ea typeface="宋体" panose="02010600030101010101" pitchFamily="2" charset="-122"/>
            </a:endParaRPr>
          </a:p>
          <a:p>
            <a:pPr marL="0" indent="0">
              <a:buNone/>
              <a:defRPr/>
            </a:pPr>
            <a:r>
              <a:rPr lang="zh-CN" altLang="en-US" sz="2000" dirty="0">
                <a:solidFill>
                  <a:srgbClr val="000000"/>
                </a:solidFill>
                <a:latin typeface="宋体" panose="02010600030101010101" pitchFamily="2" charset="-122"/>
                <a:ea typeface="宋体" panose="02010600030101010101" pitchFamily="2" charset="-122"/>
              </a:rPr>
              <a:t>④注意：下一个循环迭代中的</a:t>
            </a:r>
            <a:r>
              <a:rPr lang="en-US" altLang="zh-CN" sz="2000" dirty="0">
                <a:solidFill>
                  <a:srgbClr val="000000"/>
                </a:solidFill>
                <a:latin typeface="宋体" panose="02010600030101010101" pitchFamily="2" charset="-122"/>
                <a:ea typeface="宋体" panose="02010600030101010101" pitchFamily="2" charset="-122"/>
              </a:rPr>
              <a:t>load</a:t>
            </a:r>
            <a:r>
              <a:rPr lang="zh-CN" altLang="en-US" sz="2000" dirty="0">
                <a:solidFill>
                  <a:srgbClr val="000000"/>
                </a:solidFill>
                <a:latin typeface="宋体" panose="02010600030101010101" pitchFamily="2" charset="-122"/>
                <a:ea typeface="宋体" panose="02010600030101010101" pitchFamily="2" charset="-122"/>
              </a:rPr>
              <a:t>指令比当前迭代的</a:t>
            </a:r>
            <a:r>
              <a:rPr lang="en-US" altLang="zh-CN" sz="2000" dirty="0">
                <a:solidFill>
                  <a:srgbClr val="000000"/>
                </a:solidFill>
                <a:latin typeface="宋体" panose="02010600030101010101" pitchFamily="2" charset="-122"/>
                <a:ea typeface="宋体" panose="02010600030101010101" pitchFamily="2" charset="-122"/>
              </a:rPr>
              <a:t>store</a:t>
            </a:r>
            <a:r>
              <a:rPr lang="zh-CN" altLang="en-US" sz="2000" dirty="0">
                <a:solidFill>
                  <a:srgbClr val="000000"/>
                </a:solidFill>
                <a:latin typeface="宋体" panose="02010600030101010101" pitchFamily="2" charset="-122"/>
                <a:ea typeface="宋体" panose="02010600030101010101" pitchFamily="2" charset="-122"/>
              </a:rPr>
              <a:t>指令先访问存储器。</a:t>
            </a:r>
          </a:p>
        </p:txBody>
      </p:sp>
      <p:sp>
        <p:nvSpPr>
          <p:cNvPr id="2" name="矩形 1"/>
          <p:cNvSpPr/>
          <p:nvPr/>
        </p:nvSpPr>
        <p:spPr>
          <a:xfrm>
            <a:off x="806024" y="276890"/>
            <a:ext cx="8650634" cy="1341906"/>
          </a:xfrm>
          <a:prstGeom prst="rect">
            <a:avLst/>
          </a:prstGeom>
        </p:spPr>
        <p:txBody>
          <a:bodyPr wrap="square">
            <a:spAutoFit/>
          </a:bodyPr>
          <a:lstStyle/>
          <a:p>
            <a:pPr marL="457200" indent="-457200">
              <a:lnSpc>
                <a:spcPct val="140000"/>
              </a:lnSpc>
            </a:pPr>
            <a:r>
              <a:rPr lang="zh-CN" altLang="en-US" sz="2000" dirty="0">
                <a:latin typeface="宋体" panose="02010600030101010101" pitchFamily="2" charset="-122"/>
                <a:ea typeface="宋体" panose="02010600030101010101" pitchFamily="2" charset="-122"/>
              </a:rPr>
              <a:t>解</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 </a:t>
            </a:r>
            <a:r>
              <a:rPr lang="zh-CN" altLang="en-US" sz="2000" dirty="0">
                <a:solidFill>
                  <a:srgbClr val="000000"/>
                </a:solidFill>
                <a:latin typeface="宋体" panose="02010600030101010101" pitchFamily="2" charset="-122"/>
                <a:ea typeface="宋体" panose="02010600030101010101" pitchFamily="2" charset="-122"/>
              </a:rPr>
              <a:t>执行时，该循环将动态展开，并且只要可能就流出两条指令。</a:t>
            </a:r>
          </a:p>
          <a:p>
            <a:pPr marL="457200" indent="-457200">
              <a:lnSpc>
                <a:spcPct val="140000"/>
              </a:lnSpc>
            </a:pPr>
            <a:r>
              <a:rPr lang="zh-CN" altLang="en-US" sz="2000" dirty="0">
                <a:solidFill>
                  <a:srgbClr val="000000"/>
                </a:solidFill>
                <a:latin typeface="宋体" panose="02010600030101010101" pitchFamily="2" charset="-122"/>
                <a:ea typeface="宋体" panose="02010600030101010101" pitchFamily="2" charset="-122"/>
              </a:rPr>
              <a:t>    为了便于分析，表中列出了访存发生的时刻。运行结果如下图所示。</a:t>
            </a:r>
            <a:endParaRPr lang="en-US" altLang="zh-CN" sz="2000" dirty="0">
              <a:solidFill>
                <a:srgbClr val="000000"/>
              </a:solidFill>
              <a:latin typeface="宋体" panose="02010600030101010101" pitchFamily="2" charset="-122"/>
              <a:ea typeface="宋体" panose="02010600030101010101" pitchFamily="2" charset="-122"/>
            </a:endParaRPr>
          </a:p>
          <a:p>
            <a:pPr marL="457200" indent="-457200">
              <a:lnSpc>
                <a:spcPct val="140000"/>
              </a:lnSpc>
            </a:pPr>
            <a:r>
              <a:rPr lang="zh-CN" altLang="en-US" dirty="0">
                <a:solidFill>
                  <a:srgbClr val="000000"/>
                </a:solidFill>
                <a:latin typeface="宋体" panose="02010600030101010101" pitchFamily="2" charset="-122"/>
                <a:ea typeface="宋体" panose="02010600030101010101" pitchFamily="2" charset="-122"/>
              </a:rPr>
              <a:t> </a:t>
            </a:r>
            <a:r>
              <a:rPr lang="en-US" altLang="zh-CN" dirty="0">
                <a:solidFill>
                  <a:srgbClr val="FF0000"/>
                </a:solidFill>
                <a:latin typeface="宋体" panose="02010600030101010101" pitchFamily="2" charset="-122"/>
                <a:ea typeface="宋体" panose="02010600030101010101" pitchFamily="2" charset="-122"/>
              </a:rPr>
              <a:t> </a:t>
            </a:r>
            <a:endParaRPr lang="zh-CN" altLang="en-US" dirty="0">
              <a:solidFill>
                <a:srgbClr val="FF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576712992"/>
      </p:ext>
    </p:extLst>
  </p:cSld>
  <p:clrMapOvr>
    <a:masterClrMapping/>
  </p:clrMapOvr>
  <p:transition>
    <p:pull dir="rd"/>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33764" name="Group 228"/>
          <p:cNvGraphicFramePr>
            <a:graphicFrameLocks noGrp="1"/>
          </p:cNvGraphicFramePr>
          <p:nvPr>
            <p:ph/>
          </p:nvPr>
        </p:nvGraphicFramePr>
        <p:xfrm>
          <a:off x="1919289" y="457200"/>
          <a:ext cx="8353425" cy="6276982"/>
        </p:xfrm>
        <a:graphic>
          <a:graphicData uri="http://schemas.openxmlformats.org/drawingml/2006/table">
            <a:tbl>
              <a:tblPr/>
              <a:tblGrid>
                <a:gridCol w="647700">
                  <a:extLst>
                    <a:ext uri="{9D8B030D-6E8A-4147-A177-3AD203B41FA5}">
                      <a16:colId xmlns:a16="http://schemas.microsoft.com/office/drawing/2014/main" val="20000"/>
                    </a:ext>
                  </a:extLst>
                </a:gridCol>
                <a:gridCol w="2449512">
                  <a:extLst>
                    <a:ext uri="{9D8B030D-6E8A-4147-A177-3AD203B41FA5}">
                      <a16:colId xmlns:a16="http://schemas.microsoft.com/office/drawing/2014/main" val="20001"/>
                    </a:ext>
                  </a:extLst>
                </a:gridCol>
                <a:gridCol w="774700">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7874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2119313">
                  <a:extLst>
                    <a:ext uri="{9D8B030D-6E8A-4147-A177-3AD203B41FA5}">
                      <a16:colId xmlns:a16="http://schemas.microsoft.com/office/drawing/2014/main" val="20006"/>
                    </a:ext>
                  </a:extLst>
                </a:gridCol>
              </a:tblGrid>
              <a:tr h="386784">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dirty="0">
                          <a:ln>
                            <a:noFill/>
                          </a:ln>
                          <a:solidFill>
                            <a:srgbClr val="E24C05"/>
                          </a:solidFill>
                          <a:effectLst/>
                          <a:latin typeface="宋体" pitchFamily="2" charset="-122"/>
                          <a:ea typeface="宋体" pitchFamily="2" charset="-122"/>
                        </a:rPr>
                        <a:t>遍数 </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a:ln>
                            <a:noFill/>
                          </a:ln>
                          <a:solidFill>
                            <a:srgbClr val="E24C05"/>
                          </a:solidFill>
                          <a:effectLst/>
                          <a:latin typeface="宋体" pitchFamily="2" charset="-122"/>
                          <a:ea typeface="宋体" pitchFamily="2" charset="-122"/>
                        </a:rPr>
                        <a:t>指    令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a:ln>
                            <a:noFill/>
                          </a:ln>
                          <a:solidFill>
                            <a:srgbClr val="E24C05"/>
                          </a:solidFill>
                          <a:effectLst/>
                          <a:latin typeface="宋体" pitchFamily="2" charset="-122"/>
                          <a:ea typeface="宋体" pitchFamily="2" charset="-122"/>
                        </a:rPr>
                        <a:t>流出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a:ln>
                            <a:noFill/>
                          </a:ln>
                          <a:solidFill>
                            <a:srgbClr val="E24C05"/>
                          </a:solidFill>
                          <a:effectLst/>
                          <a:latin typeface="宋体" pitchFamily="2" charset="-122"/>
                          <a:ea typeface="宋体" pitchFamily="2" charset="-122"/>
                        </a:rPr>
                        <a:t>执行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a:ln>
                            <a:noFill/>
                          </a:ln>
                          <a:solidFill>
                            <a:srgbClr val="E24C05"/>
                          </a:solidFill>
                          <a:effectLst/>
                          <a:latin typeface="宋体" pitchFamily="2" charset="-122"/>
                          <a:ea typeface="宋体" pitchFamily="2" charset="-122"/>
                        </a:rPr>
                        <a:t>访存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a:ln>
                            <a:noFill/>
                          </a:ln>
                          <a:solidFill>
                            <a:srgbClr val="E24C05"/>
                          </a:solidFill>
                          <a:effectLst/>
                          <a:latin typeface="宋体" pitchFamily="2" charset="-122"/>
                          <a:ea typeface="宋体" pitchFamily="2" charset="-122"/>
                        </a:rPr>
                        <a:t>写</a:t>
                      </a:r>
                      <a:r>
                        <a:rPr kumimoji="1" lang="en-US" altLang="zh-CN" sz="1800" b="1" i="0" u="none" strike="noStrike" cap="none" normalizeH="0" baseline="0">
                          <a:ln>
                            <a:noFill/>
                          </a:ln>
                          <a:solidFill>
                            <a:srgbClr val="E24C05"/>
                          </a:solidFill>
                          <a:effectLst/>
                          <a:latin typeface="宋体" pitchFamily="2" charset="-122"/>
                          <a:ea typeface="宋体" pitchFamily="2" charset="-122"/>
                        </a:rPr>
                        <a:t>CDB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a:ln>
                            <a:noFill/>
                          </a:ln>
                          <a:solidFill>
                            <a:srgbClr val="E24C05"/>
                          </a:solidFill>
                          <a:effectLst/>
                          <a:latin typeface="宋体" pitchFamily="2" charset="-122"/>
                          <a:ea typeface="宋体" pitchFamily="2" charset="-122"/>
                        </a:rPr>
                        <a:t>说明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3351">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rgbClr val="008000"/>
                          </a:solidFill>
                          <a:effectLst/>
                          <a:latin typeface="宋体" pitchFamily="2" charset="-122"/>
                          <a:ea typeface="宋体" pitchFamily="2" charset="-122"/>
                        </a:rPr>
                        <a:t>1</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2"/>
                          </a:solidFill>
                          <a:effectLst/>
                          <a:latin typeface="宋体" pitchFamily="2" charset="-122"/>
                          <a:ea typeface="宋体" pitchFamily="2" charset="-122"/>
                        </a:rPr>
                        <a:t>L.D      F0,0</a:t>
                      </a:r>
                      <a:r>
                        <a:rPr kumimoji="1" lang="zh-CN" altLang="en-US" sz="1800" b="1" i="0" u="none" strike="noStrike" cap="none" normalizeH="0" baseline="0">
                          <a:ln>
                            <a:noFill/>
                          </a:ln>
                          <a:solidFill>
                            <a:schemeClr val="tx2"/>
                          </a:solidFill>
                          <a:effectLst/>
                          <a:latin typeface="宋体" pitchFamily="2" charset="-122"/>
                          <a:ea typeface="宋体" pitchFamily="2" charset="-122"/>
                        </a:rPr>
                        <a:t>（</a:t>
                      </a:r>
                      <a:r>
                        <a:rPr kumimoji="1" lang="en-US" altLang="zh-CN" sz="1800" b="1" i="0" u="none" strike="noStrike" cap="none" normalizeH="0" baseline="0">
                          <a:ln>
                            <a:noFill/>
                          </a:ln>
                          <a:solidFill>
                            <a:schemeClr val="tx2"/>
                          </a:solidFill>
                          <a:effectLst/>
                          <a:latin typeface="宋体" pitchFamily="2" charset="-122"/>
                          <a:ea typeface="宋体" pitchFamily="2" charset="-122"/>
                        </a:rPr>
                        <a:t>R1</a:t>
                      </a:r>
                      <a:r>
                        <a:rPr kumimoji="1" lang="zh-CN" altLang="en-US" sz="1800" b="1" i="0" u="none" strike="noStrike" cap="none" normalizeH="0" baseline="0">
                          <a:ln>
                            <a:noFill/>
                          </a:ln>
                          <a:solidFill>
                            <a:schemeClr val="tx2"/>
                          </a:solidFill>
                          <a:effectLst/>
                          <a:latin typeface="宋体" pitchFamily="2" charset="-122"/>
                          <a:ea typeface="宋体" pitchFamily="2" charset="-122"/>
                        </a:rPr>
                        <a:t>）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1</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2</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3</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4</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a:ln>
                            <a:noFill/>
                          </a:ln>
                          <a:solidFill>
                            <a:schemeClr val="tx1"/>
                          </a:solidFill>
                          <a:effectLst/>
                          <a:latin typeface="宋体" pitchFamily="2" charset="-122"/>
                          <a:ea typeface="宋体" pitchFamily="2" charset="-122"/>
                        </a:rPr>
                        <a:t>流出第一条指令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6784">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rgbClr val="008000"/>
                          </a:solidFill>
                          <a:effectLst/>
                          <a:latin typeface="宋体" pitchFamily="2" charset="-122"/>
                          <a:ea typeface="宋体" pitchFamily="2" charset="-122"/>
                        </a:rPr>
                        <a:t>1</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2"/>
                          </a:solidFill>
                          <a:effectLst/>
                          <a:latin typeface="宋体" pitchFamily="2" charset="-122"/>
                          <a:ea typeface="宋体" pitchFamily="2" charset="-122"/>
                        </a:rPr>
                        <a:t>ADD.D    F4,F0,F2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dirty="0">
                          <a:ln>
                            <a:noFill/>
                          </a:ln>
                          <a:solidFill>
                            <a:schemeClr val="tx1"/>
                          </a:solidFill>
                          <a:effectLst/>
                          <a:latin typeface="宋体" pitchFamily="2" charset="-122"/>
                          <a:ea typeface="宋体" pitchFamily="2" charset="-122"/>
                        </a:rPr>
                        <a:t>1</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dirty="0">
                          <a:ln>
                            <a:noFill/>
                          </a:ln>
                          <a:solidFill>
                            <a:schemeClr val="tx1"/>
                          </a:solidFill>
                          <a:effectLst/>
                          <a:latin typeface="宋体" pitchFamily="2" charset="-122"/>
                          <a:ea typeface="宋体" pitchFamily="2" charset="-122"/>
                        </a:rPr>
                        <a:t>5</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dirty="0">
                          <a:ln>
                            <a:noFill/>
                          </a:ln>
                          <a:solidFill>
                            <a:schemeClr val="tx1"/>
                          </a:solidFill>
                          <a:effectLst/>
                          <a:latin typeface="宋体" pitchFamily="2" charset="-122"/>
                          <a:ea typeface="宋体" pitchFamily="2" charset="-122"/>
                        </a:rPr>
                        <a:t>8</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400" b="1" i="0" u="none" strike="noStrike" cap="none" normalizeH="0" baseline="0" dirty="0">
                          <a:ln>
                            <a:noFill/>
                          </a:ln>
                          <a:solidFill>
                            <a:schemeClr val="tx1"/>
                          </a:solidFill>
                          <a:effectLst/>
                          <a:latin typeface="宋体" pitchFamily="2" charset="-122"/>
                          <a:ea typeface="宋体" pitchFamily="2" charset="-122"/>
                        </a:rPr>
                        <a:t>等待</a:t>
                      </a:r>
                      <a:r>
                        <a:rPr kumimoji="1" lang="en-US" altLang="zh-CN" sz="1400" b="1" i="0" u="none" strike="noStrike" cap="none" normalizeH="0" baseline="0" dirty="0">
                          <a:ln>
                            <a:noFill/>
                          </a:ln>
                          <a:solidFill>
                            <a:schemeClr val="tx1"/>
                          </a:solidFill>
                          <a:effectLst/>
                          <a:latin typeface="宋体" pitchFamily="2" charset="-122"/>
                          <a:ea typeface="宋体" pitchFamily="2" charset="-122"/>
                        </a:rPr>
                        <a:t>L.D</a:t>
                      </a:r>
                      <a:r>
                        <a:rPr kumimoji="1" lang="zh-CN" altLang="en-US" sz="1400" b="1" i="0" u="none" strike="noStrike" cap="none" normalizeH="0" baseline="0" dirty="0">
                          <a:ln>
                            <a:noFill/>
                          </a:ln>
                          <a:solidFill>
                            <a:schemeClr val="tx1"/>
                          </a:solidFill>
                          <a:effectLst/>
                          <a:latin typeface="宋体" pitchFamily="2" charset="-122"/>
                          <a:ea typeface="宋体" pitchFamily="2" charset="-122"/>
                        </a:rPr>
                        <a:t>的结果 </a:t>
                      </a:r>
                      <a:r>
                        <a:rPr kumimoji="1" lang="zh-CN" altLang="en-US" sz="1400" b="1" i="0" u="none" strike="noStrike" cap="none" normalizeH="0" baseline="0" dirty="0">
                          <a:ln>
                            <a:noFill/>
                          </a:ln>
                          <a:solidFill>
                            <a:srgbClr val="FF0000"/>
                          </a:solidFill>
                          <a:effectLst/>
                          <a:latin typeface="宋体" pitchFamily="2" charset="-122"/>
                          <a:ea typeface="宋体" pitchFamily="2" charset="-122"/>
                        </a:rPr>
                        <a:t>（</a:t>
                      </a:r>
                      <a:r>
                        <a:rPr kumimoji="1" lang="en-US" altLang="zh-CN" sz="1400" b="1" i="0" u="none" strike="noStrike" cap="none" normalizeH="0" baseline="0" dirty="0">
                          <a:ln>
                            <a:noFill/>
                          </a:ln>
                          <a:solidFill>
                            <a:srgbClr val="FF0000"/>
                          </a:solidFill>
                          <a:effectLst/>
                          <a:latin typeface="宋体" pitchFamily="2" charset="-122"/>
                          <a:ea typeface="宋体" pitchFamily="2" charset="-122"/>
                        </a:rPr>
                        <a:t>5-7</a:t>
                      </a:r>
                      <a:r>
                        <a:rPr kumimoji="1" lang="zh-CN" altLang="en-US" sz="1400" b="1" i="0" u="none" strike="noStrike" cap="none" normalizeH="0" baseline="0" dirty="0">
                          <a:ln>
                            <a:noFill/>
                          </a:ln>
                          <a:solidFill>
                            <a:srgbClr val="FF0000"/>
                          </a:solidFill>
                          <a:effectLst/>
                          <a:latin typeface="宋体" pitchFamily="2" charset="-122"/>
                          <a:ea typeface="宋体" pitchFamily="2" charset="-122"/>
                        </a:rPr>
                        <a:t>）</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6784">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rgbClr val="008000"/>
                          </a:solidFill>
                          <a:effectLst/>
                          <a:latin typeface="宋体" pitchFamily="2" charset="-122"/>
                          <a:ea typeface="宋体" pitchFamily="2" charset="-122"/>
                        </a:rPr>
                        <a:t>1</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2"/>
                          </a:solidFill>
                          <a:effectLst/>
                          <a:latin typeface="宋体" pitchFamily="2" charset="-122"/>
                          <a:ea typeface="宋体" pitchFamily="2" charset="-122"/>
                        </a:rPr>
                        <a:t>S.D      F4,0</a:t>
                      </a:r>
                      <a:r>
                        <a:rPr kumimoji="1" lang="zh-CN" altLang="en-US" sz="1800" b="1" i="0" u="none" strike="noStrike" cap="none" normalizeH="0" baseline="0">
                          <a:ln>
                            <a:noFill/>
                          </a:ln>
                          <a:solidFill>
                            <a:schemeClr val="tx2"/>
                          </a:solidFill>
                          <a:effectLst/>
                          <a:latin typeface="宋体" pitchFamily="2" charset="-122"/>
                          <a:ea typeface="宋体" pitchFamily="2" charset="-122"/>
                        </a:rPr>
                        <a:t>（</a:t>
                      </a:r>
                      <a:r>
                        <a:rPr kumimoji="1" lang="en-US" altLang="zh-CN" sz="1800" b="1" i="0" u="none" strike="noStrike" cap="none" normalizeH="0" baseline="0">
                          <a:ln>
                            <a:noFill/>
                          </a:ln>
                          <a:solidFill>
                            <a:schemeClr val="tx2"/>
                          </a:solidFill>
                          <a:effectLst/>
                          <a:latin typeface="宋体" pitchFamily="2" charset="-122"/>
                          <a:ea typeface="宋体" pitchFamily="2" charset="-122"/>
                        </a:rPr>
                        <a:t>R1</a:t>
                      </a:r>
                      <a:r>
                        <a:rPr kumimoji="1" lang="zh-CN" altLang="en-US" sz="1800" b="1" i="0" u="none" strike="noStrike" cap="none" normalizeH="0" baseline="0">
                          <a:ln>
                            <a:noFill/>
                          </a:ln>
                          <a:solidFill>
                            <a:schemeClr val="tx2"/>
                          </a:solidFill>
                          <a:effectLst/>
                          <a:latin typeface="宋体" pitchFamily="2" charset="-122"/>
                          <a:ea typeface="宋体" pitchFamily="2" charset="-122"/>
                        </a:rPr>
                        <a:t>）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2</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3</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dirty="0">
                          <a:ln>
                            <a:noFill/>
                          </a:ln>
                          <a:solidFill>
                            <a:srgbClr val="339933"/>
                          </a:solidFill>
                          <a:effectLst/>
                          <a:latin typeface="宋体" pitchFamily="2" charset="-122"/>
                          <a:ea typeface="宋体" pitchFamily="2" charset="-122"/>
                        </a:rPr>
                        <a:t>9</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dirty="0">
                          <a:ln>
                            <a:noFill/>
                          </a:ln>
                          <a:solidFill>
                            <a:schemeClr val="tx1"/>
                          </a:solidFill>
                          <a:effectLst/>
                          <a:latin typeface="宋体" pitchFamily="2" charset="-122"/>
                          <a:ea typeface="宋体" pitchFamily="2" charset="-122"/>
                        </a:rPr>
                        <a:t>*</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a:ln>
                            <a:noFill/>
                          </a:ln>
                          <a:solidFill>
                            <a:schemeClr val="tx1"/>
                          </a:solidFill>
                          <a:effectLst/>
                          <a:latin typeface="宋体" pitchFamily="2" charset="-122"/>
                          <a:ea typeface="宋体" pitchFamily="2" charset="-122"/>
                        </a:rPr>
                        <a:t>等待</a:t>
                      </a:r>
                      <a:r>
                        <a:rPr kumimoji="1" lang="en-US" altLang="zh-CN" sz="1800" b="1" i="0" u="none" strike="noStrike" cap="none" normalizeH="0" baseline="0">
                          <a:ln>
                            <a:noFill/>
                          </a:ln>
                          <a:solidFill>
                            <a:schemeClr val="tx1"/>
                          </a:solidFill>
                          <a:effectLst/>
                          <a:latin typeface="宋体" pitchFamily="2" charset="-122"/>
                          <a:ea typeface="宋体" pitchFamily="2" charset="-122"/>
                        </a:rPr>
                        <a:t>ADD.D</a:t>
                      </a:r>
                      <a:r>
                        <a:rPr kumimoji="1" lang="zh-CN" altLang="en-US" sz="1800" b="1" i="0" u="none" strike="noStrike" cap="none" normalizeH="0" baseline="0">
                          <a:ln>
                            <a:noFill/>
                          </a:ln>
                          <a:solidFill>
                            <a:schemeClr val="tx1"/>
                          </a:solidFill>
                          <a:effectLst/>
                          <a:latin typeface="宋体" pitchFamily="2" charset="-122"/>
                          <a:ea typeface="宋体" pitchFamily="2" charset="-122"/>
                        </a:rPr>
                        <a:t>的结果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6784">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rgbClr val="008000"/>
                          </a:solidFill>
                          <a:effectLst/>
                          <a:latin typeface="宋体" pitchFamily="2" charset="-122"/>
                          <a:ea typeface="宋体" pitchFamily="2" charset="-122"/>
                        </a:rPr>
                        <a:t>1</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dirty="0">
                          <a:ln>
                            <a:noFill/>
                          </a:ln>
                          <a:solidFill>
                            <a:schemeClr val="tx2"/>
                          </a:solidFill>
                          <a:effectLst/>
                          <a:latin typeface="宋体" pitchFamily="2" charset="-122"/>
                          <a:ea typeface="宋体" pitchFamily="2" charset="-122"/>
                        </a:rPr>
                        <a:t>DADDIU   R1,R1,#-8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dirty="0">
                          <a:ln>
                            <a:noFill/>
                          </a:ln>
                          <a:solidFill>
                            <a:schemeClr val="tx1"/>
                          </a:solidFill>
                          <a:effectLst/>
                          <a:latin typeface="宋体" pitchFamily="2" charset="-122"/>
                          <a:ea typeface="宋体" pitchFamily="2" charset="-122"/>
                        </a:rPr>
                        <a:t>2</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4</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5</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a:ln>
                            <a:noFill/>
                          </a:ln>
                          <a:solidFill>
                            <a:schemeClr val="tx1"/>
                          </a:solidFill>
                          <a:effectLst/>
                          <a:latin typeface="宋体" pitchFamily="2" charset="-122"/>
                          <a:ea typeface="宋体" pitchFamily="2" charset="-122"/>
                        </a:rPr>
                        <a:t>等待</a:t>
                      </a:r>
                      <a:r>
                        <a:rPr kumimoji="1" lang="en-US" altLang="zh-CN" sz="1800" b="1" i="0" u="none" strike="noStrike" cap="none" normalizeH="0" baseline="0">
                          <a:ln>
                            <a:noFill/>
                          </a:ln>
                          <a:solidFill>
                            <a:schemeClr val="tx1"/>
                          </a:solidFill>
                          <a:effectLst/>
                          <a:latin typeface="宋体" pitchFamily="2" charset="-122"/>
                          <a:ea typeface="宋体" pitchFamily="2" charset="-122"/>
                        </a:rPr>
                        <a:t>ALU</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3360">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rgbClr val="008000"/>
                          </a:solidFill>
                          <a:effectLst/>
                          <a:latin typeface="宋体" pitchFamily="2" charset="-122"/>
                          <a:ea typeface="宋体" pitchFamily="2" charset="-122"/>
                        </a:rPr>
                        <a:t>1</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2"/>
                          </a:solidFill>
                          <a:effectLst/>
                          <a:latin typeface="宋体" pitchFamily="2" charset="-122"/>
                          <a:ea typeface="宋体" pitchFamily="2" charset="-122"/>
                        </a:rPr>
                        <a:t>BNE      R1,R2,Loop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dirty="0">
                          <a:ln>
                            <a:noFill/>
                          </a:ln>
                          <a:solidFill>
                            <a:srgbClr val="FF0000"/>
                          </a:solidFill>
                          <a:effectLst/>
                          <a:latin typeface="黑体" pitchFamily="2" charset="-122"/>
                          <a:ea typeface="黑体" pitchFamily="2" charset="-122"/>
                        </a:rPr>
                        <a:t>3</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dirty="0">
                          <a:ln>
                            <a:noFill/>
                          </a:ln>
                          <a:solidFill>
                            <a:schemeClr val="tx1"/>
                          </a:solidFill>
                          <a:effectLst/>
                          <a:latin typeface="宋体" pitchFamily="2" charset="-122"/>
                          <a:ea typeface="宋体" pitchFamily="2" charset="-122"/>
                        </a:rPr>
                        <a:t>6</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dirty="0">
                        <a:ln>
                          <a:noFill/>
                        </a:ln>
                        <a:solidFill>
                          <a:schemeClr val="tx1"/>
                        </a:solidFill>
                        <a:effectLst/>
                        <a:latin typeface="宋体" pitchFamily="2" charset="-122"/>
                        <a:ea typeface="宋体"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a:ln>
                            <a:noFill/>
                          </a:ln>
                          <a:solidFill>
                            <a:schemeClr val="tx1"/>
                          </a:solidFill>
                          <a:effectLst/>
                          <a:latin typeface="宋体" pitchFamily="2" charset="-122"/>
                          <a:ea typeface="宋体" pitchFamily="2" charset="-122"/>
                        </a:rPr>
                        <a:t>等待</a:t>
                      </a:r>
                      <a:r>
                        <a:rPr kumimoji="1" lang="en-US" altLang="zh-CN" sz="1800" b="1" i="0" u="none" strike="noStrike" cap="none" normalizeH="0" baseline="0">
                          <a:ln>
                            <a:noFill/>
                          </a:ln>
                          <a:solidFill>
                            <a:schemeClr val="tx1"/>
                          </a:solidFill>
                          <a:effectLst/>
                          <a:latin typeface="宋体" pitchFamily="2" charset="-122"/>
                          <a:ea typeface="宋体" pitchFamily="2" charset="-122"/>
                        </a:rPr>
                        <a:t>DADDIU</a:t>
                      </a:r>
                      <a:r>
                        <a:rPr kumimoji="1" lang="zh-CN" altLang="en-US" sz="1800" b="1" i="0" u="none" strike="noStrike" cap="none" normalizeH="0" baseline="0">
                          <a:ln>
                            <a:noFill/>
                          </a:ln>
                          <a:solidFill>
                            <a:schemeClr val="tx1"/>
                          </a:solidFill>
                          <a:effectLst/>
                          <a:latin typeface="宋体" pitchFamily="2" charset="-122"/>
                          <a:ea typeface="宋体" pitchFamily="2" charset="-122"/>
                        </a:rPr>
                        <a:t>的结果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6784">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rgbClr val="008000"/>
                          </a:solidFill>
                          <a:effectLst/>
                          <a:latin typeface="宋体" pitchFamily="2" charset="-122"/>
                          <a:ea typeface="宋体" pitchFamily="2" charset="-122"/>
                        </a:rPr>
                        <a:t>2</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2"/>
                          </a:solidFill>
                          <a:effectLst/>
                          <a:latin typeface="宋体" pitchFamily="2" charset="-122"/>
                          <a:ea typeface="宋体" pitchFamily="2" charset="-122"/>
                        </a:rPr>
                        <a:t>L.D      F0,0</a:t>
                      </a:r>
                      <a:r>
                        <a:rPr kumimoji="1" lang="zh-CN" altLang="en-US" sz="1800" b="1" i="0" u="none" strike="noStrike" cap="none" normalizeH="0" baseline="0">
                          <a:ln>
                            <a:noFill/>
                          </a:ln>
                          <a:solidFill>
                            <a:schemeClr val="tx2"/>
                          </a:solidFill>
                          <a:effectLst/>
                          <a:latin typeface="宋体" pitchFamily="2" charset="-122"/>
                          <a:ea typeface="宋体" pitchFamily="2" charset="-122"/>
                        </a:rPr>
                        <a:t>（</a:t>
                      </a:r>
                      <a:r>
                        <a:rPr kumimoji="1" lang="en-US" altLang="zh-CN" sz="1800" b="1" i="0" u="none" strike="noStrike" cap="none" normalizeH="0" baseline="0">
                          <a:ln>
                            <a:noFill/>
                          </a:ln>
                          <a:solidFill>
                            <a:schemeClr val="tx2"/>
                          </a:solidFill>
                          <a:effectLst/>
                          <a:latin typeface="宋体" pitchFamily="2" charset="-122"/>
                          <a:ea typeface="宋体" pitchFamily="2" charset="-122"/>
                        </a:rPr>
                        <a:t>R1</a:t>
                      </a:r>
                      <a:r>
                        <a:rPr kumimoji="1" lang="zh-CN" altLang="en-US" sz="1800" b="1" i="0" u="none" strike="noStrike" cap="none" normalizeH="0" baseline="0">
                          <a:ln>
                            <a:noFill/>
                          </a:ln>
                          <a:solidFill>
                            <a:schemeClr val="tx2"/>
                          </a:solidFill>
                          <a:effectLst/>
                          <a:latin typeface="宋体" pitchFamily="2" charset="-122"/>
                          <a:ea typeface="宋体" pitchFamily="2" charset="-122"/>
                        </a:rPr>
                        <a:t>）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4</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7</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dirty="0">
                          <a:ln>
                            <a:noFill/>
                          </a:ln>
                          <a:solidFill>
                            <a:srgbClr val="339933"/>
                          </a:solidFill>
                          <a:effectLst/>
                          <a:latin typeface="宋体" pitchFamily="2" charset="-122"/>
                          <a:ea typeface="宋体" pitchFamily="2" charset="-122"/>
                        </a:rPr>
                        <a:t>8</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9</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200" b="1" i="0" u="none" strike="noStrike" cap="none" normalizeH="0" baseline="0" dirty="0">
                          <a:ln>
                            <a:noFill/>
                          </a:ln>
                          <a:solidFill>
                            <a:srgbClr val="FF0000"/>
                          </a:solidFill>
                          <a:effectLst/>
                          <a:latin typeface="宋体" pitchFamily="2" charset="-122"/>
                          <a:ea typeface="宋体" pitchFamily="2" charset="-122"/>
                        </a:rPr>
                        <a:t>等待</a:t>
                      </a:r>
                      <a:r>
                        <a:rPr kumimoji="1" lang="en-US" altLang="zh-CN" sz="1200" b="1" i="0" u="none" strike="noStrike" cap="none" normalizeH="0" baseline="0" dirty="0">
                          <a:ln>
                            <a:noFill/>
                          </a:ln>
                          <a:solidFill>
                            <a:srgbClr val="FF0000"/>
                          </a:solidFill>
                          <a:effectLst/>
                          <a:latin typeface="宋体" pitchFamily="2" charset="-122"/>
                          <a:ea typeface="宋体" pitchFamily="2" charset="-122"/>
                        </a:rPr>
                        <a:t>BNE</a:t>
                      </a:r>
                      <a:r>
                        <a:rPr kumimoji="1" lang="zh-CN" altLang="en-US" sz="1200" b="1" i="0" u="none" strike="noStrike" cap="none" normalizeH="0" baseline="0" dirty="0">
                          <a:ln>
                            <a:noFill/>
                          </a:ln>
                          <a:solidFill>
                            <a:srgbClr val="FF0000"/>
                          </a:solidFill>
                          <a:effectLst/>
                          <a:latin typeface="宋体" pitchFamily="2" charset="-122"/>
                          <a:ea typeface="宋体" pitchFamily="2" charset="-122"/>
                        </a:rPr>
                        <a:t>完成 （条件</a:t>
                      </a:r>
                      <a:r>
                        <a:rPr kumimoji="1" lang="zh-CN" altLang="en-US" sz="1200" b="1" i="0" u="none" strike="noStrike" cap="none" normalizeH="0" baseline="0" dirty="0">
                          <a:ln>
                            <a:noFill/>
                          </a:ln>
                          <a:solidFill>
                            <a:srgbClr val="FF0000"/>
                          </a:solidFill>
                          <a:effectLst/>
                          <a:latin typeface="宋体"/>
                          <a:ea typeface="宋体"/>
                        </a:rPr>
                        <a:t>⑤约束）</a:t>
                      </a:r>
                      <a:endParaRPr kumimoji="1" lang="zh-CN" altLang="en-US" sz="1200" b="1" i="0" u="none" strike="noStrike" cap="none" normalizeH="0" baseline="0" dirty="0">
                        <a:ln>
                          <a:noFill/>
                        </a:ln>
                        <a:solidFill>
                          <a:srgbClr val="FF0000"/>
                        </a:solidFill>
                        <a:effectLst/>
                        <a:latin typeface="宋体" pitchFamily="2" charset="-122"/>
                        <a:ea typeface="宋体"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2079">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rgbClr val="008000"/>
                          </a:solidFill>
                          <a:effectLst/>
                          <a:latin typeface="宋体" pitchFamily="2" charset="-122"/>
                          <a:ea typeface="宋体" pitchFamily="2" charset="-122"/>
                        </a:rPr>
                        <a:t>2</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2"/>
                          </a:solidFill>
                          <a:effectLst/>
                          <a:latin typeface="宋体" pitchFamily="2" charset="-122"/>
                          <a:ea typeface="宋体" pitchFamily="2" charset="-122"/>
                        </a:rPr>
                        <a:t>ADD.D    F4,F0,F2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4</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10</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13</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a:ln>
                            <a:noFill/>
                          </a:ln>
                          <a:solidFill>
                            <a:schemeClr val="tx1"/>
                          </a:solidFill>
                          <a:effectLst/>
                          <a:latin typeface="宋体" pitchFamily="2" charset="-122"/>
                          <a:ea typeface="宋体" pitchFamily="2" charset="-122"/>
                        </a:rPr>
                        <a:t>等待</a:t>
                      </a:r>
                      <a:r>
                        <a:rPr kumimoji="1" lang="en-US" altLang="zh-CN" sz="1800" b="1" i="0" u="none" strike="noStrike" cap="none" normalizeH="0" baseline="0">
                          <a:ln>
                            <a:noFill/>
                          </a:ln>
                          <a:solidFill>
                            <a:schemeClr val="tx1"/>
                          </a:solidFill>
                          <a:effectLst/>
                          <a:latin typeface="宋体" pitchFamily="2" charset="-122"/>
                          <a:ea typeface="宋体" pitchFamily="2" charset="-122"/>
                        </a:rPr>
                        <a:t>L.D</a:t>
                      </a:r>
                      <a:r>
                        <a:rPr kumimoji="1" lang="zh-CN" altLang="en-US" sz="1800" b="1" i="0" u="none" strike="noStrike" cap="none" normalizeH="0" baseline="0">
                          <a:ln>
                            <a:noFill/>
                          </a:ln>
                          <a:solidFill>
                            <a:schemeClr val="tx1"/>
                          </a:solidFill>
                          <a:effectLst/>
                          <a:latin typeface="宋体" pitchFamily="2" charset="-122"/>
                          <a:ea typeface="宋体" pitchFamily="2" charset="-122"/>
                        </a:rPr>
                        <a:t>的结果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86784">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rgbClr val="008000"/>
                          </a:solidFill>
                          <a:effectLst/>
                          <a:latin typeface="宋体" pitchFamily="2" charset="-122"/>
                          <a:ea typeface="宋体" pitchFamily="2" charset="-122"/>
                        </a:rPr>
                        <a:t>2</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2"/>
                          </a:solidFill>
                          <a:effectLst/>
                          <a:latin typeface="宋体" pitchFamily="2" charset="-122"/>
                          <a:ea typeface="宋体" pitchFamily="2" charset="-122"/>
                        </a:rPr>
                        <a:t>S.D      F4,0</a:t>
                      </a:r>
                      <a:r>
                        <a:rPr kumimoji="1" lang="zh-CN" altLang="en-US" sz="1800" b="1" i="0" u="none" strike="noStrike" cap="none" normalizeH="0" baseline="0">
                          <a:ln>
                            <a:noFill/>
                          </a:ln>
                          <a:solidFill>
                            <a:schemeClr val="tx2"/>
                          </a:solidFill>
                          <a:effectLst/>
                          <a:latin typeface="宋体" pitchFamily="2" charset="-122"/>
                          <a:ea typeface="宋体" pitchFamily="2" charset="-122"/>
                        </a:rPr>
                        <a:t>（</a:t>
                      </a:r>
                      <a:r>
                        <a:rPr kumimoji="1" lang="en-US" altLang="zh-CN" sz="1800" b="1" i="0" u="none" strike="noStrike" cap="none" normalizeH="0" baseline="0">
                          <a:ln>
                            <a:noFill/>
                          </a:ln>
                          <a:solidFill>
                            <a:schemeClr val="tx2"/>
                          </a:solidFill>
                          <a:effectLst/>
                          <a:latin typeface="宋体" pitchFamily="2" charset="-122"/>
                          <a:ea typeface="宋体" pitchFamily="2" charset="-122"/>
                        </a:rPr>
                        <a:t>R1</a:t>
                      </a:r>
                      <a:r>
                        <a:rPr kumimoji="1" lang="zh-CN" altLang="en-US" sz="1800" b="1" i="0" u="none" strike="noStrike" cap="none" normalizeH="0" baseline="0">
                          <a:ln>
                            <a:noFill/>
                          </a:ln>
                          <a:solidFill>
                            <a:schemeClr val="tx2"/>
                          </a:solidFill>
                          <a:effectLst/>
                          <a:latin typeface="宋体" pitchFamily="2" charset="-122"/>
                          <a:ea typeface="宋体" pitchFamily="2" charset="-122"/>
                        </a:rPr>
                        <a:t>）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5</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8</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dirty="0">
                          <a:ln>
                            <a:noFill/>
                          </a:ln>
                          <a:solidFill>
                            <a:srgbClr val="FF0000"/>
                          </a:solidFill>
                          <a:effectLst/>
                          <a:latin typeface="宋体" pitchFamily="2" charset="-122"/>
                          <a:ea typeface="宋体" pitchFamily="2" charset="-122"/>
                        </a:rPr>
                        <a:t>14</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a:ln>
                            <a:noFill/>
                          </a:ln>
                          <a:solidFill>
                            <a:schemeClr val="tx1"/>
                          </a:solidFill>
                          <a:effectLst/>
                          <a:latin typeface="宋体" pitchFamily="2" charset="-122"/>
                          <a:ea typeface="宋体" pitchFamily="2" charset="-122"/>
                        </a:rPr>
                        <a:t>等待</a:t>
                      </a:r>
                      <a:r>
                        <a:rPr kumimoji="1" lang="en-US" altLang="zh-CN" sz="1800" b="1" i="0" u="none" strike="noStrike" cap="none" normalizeH="0" baseline="0">
                          <a:ln>
                            <a:noFill/>
                          </a:ln>
                          <a:solidFill>
                            <a:schemeClr val="tx1"/>
                          </a:solidFill>
                          <a:effectLst/>
                          <a:latin typeface="宋体" pitchFamily="2" charset="-122"/>
                          <a:ea typeface="宋体" pitchFamily="2" charset="-122"/>
                        </a:rPr>
                        <a:t>ADD.D</a:t>
                      </a:r>
                      <a:r>
                        <a:rPr kumimoji="1" lang="zh-CN" altLang="en-US" sz="1800" b="1" i="0" u="none" strike="noStrike" cap="none" normalizeH="0" baseline="0">
                          <a:ln>
                            <a:noFill/>
                          </a:ln>
                          <a:solidFill>
                            <a:schemeClr val="tx1"/>
                          </a:solidFill>
                          <a:effectLst/>
                          <a:latin typeface="宋体" pitchFamily="2" charset="-122"/>
                          <a:ea typeface="宋体" pitchFamily="2" charset="-122"/>
                        </a:rPr>
                        <a:t>的结果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86784">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rgbClr val="008000"/>
                          </a:solidFill>
                          <a:effectLst/>
                          <a:latin typeface="宋体" pitchFamily="2" charset="-122"/>
                          <a:ea typeface="宋体" pitchFamily="2" charset="-122"/>
                        </a:rPr>
                        <a:t>2</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2"/>
                          </a:solidFill>
                          <a:effectLst/>
                          <a:latin typeface="宋体" pitchFamily="2" charset="-122"/>
                          <a:ea typeface="宋体" pitchFamily="2" charset="-122"/>
                        </a:rPr>
                        <a:t>DADDIU   R1,R1,#-8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5</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9</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10</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a:ln>
                            <a:noFill/>
                          </a:ln>
                          <a:solidFill>
                            <a:schemeClr val="tx1"/>
                          </a:solidFill>
                          <a:effectLst/>
                          <a:latin typeface="宋体" pitchFamily="2" charset="-122"/>
                          <a:ea typeface="宋体" pitchFamily="2" charset="-122"/>
                        </a:rPr>
                        <a:t>等待</a:t>
                      </a:r>
                      <a:r>
                        <a:rPr kumimoji="1" lang="en-US" altLang="zh-CN" sz="1800" b="1" i="0" u="none" strike="noStrike" cap="none" normalizeH="0" baseline="0">
                          <a:ln>
                            <a:noFill/>
                          </a:ln>
                          <a:solidFill>
                            <a:schemeClr val="tx1"/>
                          </a:solidFill>
                          <a:effectLst/>
                          <a:latin typeface="宋体" pitchFamily="2" charset="-122"/>
                          <a:ea typeface="宋体" pitchFamily="2" charset="-122"/>
                        </a:rPr>
                        <a:t>ALU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86784">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rgbClr val="008000"/>
                          </a:solidFill>
                          <a:effectLst/>
                          <a:latin typeface="宋体" pitchFamily="2" charset="-122"/>
                          <a:ea typeface="宋体" pitchFamily="2" charset="-122"/>
                        </a:rPr>
                        <a:t>2</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2"/>
                          </a:solidFill>
                          <a:effectLst/>
                          <a:latin typeface="宋体" pitchFamily="2" charset="-122"/>
                          <a:ea typeface="宋体" pitchFamily="2" charset="-122"/>
                        </a:rPr>
                        <a:t>BNE      R1,R2,Loop</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rgbClr val="FF0000"/>
                          </a:solidFill>
                          <a:effectLst/>
                          <a:latin typeface="黑体" pitchFamily="2" charset="-122"/>
                          <a:ea typeface="黑体" pitchFamily="2" charset="-122"/>
                        </a:rPr>
                        <a:t>6</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11</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a:ln>
                            <a:noFill/>
                          </a:ln>
                          <a:solidFill>
                            <a:schemeClr val="tx1"/>
                          </a:solidFill>
                          <a:effectLst/>
                          <a:latin typeface="宋体" pitchFamily="2" charset="-122"/>
                          <a:ea typeface="宋体" pitchFamily="2" charset="-122"/>
                        </a:rPr>
                        <a:t>等待</a:t>
                      </a:r>
                      <a:r>
                        <a:rPr kumimoji="1" lang="en-US" altLang="zh-CN" sz="1800" b="1" i="0" u="none" strike="noStrike" cap="none" normalizeH="0" baseline="0">
                          <a:ln>
                            <a:noFill/>
                          </a:ln>
                          <a:solidFill>
                            <a:schemeClr val="tx1"/>
                          </a:solidFill>
                          <a:effectLst/>
                          <a:latin typeface="宋体" pitchFamily="2" charset="-122"/>
                          <a:ea typeface="宋体" pitchFamily="2" charset="-122"/>
                        </a:rPr>
                        <a:t>DADDIU</a:t>
                      </a:r>
                      <a:r>
                        <a:rPr kumimoji="1" lang="zh-CN" altLang="en-US" sz="1800" b="1" i="0" u="none" strike="noStrike" cap="none" normalizeH="0" baseline="0">
                          <a:ln>
                            <a:noFill/>
                          </a:ln>
                          <a:solidFill>
                            <a:schemeClr val="tx1"/>
                          </a:solidFill>
                          <a:effectLst/>
                          <a:latin typeface="宋体" pitchFamily="2" charset="-122"/>
                          <a:ea typeface="宋体" pitchFamily="2" charset="-122"/>
                        </a:rPr>
                        <a:t>的结果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86784">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rgbClr val="008000"/>
                          </a:solidFill>
                          <a:effectLst/>
                          <a:latin typeface="宋体" pitchFamily="2" charset="-122"/>
                          <a:ea typeface="宋体" pitchFamily="2" charset="-122"/>
                        </a:rPr>
                        <a:t>3</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2"/>
                          </a:solidFill>
                          <a:effectLst/>
                          <a:latin typeface="宋体" pitchFamily="2" charset="-122"/>
                          <a:ea typeface="宋体" pitchFamily="2" charset="-122"/>
                        </a:rPr>
                        <a:t>L.D      F0,0</a:t>
                      </a:r>
                      <a:r>
                        <a:rPr kumimoji="1" lang="zh-CN" altLang="en-US" sz="1800" b="1" i="0" u="none" strike="noStrike" cap="none" normalizeH="0" baseline="0">
                          <a:ln>
                            <a:noFill/>
                          </a:ln>
                          <a:solidFill>
                            <a:schemeClr val="tx2"/>
                          </a:solidFill>
                          <a:effectLst/>
                          <a:latin typeface="宋体" pitchFamily="2" charset="-122"/>
                          <a:ea typeface="宋体" pitchFamily="2" charset="-122"/>
                        </a:rPr>
                        <a:t>（</a:t>
                      </a:r>
                      <a:r>
                        <a:rPr kumimoji="1" lang="en-US" altLang="zh-CN" sz="1800" b="1" i="0" u="none" strike="noStrike" cap="none" normalizeH="0" baseline="0">
                          <a:ln>
                            <a:noFill/>
                          </a:ln>
                          <a:solidFill>
                            <a:schemeClr val="tx2"/>
                          </a:solidFill>
                          <a:effectLst/>
                          <a:latin typeface="宋体" pitchFamily="2" charset="-122"/>
                          <a:ea typeface="宋体" pitchFamily="2" charset="-122"/>
                        </a:rPr>
                        <a:t>R1</a:t>
                      </a:r>
                      <a:r>
                        <a:rPr kumimoji="1" lang="zh-CN" altLang="en-US" sz="1800" b="1" i="0" u="none" strike="noStrike" cap="none" normalizeH="0" baseline="0">
                          <a:ln>
                            <a:noFill/>
                          </a:ln>
                          <a:solidFill>
                            <a:schemeClr val="tx2"/>
                          </a:solidFill>
                          <a:effectLst/>
                          <a:latin typeface="宋体" pitchFamily="2" charset="-122"/>
                          <a:ea typeface="宋体" pitchFamily="2" charset="-122"/>
                        </a:rPr>
                        <a:t>）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7</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12</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dirty="0">
                          <a:ln>
                            <a:noFill/>
                          </a:ln>
                          <a:solidFill>
                            <a:srgbClr val="FF0000"/>
                          </a:solidFill>
                          <a:effectLst/>
                          <a:latin typeface="宋体" pitchFamily="2" charset="-122"/>
                          <a:ea typeface="宋体" pitchFamily="2" charset="-122"/>
                        </a:rPr>
                        <a:t>13</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14</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a:ln>
                            <a:noFill/>
                          </a:ln>
                          <a:solidFill>
                            <a:schemeClr val="tx1"/>
                          </a:solidFill>
                          <a:effectLst/>
                          <a:latin typeface="宋体" pitchFamily="2" charset="-122"/>
                          <a:ea typeface="宋体" pitchFamily="2" charset="-122"/>
                        </a:rPr>
                        <a:t>等待</a:t>
                      </a:r>
                      <a:r>
                        <a:rPr kumimoji="1" lang="en-US" altLang="zh-CN" sz="1800" b="1" i="0" u="none" strike="noStrike" cap="none" normalizeH="0" baseline="0">
                          <a:ln>
                            <a:noFill/>
                          </a:ln>
                          <a:solidFill>
                            <a:schemeClr val="tx1"/>
                          </a:solidFill>
                          <a:effectLst/>
                          <a:latin typeface="宋体" pitchFamily="2" charset="-122"/>
                          <a:ea typeface="宋体" pitchFamily="2" charset="-122"/>
                        </a:rPr>
                        <a:t>BNE</a:t>
                      </a:r>
                      <a:r>
                        <a:rPr kumimoji="1" lang="zh-CN" altLang="en-US" sz="1800" b="1" i="0" u="none" strike="noStrike" cap="none" normalizeH="0" baseline="0">
                          <a:ln>
                            <a:noFill/>
                          </a:ln>
                          <a:solidFill>
                            <a:schemeClr val="tx1"/>
                          </a:solidFill>
                          <a:effectLst/>
                          <a:latin typeface="宋体" pitchFamily="2" charset="-122"/>
                          <a:ea typeface="宋体" pitchFamily="2" charset="-122"/>
                        </a:rPr>
                        <a:t>完成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86784">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rgbClr val="008000"/>
                          </a:solidFill>
                          <a:effectLst/>
                          <a:latin typeface="宋体" pitchFamily="2" charset="-122"/>
                          <a:ea typeface="宋体" pitchFamily="2" charset="-122"/>
                        </a:rPr>
                        <a:t>3</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2"/>
                          </a:solidFill>
                          <a:effectLst/>
                          <a:latin typeface="宋体" pitchFamily="2" charset="-122"/>
                          <a:ea typeface="宋体" pitchFamily="2" charset="-122"/>
                        </a:rPr>
                        <a:t>ADD.D    F4,F0,F2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dirty="0">
                          <a:ln>
                            <a:noFill/>
                          </a:ln>
                          <a:solidFill>
                            <a:schemeClr val="tx1"/>
                          </a:solidFill>
                          <a:effectLst/>
                          <a:latin typeface="宋体" pitchFamily="2" charset="-122"/>
                          <a:ea typeface="宋体" pitchFamily="2" charset="-122"/>
                        </a:rPr>
                        <a:t>7</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15</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18</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dirty="0">
                          <a:ln>
                            <a:noFill/>
                          </a:ln>
                          <a:solidFill>
                            <a:schemeClr val="tx1"/>
                          </a:solidFill>
                          <a:effectLst/>
                          <a:latin typeface="宋体" pitchFamily="2" charset="-122"/>
                          <a:ea typeface="宋体" pitchFamily="2" charset="-122"/>
                        </a:rPr>
                        <a:t>等待</a:t>
                      </a:r>
                      <a:r>
                        <a:rPr kumimoji="1" lang="en-US" altLang="zh-CN" sz="1800" b="1" i="0" u="none" strike="noStrike" cap="none" normalizeH="0" baseline="0" dirty="0">
                          <a:ln>
                            <a:noFill/>
                          </a:ln>
                          <a:solidFill>
                            <a:schemeClr val="tx1"/>
                          </a:solidFill>
                          <a:effectLst/>
                          <a:latin typeface="宋体" pitchFamily="2" charset="-122"/>
                          <a:ea typeface="宋体" pitchFamily="2" charset="-122"/>
                        </a:rPr>
                        <a:t>L.D</a:t>
                      </a:r>
                      <a:r>
                        <a:rPr kumimoji="1" lang="zh-CN" altLang="en-US" sz="1800" b="1" i="0" u="none" strike="noStrike" cap="none" normalizeH="0" baseline="0" dirty="0">
                          <a:ln>
                            <a:noFill/>
                          </a:ln>
                          <a:solidFill>
                            <a:schemeClr val="tx1"/>
                          </a:solidFill>
                          <a:effectLst/>
                          <a:latin typeface="宋体" pitchFamily="2" charset="-122"/>
                          <a:ea typeface="宋体" pitchFamily="2" charset="-122"/>
                        </a:rPr>
                        <a:t>的结果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86784">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rgbClr val="008000"/>
                          </a:solidFill>
                          <a:effectLst/>
                          <a:latin typeface="宋体" pitchFamily="2" charset="-122"/>
                          <a:ea typeface="宋体" pitchFamily="2" charset="-122"/>
                        </a:rPr>
                        <a:t>3</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2"/>
                          </a:solidFill>
                          <a:effectLst/>
                          <a:latin typeface="宋体" pitchFamily="2" charset="-122"/>
                          <a:ea typeface="宋体" pitchFamily="2" charset="-122"/>
                        </a:rPr>
                        <a:t>S.D      F4,0</a:t>
                      </a:r>
                      <a:r>
                        <a:rPr kumimoji="1" lang="zh-CN" altLang="en-US" sz="1800" b="1" i="0" u="none" strike="noStrike" cap="none" normalizeH="0" baseline="0">
                          <a:ln>
                            <a:noFill/>
                          </a:ln>
                          <a:solidFill>
                            <a:schemeClr val="tx2"/>
                          </a:solidFill>
                          <a:effectLst/>
                          <a:latin typeface="宋体" pitchFamily="2" charset="-122"/>
                          <a:ea typeface="宋体" pitchFamily="2" charset="-122"/>
                        </a:rPr>
                        <a:t>（</a:t>
                      </a:r>
                      <a:r>
                        <a:rPr kumimoji="1" lang="en-US" altLang="zh-CN" sz="1800" b="1" i="0" u="none" strike="noStrike" cap="none" normalizeH="0" baseline="0">
                          <a:ln>
                            <a:noFill/>
                          </a:ln>
                          <a:solidFill>
                            <a:schemeClr val="tx2"/>
                          </a:solidFill>
                          <a:effectLst/>
                          <a:latin typeface="宋体" pitchFamily="2" charset="-122"/>
                          <a:ea typeface="宋体" pitchFamily="2" charset="-122"/>
                        </a:rPr>
                        <a:t>R1</a:t>
                      </a:r>
                      <a:r>
                        <a:rPr kumimoji="1" lang="zh-CN" altLang="en-US" sz="1800" b="1" i="0" u="none" strike="noStrike" cap="none" normalizeH="0" baseline="0">
                          <a:ln>
                            <a:noFill/>
                          </a:ln>
                          <a:solidFill>
                            <a:schemeClr val="tx2"/>
                          </a:solidFill>
                          <a:effectLst/>
                          <a:latin typeface="宋体" pitchFamily="2" charset="-122"/>
                          <a:ea typeface="宋体" pitchFamily="2" charset="-122"/>
                        </a:rPr>
                        <a:t>）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8</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13</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19</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dirty="0">
                          <a:ln>
                            <a:noFill/>
                          </a:ln>
                          <a:solidFill>
                            <a:schemeClr val="tx1"/>
                          </a:solidFill>
                          <a:effectLst/>
                          <a:latin typeface="宋体" pitchFamily="2" charset="-122"/>
                          <a:ea typeface="宋体" pitchFamily="2" charset="-122"/>
                        </a:rPr>
                        <a:t>*</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a:ln>
                            <a:noFill/>
                          </a:ln>
                          <a:solidFill>
                            <a:schemeClr val="tx1"/>
                          </a:solidFill>
                          <a:effectLst/>
                          <a:latin typeface="宋体" pitchFamily="2" charset="-122"/>
                          <a:ea typeface="宋体" pitchFamily="2" charset="-122"/>
                        </a:rPr>
                        <a:t>等待</a:t>
                      </a:r>
                      <a:r>
                        <a:rPr kumimoji="1" lang="en-US" altLang="zh-CN" sz="1800" b="1" i="0" u="none" strike="noStrike" cap="none" normalizeH="0" baseline="0">
                          <a:ln>
                            <a:noFill/>
                          </a:ln>
                          <a:solidFill>
                            <a:schemeClr val="tx1"/>
                          </a:solidFill>
                          <a:effectLst/>
                          <a:latin typeface="宋体" pitchFamily="2" charset="-122"/>
                          <a:ea typeface="宋体" pitchFamily="2" charset="-122"/>
                        </a:rPr>
                        <a:t>ADD.D</a:t>
                      </a:r>
                      <a:r>
                        <a:rPr kumimoji="1" lang="zh-CN" altLang="en-US" sz="1800" b="1" i="0" u="none" strike="noStrike" cap="none" normalizeH="0" baseline="0">
                          <a:ln>
                            <a:noFill/>
                          </a:ln>
                          <a:solidFill>
                            <a:schemeClr val="tx1"/>
                          </a:solidFill>
                          <a:effectLst/>
                          <a:latin typeface="宋体" pitchFamily="2" charset="-122"/>
                          <a:ea typeface="宋体" pitchFamily="2" charset="-122"/>
                        </a:rPr>
                        <a:t>的结果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86784">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rgbClr val="008000"/>
                          </a:solidFill>
                          <a:effectLst/>
                          <a:latin typeface="宋体" pitchFamily="2" charset="-122"/>
                          <a:ea typeface="宋体" pitchFamily="2" charset="-122"/>
                        </a:rPr>
                        <a:t>3</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2"/>
                          </a:solidFill>
                          <a:effectLst/>
                          <a:latin typeface="宋体" pitchFamily="2" charset="-122"/>
                          <a:ea typeface="宋体" pitchFamily="2" charset="-122"/>
                        </a:rPr>
                        <a:t>DADDIU   R1,R1,#-8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8</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14</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15</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a:ln>
                            <a:noFill/>
                          </a:ln>
                          <a:solidFill>
                            <a:schemeClr val="tx1"/>
                          </a:solidFill>
                          <a:effectLst/>
                          <a:latin typeface="宋体" pitchFamily="2" charset="-122"/>
                          <a:ea typeface="宋体" pitchFamily="2" charset="-122"/>
                        </a:rPr>
                        <a:t>等待</a:t>
                      </a:r>
                      <a:r>
                        <a:rPr kumimoji="1" lang="en-US" altLang="zh-CN" sz="1800" b="1" i="0" u="none" strike="noStrike" cap="none" normalizeH="0" baseline="0">
                          <a:ln>
                            <a:noFill/>
                          </a:ln>
                          <a:solidFill>
                            <a:schemeClr val="tx1"/>
                          </a:solidFill>
                          <a:effectLst/>
                          <a:latin typeface="宋体" pitchFamily="2" charset="-122"/>
                          <a:ea typeface="宋体" pitchFamily="2" charset="-122"/>
                        </a:rPr>
                        <a:t>ALU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86784">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rgbClr val="008000"/>
                          </a:solidFill>
                          <a:effectLst/>
                          <a:latin typeface="宋体" pitchFamily="2" charset="-122"/>
                          <a:ea typeface="宋体" pitchFamily="2" charset="-122"/>
                        </a:rPr>
                        <a:t>3</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2"/>
                          </a:solidFill>
                          <a:effectLst/>
                          <a:latin typeface="宋体" pitchFamily="2" charset="-122"/>
                          <a:ea typeface="宋体" pitchFamily="2" charset="-122"/>
                        </a:rPr>
                        <a:t>BNE      R1,R2,Loop</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rgbClr val="FF0000"/>
                          </a:solidFill>
                          <a:effectLst/>
                          <a:latin typeface="黑体" pitchFamily="2" charset="-122"/>
                          <a:ea typeface="黑体" pitchFamily="2" charset="-122"/>
                        </a:rPr>
                        <a:t>9</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rgbClr val="BC10A8"/>
                          </a:solidFill>
                          <a:effectLst/>
                          <a:latin typeface="黑体" pitchFamily="2" charset="-122"/>
                          <a:ea typeface="黑体" pitchFamily="2" charset="-122"/>
                        </a:rPr>
                        <a:t>16</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dirty="0">
                          <a:ln>
                            <a:noFill/>
                          </a:ln>
                          <a:solidFill>
                            <a:schemeClr val="tx1"/>
                          </a:solidFill>
                          <a:effectLst/>
                          <a:latin typeface="宋体" pitchFamily="2" charset="-122"/>
                          <a:ea typeface="宋体" pitchFamily="2" charset="-122"/>
                        </a:rPr>
                        <a:t>等待</a:t>
                      </a:r>
                      <a:r>
                        <a:rPr kumimoji="1" lang="en-US" altLang="zh-CN" sz="1800" b="1" i="0" u="none" strike="noStrike" cap="none" normalizeH="0" baseline="0" dirty="0">
                          <a:ln>
                            <a:noFill/>
                          </a:ln>
                          <a:solidFill>
                            <a:schemeClr val="tx1"/>
                          </a:solidFill>
                          <a:effectLst/>
                          <a:latin typeface="宋体" pitchFamily="2" charset="-122"/>
                          <a:ea typeface="宋体" pitchFamily="2" charset="-122"/>
                        </a:rPr>
                        <a:t>DADDIU</a:t>
                      </a:r>
                      <a:r>
                        <a:rPr kumimoji="1" lang="zh-CN" altLang="en-US" sz="1800" b="1" i="0" u="none" strike="noStrike" cap="none" normalizeH="0" baseline="0" dirty="0">
                          <a:ln>
                            <a:noFill/>
                          </a:ln>
                          <a:solidFill>
                            <a:schemeClr val="tx1"/>
                          </a:solidFill>
                          <a:effectLst/>
                          <a:latin typeface="宋体" pitchFamily="2" charset="-122"/>
                          <a:ea typeface="宋体" pitchFamily="2" charset="-122"/>
                        </a:rPr>
                        <a:t>的结果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
        <p:nvSpPr>
          <p:cNvPr id="405644" name="Line 229"/>
          <p:cNvSpPr>
            <a:spLocks noChangeShapeType="1"/>
          </p:cNvSpPr>
          <p:nvPr/>
        </p:nvSpPr>
        <p:spPr bwMode="auto">
          <a:xfrm flipH="1">
            <a:off x="4872038" y="981075"/>
            <a:ext cx="431800" cy="935038"/>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kumimoji="1" lang="zh-CN" altLang="en-US" sz="2400">
              <a:solidFill>
                <a:srgbClr val="40458C"/>
              </a:solidFill>
              <a:latin typeface="Tahoma" panose="020B0604030504040204" pitchFamily="34" charset="0"/>
              <a:ea typeface="黑体" panose="02010609060101010101" pitchFamily="49" charset="-122"/>
            </a:endParaRPr>
          </a:p>
        </p:txBody>
      </p:sp>
      <p:sp>
        <p:nvSpPr>
          <p:cNvPr id="405645" name="Line 230"/>
          <p:cNvSpPr>
            <a:spLocks noChangeShapeType="1"/>
          </p:cNvSpPr>
          <p:nvPr/>
        </p:nvSpPr>
        <p:spPr bwMode="auto">
          <a:xfrm>
            <a:off x="4872038" y="1916113"/>
            <a:ext cx="431800" cy="792162"/>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kumimoji="1" lang="zh-CN" altLang="en-US" sz="2400">
              <a:solidFill>
                <a:srgbClr val="40458C"/>
              </a:solidFill>
              <a:latin typeface="Tahoma" panose="020B0604030504040204" pitchFamily="34" charset="0"/>
              <a:ea typeface="黑体" panose="02010609060101010101" pitchFamily="49" charset="-122"/>
            </a:endParaRPr>
          </a:p>
        </p:txBody>
      </p:sp>
      <p:sp>
        <p:nvSpPr>
          <p:cNvPr id="405646" name="Line 231"/>
          <p:cNvSpPr>
            <a:spLocks noChangeShapeType="1"/>
          </p:cNvSpPr>
          <p:nvPr/>
        </p:nvSpPr>
        <p:spPr bwMode="auto">
          <a:xfrm flipH="1">
            <a:off x="4872038" y="3068638"/>
            <a:ext cx="431800" cy="647700"/>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kumimoji="1" lang="zh-CN" altLang="en-US" sz="2400">
              <a:solidFill>
                <a:srgbClr val="40458C"/>
              </a:solidFill>
              <a:latin typeface="Tahoma" panose="020B0604030504040204" pitchFamily="34" charset="0"/>
              <a:ea typeface="黑体" panose="02010609060101010101" pitchFamily="49" charset="-122"/>
            </a:endParaRPr>
          </a:p>
        </p:txBody>
      </p:sp>
      <p:sp>
        <p:nvSpPr>
          <p:cNvPr id="405647" name="Line 232"/>
          <p:cNvSpPr>
            <a:spLocks noChangeShapeType="1"/>
          </p:cNvSpPr>
          <p:nvPr/>
        </p:nvSpPr>
        <p:spPr bwMode="auto">
          <a:xfrm>
            <a:off x="4872038" y="3716339"/>
            <a:ext cx="431800" cy="865187"/>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kumimoji="1" lang="zh-CN" altLang="en-US" sz="2400">
              <a:solidFill>
                <a:srgbClr val="40458C"/>
              </a:solidFill>
              <a:latin typeface="Tahoma" panose="020B0604030504040204" pitchFamily="34" charset="0"/>
              <a:ea typeface="黑体" panose="02010609060101010101" pitchFamily="49" charset="-122"/>
            </a:endParaRPr>
          </a:p>
        </p:txBody>
      </p:sp>
      <p:sp>
        <p:nvSpPr>
          <p:cNvPr id="405648" name="Line 233"/>
          <p:cNvSpPr>
            <a:spLocks noChangeShapeType="1"/>
          </p:cNvSpPr>
          <p:nvPr/>
        </p:nvSpPr>
        <p:spPr bwMode="auto">
          <a:xfrm flipH="1">
            <a:off x="4872038" y="5013326"/>
            <a:ext cx="431800" cy="720725"/>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kumimoji="1" lang="zh-CN" altLang="en-US" sz="2400">
              <a:solidFill>
                <a:srgbClr val="40458C"/>
              </a:solidFill>
              <a:latin typeface="Tahoma" panose="020B0604030504040204" pitchFamily="34" charset="0"/>
              <a:ea typeface="黑体" panose="02010609060101010101" pitchFamily="49" charset="-122"/>
            </a:endParaRPr>
          </a:p>
        </p:txBody>
      </p:sp>
      <p:sp>
        <p:nvSpPr>
          <p:cNvPr id="405649" name="Line 234"/>
          <p:cNvSpPr>
            <a:spLocks noChangeShapeType="1"/>
          </p:cNvSpPr>
          <p:nvPr/>
        </p:nvSpPr>
        <p:spPr bwMode="auto">
          <a:xfrm>
            <a:off x="4872039" y="5734050"/>
            <a:ext cx="503237" cy="863600"/>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kumimoji="1" lang="zh-CN" altLang="en-US" sz="2400">
              <a:solidFill>
                <a:srgbClr val="40458C"/>
              </a:solidFill>
              <a:latin typeface="Tahoma" panose="020B0604030504040204" pitchFamily="34" charset="0"/>
              <a:ea typeface="黑体" panose="02010609060101010101" pitchFamily="49" charset="-122"/>
            </a:endParaRPr>
          </a:p>
        </p:txBody>
      </p:sp>
      <p:cxnSp>
        <p:nvCxnSpPr>
          <p:cNvPr id="3" name="直接箭头连接符 2"/>
          <p:cNvCxnSpPr/>
          <p:nvPr/>
        </p:nvCxnSpPr>
        <p:spPr bwMode="auto">
          <a:xfrm flipH="1">
            <a:off x="6311901" y="981076"/>
            <a:ext cx="1368425" cy="468313"/>
          </a:xfrm>
          <a:prstGeom prst="straightConnector1">
            <a:avLst/>
          </a:prstGeom>
          <a:ln>
            <a:solidFill>
              <a:srgbClr val="C705CC"/>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 name="直接箭头连接符 4"/>
          <p:cNvCxnSpPr/>
          <p:nvPr/>
        </p:nvCxnSpPr>
        <p:spPr bwMode="auto">
          <a:xfrm flipH="1">
            <a:off x="7104063" y="1449389"/>
            <a:ext cx="576262" cy="395287"/>
          </a:xfrm>
          <a:prstGeom prst="straightConnector1">
            <a:avLst/>
          </a:prstGeom>
          <a:ln>
            <a:solidFill>
              <a:srgbClr val="C705CC"/>
            </a:solidFill>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11" name="左弧形箭头 10"/>
          <p:cNvSpPr/>
          <p:nvPr/>
        </p:nvSpPr>
        <p:spPr bwMode="auto">
          <a:xfrm>
            <a:off x="6010276" y="1916114"/>
            <a:ext cx="131763" cy="288925"/>
          </a:xfrm>
          <a:prstGeom prst="curvedRightArrow">
            <a:avLst/>
          </a:prstGeom>
          <a:ln>
            <a:solidFill>
              <a:srgbClr val="C705CC"/>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wrap="none"/>
          <a:lstStyle/>
          <a:p>
            <a:pPr fontAlgn="base">
              <a:spcBef>
                <a:spcPct val="0"/>
              </a:spcBef>
              <a:spcAft>
                <a:spcPct val="0"/>
              </a:spcAft>
              <a:defRPr/>
            </a:pPr>
            <a:endParaRPr kumimoji="1" lang="zh-CN" altLang="en-US" sz="2400">
              <a:solidFill>
                <a:srgbClr val="40458C"/>
              </a:solidFill>
              <a:latin typeface="Tahoma"/>
              <a:ea typeface="黑体"/>
            </a:endParaRPr>
          </a:p>
        </p:txBody>
      </p:sp>
      <p:cxnSp>
        <p:nvCxnSpPr>
          <p:cNvPr id="13" name="直接箭头连接符 12"/>
          <p:cNvCxnSpPr/>
          <p:nvPr/>
        </p:nvCxnSpPr>
        <p:spPr bwMode="auto">
          <a:xfrm flipH="1">
            <a:off x="6311901" y="2205038"/>
            <a:ext cx="1368425" cy="431800"/>
          </a:xfrm>
          <a:prstGeom prst="straightConnector1">
            <a:avLst/>
          </a:prstGeom>
          <a:ln>
            <a:solidFill>
              <a:srgbClr val="C705CC"/>
            </a:solidFill>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15" name="左弧形箭头 14"/>
          <p:cNvSpPr/>
          <p:nvPr/>
        </p:nvSpPr>
        <p:spPr bwMode="auto">
          <a:xfrm>
            <a:off x="5880100" y="2636838"/>
            <a:ext cx="196850" cy="431800"/>
          </a:xfrm>
          <a:prstGeom prst="curvedRightArrow">
            <a:avLst/>
          </a:prstGeom>
          <a:ln>
            <a:solidFill>
              <a:srgbClr val="C705CC"/>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wrap="none"/>
          <a:lstStyle/>
          <a:p>
            <a:pPr fontAlgn="base">
              <a:spcBef>
                <a:spcPct val="0"/>
              </a:spcBef>
              <a:spcAft>
                <a:spcPct val="0"/>
              </a:spcAft>
              <a:defRPr/>
            </a:pPr>
            <a:endParaRPr kumimoji="1" lang="zh-CN" altLang="en-US" sz="2400">
              <a:solidFill>
                <a:srgbClr val="40458C"/>
              </a:solidFill>
              <a:latin typeface="Tahoma"/>
              <a:ea typeface="黑体"/>
            </a:endParaRPr>
          </a:p>
        </p:txBody>
      </p:sp>
      <p:pic>
        <p:nvPicPr>
          <p:cNvPr id="405655" name="Picture 147"/>
          <p:cNvPicPr>
            <a:picLocks noChangeAspect="1" noChangeArrowheads="1"/>
          </p:cNvPicPr>
          <p:nvPr/>
        </p:nvPicPr>
        <p:blipFill>
          <a:blip r:embed="rId3">
            <a:extLst>
              <a:ext uri="{28A0092B-C50C-407E-A947-70E740481C1C}">
                <a14:useLocalDpi xmlns:a14="http://schemas.microsoft.com/office/drawing/2010/main" val="0"/>
              </a:ext>
            </a:extLst>
          </a:blip>
          <a:srcRect l="48329"/>
          <a:stretch>
            <a:fillRect/>
          </a:stretch>
        </p:blipFill>
        <p:spPr bwMode="auto">
          <a:xfrm>
            <a:off x="5637213" y="1781176"/>
            <a:ext cx="3429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5656" name="Picture 148"/>
          <p:cNvPicPr>
            <a:picLocks noChangeAspect="1" noChangeArrowheads="1"/>
          </p:cNvPicPr>
          <p:nvPr/>
        </p:nvPicPr>
        <p:blipFill>
          <a:blip r:embed="rId4">
            <a:extLst>
              <a:ext uri="{28A0092B-C50C-407E-A947-70E740481C1C}">
                <a14:useLocalDpi xmlns:a14="http://schemas.microsoft.com/office/drawing/2010/main" val="0"/>
              </a:ext>
            </a:extLst>
          </a:blip>
          <a:srcRect l="34995"/>
          <a:stretch>
            <a:fillRect/>
          </a:stretch>
        </p:blipFill>
        <p:spPr bwMode="auto">
          <a:xfrm>
            <a:off x="5521325" y="2603500"/>
            <a:ext cx="49688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9123511"/>
      </p:ext>
    </p:extLst>
  </p:cSld>
  <p:clrMapOvr>
    <a:masterClrMapping/>
  </p:clrMapOvr>
  <p:transition>
    <p:pull dir="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 y="0"/>
            <a:ext cx="6905626" cy="771525"/>
          </a:xfrm>
        </p:spPr>
        <p:txBody>
          <a:bodyPr>
            <a:normAutofit/>
          </a:bodyPr>
          <a:lstStyle/>
          <a:p>
            <a:r>
              <a:rPr lang="en-US" altLang="zh-CN" sz="3600" dirty="0">
                <a:latin typeface="宋体" panose="02010600030101010101" pitchFamily="2" charset="-122"/>
                <a:ea typeface="宋体" panose="02010600030101010101" pitchFamily="2" charset="-122"/>
              </a:rPr>
              <a:t>3.1 </a:t>
            </a:r>
            <a:r>
              <a:rPr lang="zh-CN" altLang="en-US" sz="3600" dirty="0">
                <a:latin typeface="宋体" panose="02010600030101010101" pitchFamily="2" charset="-122"/>
                <a:ea typeface="宋体" panose="02010600030101010101" pitchFamily="2" charset="-122"/>
              </a:rPr>
              <a:t>指令流水线基础知识复习</a:t>
            </a:r>
          </a:p>
        </p:txBody>
      </p:sp>
      <p:pic>
        <p:nvPicPr>
          <p:cNvPr id="30722" name="Picture 2" descr="https://p.ananas.chaoxing.com/star3/origin/a9c64f5307a56c718453cde60739726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0288" y="1085524"/>
            <a:ext cx="7849675" cy="4170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712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3" descr="Rectangle: Click to edit Master text styles&#10;Second level&#10;Third level&#10;Fourth level&#10;Fifth level"/>
          <p:cNvSpPr>
            <a:spLocks noGrp="1" noChangeArrowheads="1"/>
          </p:cNvSpPr>
          <p:nvPr>
            <p:ph type="body" idx="1"/>
          </p:nvPr>
        </p:nvSpPr>
        <p:spPr>
          <a:xfrm>
            <a:off x="282522" y="672205"/>
            <a:ext cx="11691567" cy="2269598"/>
          </a:xfrm>
        </p:spPr>
        <p:txBody>
          <a:bodyPr>
            <a:normAutofit/>
          </a:bodyPr>
          <a:lstStyle/>
          <a:p>
            <a:pPr marL="538163" indent="-538163" eaLnBrk="1" hangingPunct="1">
              <a:lnSpc>
                <a:spcPct val="110000"/>
              </a:lnSpc>
              <a:buNone/>
            </a:pPr>
            <a:r>
              <a:rPr lang="zh-CN" altLang="en-US" sz="2200" dirty="0">
                <a:latin typeface="宋体" panose="02010600030101010101" pitchFamily="2" charset="-122"/>
                <a:ea typeface="宋体" panose="02010600030101010101" pitchFamily="2" charset="-122"/>
              </a:rPr>
              <a:t>例  </a:t>
            </a:r>
            <a:r>
              <a:rPr lang="zh-CN" altLang="en-US" sz="2200" dirty="0">
                <a:solidFill>
                  <a:srgbClr val="000000"/>
                </a:solidFill>
                <a:latin typeface="宋体" panose="02010600030101010101" pitchFamily="2" charset="-122"/>
                <a:ea typeface="宋体" panose="02010600030101010101" pitchFamily="2" charset="-122"/>
              </a:rPr>
              <a:t>对于下面的源代码，转换成</a:t>
            </a:r>
            <a:r>
              <a:rPr lang="en-US" altLang="zh-CN" sz="2200" dirty="0">
                <a:solidFill>
                  <a:srgbClr val="000000"/>
                </a:solidFill>
                <a:latin typeface="宋体" panose="02010600030101010101" pitchFamily="2" charset="-122"/>
                <a:ea typeface="宋体" panose="02010600030101010101" pitchFamily="2" charset="-122"/>
              </a:rPr>
              <a:t>MIPS</a:t>
            </a:r>
            <a:r>
              <a:rPr lang="zh-CN" altLang="en-US" sz="2200" dirty="0">
                <a:solidFill>
                  <a:srgbClr val="000000"/>
                </a:solidFill>
                <a:latin typeface="宋体" panose="02010600030101010101" pitchFamily="2" charset="-122"/>
                <a:ea typeface="宋体" panose="02010600030101010101" pitchFamily="2" charset="-122"/>
              </a:rPr>
              <a:t>汇编语言，在</a:t>
            </a:r>
            <a:r>
              <a:rPr lang="zh-CN" altLang="en-US" sz="2200" dirty="0">
                <a:solidFill>
                  <a:srgbClr val="D60093"/>
                </a:solidFill>
                <a:latin typeface="宋体" panose="02010600030101010101" pitchFamily="2" charset="-122"/>
                <a:ea typeface="宋体" panose="02010600030101010101" pitchFamily="2" charset="-122"/>
              </a:rPr>
              <a:t>不进行指令调度</a:t>
            </a:r>
            <a:r>
              <a:rPr lang="zh-CN" altLang="en-US" sz="2200" dirty="0">
                <a:solidFill>
                  <a:srgbClr val="000000"/>
                </a:solidFill>
                <a:latin typeface="宋体" panose="02010600030101010101" pitchFamily="2" charset="-122"/>
                <a:ea typeface="宋体" panose="02010600030101010101" pitchFamily="2" charset="-122"/>
              </a:rPr>
              <a:t>和</a:t>
            </a:r>
            <a:r>
              <a:rPr lang="zh-CN" altLang="en-US" sz="2200" dirty="0">
                <a:solidFill>
                  <a:srgbClr val="D60093"/>
                </a:solidFill>
                <a:latin typeface="宋体" panose="02010600030101010101" pitchFamily="2" charset="-122"/>
                <a:ea typeface="宋体" panose="02010600030101010101" pitchFamily="2" charset="-122"/>
              </a:rPr>
              <a:t>进行指令调度</a:t>
            </a:r>
            <a:r>
              <a:rPr lang="zh-CN" altLang="en-US" sz="2200" dirty="0">
                <a:solidFill>
                  <a:srgbClr val="000000"/>
                </a:solidFill>
                <a:latin typeface="宋体" panose="02010600030101010101" pitchFamily="2" charset="-122"/>
                <a:ea typeface="宋体" panose="02010600030101010101" pitchFamily="2" charset="-122"/>
              </a:rPr>
              <a:t>两种情况下，分析其代码一次循环所需的执行时间。</a:t>
            </a:r>
          </a:p>
          <a:p>
            <a:pPr marL="457200" indent="-457200" eaLnBrk="1" hangingPunct="1">
              <a:lnSpc>
                <a:spcPct val="110000"/>
              </a:lnSpc>
              <a:buNone/>
            </a:pPr>
            <a:r>
              <a:rPr lang="zh-CN" altLang="en-US" sz="2200" dirty="0">
                <a:solidFill>
                  <a:srgbClr val="000000"/>
                </a:solidFill>
                <a:latin typeface="宋体" panose="02010600030101010101" pitchFamily="2" charset="-122"/>
                <a:ea typeface="宋体" panose="02010600030101010101" pitchFamily="2" charset="-122"/>
              </a:rPr>
              <a:t>          </a:t>
            </a:r>
            <a:r>
              <a:rPr lang="en-US" altLang="zh-CN" sz="2200" dirty="0">
                <a:solidFill>
                  <a:schemeClr val="tx1"/>
                </a:solidFill>
                <a:latin typeface="宋体" panose="02010600030101010101" pitchFamily="2" charset="-122"/>
                <a:ea typeface="宋体" panose="02010600030101010101" pitchFamily="2" charset="-122"/>
              </a:rPr>
              <a:t>for (</a:t>
            </a:r>
            <a:r>
              <a:rPr lang="en-US" altLang="zh-CN" sz="2200" dirty="0" err="1">
                <a:solidFill>
                  <a:schemeClr val="tx1"/>
                </a:solidFill>
                <a:latin typeface="宋体" panose="02010600030101010101" pitchFamily="2" charset="-122"/>
                <a:ea typeface="宋体" panose="02010600030101010101" pitchFamily="2" charset="-122"/>
              </a:rPr>
              <a:t>i</a:t>
            </a:r>
            <a:r>
              <a:rPr lang="en-US" altLang="zh-CN" sz="2200" dirty="0">
                <a:solidFill>
                  <a:schemeClr val="tx1"/>
                </a:solidFill>
                <a:latin typeface="宋体" panose="02010600030101010101" pitchFamily="2" charset="-122"/>
                <a:ea typeface="宋体" panose="02010600030101010101" pitchFamily="2" charset="-122"/>
              </a:rPr>
              <a:t>=1</a:t>
            </a:r>
            <a:r>
              <a:rPr lang="zh-CN" altLang="en-US" sz="2200" dirty="0">
                <a:solidFill>
                  <a:schemeClr val="tx1"/>
                </a:solidFill>
                <a:latin typeface="宋体" panose="02010600030101010101" pitchFamily="2" charset="-122"/>
                <a:ea typeface="宋体" panose="02010600030101010101" pitchFamily="2" charset="-122"/>
              </a:rPr>
              <a:t>； </a:t>
            </a:r>
            <a:r>
              <a:rPr lang="en-US" altLang="zh-CN" sz="2200" dirty="0" err="1">
                <a:solidFill>
                  <a:schemeClr val="tx1"/>
                </a:solidFill>
                <a:latin typeface="宋体" panose="02010600030101010101" pitchFamily="2" charset="-122"/>
                <a:ea typeface="宋体" panose="02010600030101010101" pitchFamily="2" charset="-122"/>
              </a:rPr>
              <a:t>i</a:t>
            </a:r>
            <a:r>
              <a:rPr lang="en-US" altLang="zh-CN" sz="2200" dirty="0">
                <a:solidFill>
                  <a:schemeClr val="tx1"/>
                </a:solidFill>
                <a:latin typeface="宋体" panose="02010600030101010101" pitchFamily="2" charset="-122"/>
                <a:ea typeface="宋体" panose="02010600030101010101" pitchFamily="2" charset="-122"/>
              </a:rPr>
              <a:t>&lt;=1000</a:t>
            </a:r>
            <a:r>
              <a:rPr lang="zh-CN" altLang="en-US" sz="2200" dirty="0">
                <a:solidFill>
                  <a:schemeClr val="tx1"/>
                </a:solidFill>
                <a:latin typeface="宋体" panose="02010600030101010101" pitchFamily="2" charset="-122"/>
                <a:ea typeface="宋体" panose="02010600030101010101" pitchFamily="2" charset="-122"/>
              </a:rPr>
              <a:t>； </a:t>
            </a:r>
            <a:r>
              <a:rPr lang="en-US" altLang="zh-CN" sz="2200" dirty="0" err="1">
                <a:solidFill>
                  <a:schemeClr val="tx1"/>
                </a:solidFill>
                <a:latin typeface="宋体" panose="02010600030101010101" pitchFamily="2" charset="-122"/>
                <a:ea typeface="宋体" panose="02010600030101010101" pitchFamily="2" charset="-122"/>
              </a:rPr>
              <a:t>i</a:t>
            </a:r>
            <a:r>
              <a:rPr lang="en-US" altLang="zh-CN" sz="2200" dirty="0">
                <a:solidFill>
                  <a:schemeClr val="tx1"/>
                </a:solidFill>
                <a:latin typeface="宋体" panose="02010600030101010101" pitchFamily="2" charset="-122"/>
                <a:ea typeface="宋体" panose="02010600030101010101" pitchFamily="2" charset="-122"/>
              </a:rPr>
              <a:t>++)</a:t>
            </a:r>
          </a:p>
          <a:p>
            <a:pPr marL="457200" indent="-457200" eaLnBrk="1" hangingPunct="1">
              <a:lnSpc>
                <a:spcPct val="110000"/>
              </a:lnSpc>
              <a:buNone/>
            </a:pPr>
            <a:r>
              <a:rPr lang="en-US" altLang="zh-CN" sz="2200" dirty="0">
                <a:solidFill>
                  <a:schemeClr val="tx1"/>
                </a:solidFill>
                <a:latin typeface="宋体" panose="02010600030101010101" pitchFamily="2" charset="-122"/>
                <a:ea typeface="宋体" panose="02010600030101010101" pitchFamily="2" charset="-122"/>
              </a:rPr>
              <a:t>	             x[</a:t>
            </a:r>
            <a:r>
              <a:rPr lang="en-US" altLang="zh-CN" sz="2200" dirty="0" err="1">
                <a:solidFill>
                  <a:schemeClr val="tx1"/>
                </a:solidFill>
                <a:latin typeface="宋体" panose="02010600030101010101" pitchFamily="2" charset="-122"/>
                <a:ea typeface="宋体" panose="02010600030101010101" pitchFamily="2" charset="-122"/>
              </a:rPr>
              <a:t>i</a:t>
            </a:r>
            <a:r>
              <a:rPr lang="en-US" altLang="zh-CN" sz="2200" dirty="0">
                <a:solidFill>
                  <a:schemeClr val="tx1"/>
                </a:solidFill>
                <a:latin typeface="宋体" panose="02010600030101010101" pitchFamily="2" charset="-122"/>
                <a:ea typeface="宋体" panose="02010600030101010101" pitchFamily="2" charset="-122"/>
              </a:rPr>
              <a:t>] = x[</a:t>
            </a:r>
            <a:r>
              <a:rPr lang="en-US" altLang="zh-CN" sz="2200" dirty="0" err="1">
                <a:solidFill>
                  <a:schemeClr val="tx1"/>
                </a:solidFill>
                <a:latin typeface="宋体" panose="02010600030101010101" pitchFamily="2" charset="-122"/>
                <a:ea typeface="宋体" panose="02010600030101010101" pitchFamily="2" charset="-122"/>
              </a:rPr>
              <a:t>i</a:t>
            </a:r>
            <a:r>
              <a:rPr lang="en-US" altLang="zh-CN" sz="2200" dirty="0">
                <a:solidFill>
                  <a:schemeClr val="tx1"/>
                </a:solidFill>
                <a:latin typeface="宋体" panose="02010600030101010101" pitchFamily="2" charset="-122"/>
                <a:ea typeface="宋体" panose="02010600030101010101" pitchFamily="2" charset="-122"/>
              </a:rPr>
              <a:t>] + s</a:t>
            </a:r>
            <a:r>
              <a:rPr lang="zh-CN" altLang="en-US" sz="2200" dirty="0">
                <a:solidFill>
                  <a:schemeClr val="tx1"/>
                </a:solidFill>
                <a:latin typeface="宋体" panose="02010600030101010101" pitchFamily="2" charset="-122"/>
                <a:ea typeface="宋体" panose="02010600030101010101" pitchFamily="2" charset="-122"/>
              </a:rPr>
              <a:t>；</a:t>
            </a:r>
          </a:p>
        </p:txBody>
      </p:sp>
      <p:sp>
        <p:nvSpPr>
          <p:cNvPr id="3" name="矩形 2">
            <a:extLst>
              <a:ext uri="{FF2B5EF4-FFF2-40B4-BE49-F238E27FC236}">
                <a16:creationId xmlns:a16="http://schemas.microsoft.com/office/drawing/2014/main" id="{B9A968E7-9AD4-4F12-1953-E1E7D863C298}"/>
              </a:ext>
            </a:extLst>
          </p:cNvPr>
          <p:cNvSpPr/>
          <p:nvPr/>
        </p:nvSpPr>
        <p:spPr>
          <a:xfrm>
            <a:off x="442029" y="2570588"/>
            <a:ext cx="11307942" cy="481863"/>
          </a:xfrm>
          <a:prstGeom prst="rect">
            <a:avLst/>
          </a:prstGeom>
        </p:spPr>
        <p:txBody>
          <a:bodyPr wrap="square">
            <a:spAutoFit/>
          </a:bodyPr>
          <a:lstStyle/>
          <a:p>
            <a:pPr>
              <a:lnSpc>
                <a:spcPct val="150000"/>
              </a:lnSpc>
            </a:pPr>
            <a:r>
              <a:rPr lang="zh-CN" altLang="en-US" sz="2000" dirty="0">
                <a:latin typeface="宋体" panose="02010600030101010101" pitchFamily="2" charset="-122"/>
                <a:ea typeface="宋体" panose="02010600030101010101" pitchFamily="2" charset="-122"/>
              </a:rPr>
              <a:t>把该程序翻译成</a:t>
            </a:r>
            <a:r>
              <a:rPr lang="en-US" altLang="zh-CN" sz="2000" dirty="0">
                <a:latin typeface="宋体" panose="02010600030101010101" pitchFamily="2" charset="-122"/>
                <a:ea typeface="宋体" panose="02010600030101010101" pitchFamily="2" charset="-122"/>
              </a:rPr>
              <a:t>MIPS</a:t>
            </a:r>
            <a:r>
              <a:rPr lang="zh-CN" altLang="en-US" sz="2000" dirty="0">
                <a:latin typeface="宋体" panose="02010600030101010101" pitchFamily="2" charset="-122"/>
                <a:ea typeface="宋体" panose="02010600030101010101" pitchFamily="2" charset="-122"/>
              </a:rPr>
              <a:t>汇编语言代码：</a:t>
            </a:r>
            <a:r>
              <a:rPr lang="zh-CN" altLang="en-US" sz="2000" dirty="0">
                <a:solidFill>
                  <a:srgbClr val="000000"/>
                </a:solidFill>
                <a:latin typeface="宋体" panose="02010600030101010101" pitchFamily="2" charset="-122"/>
                <a:ea typeface="宋体" panose="02010600030101010101" pitchFamily="2" charset="-122"/>
              </a:rPr>
              <a:t>假设</a:t>
            </a:r>
            <a:r>
              <a:rPr lang="en-US" altLang="zh-CN" sz="2000" dirty="0">
                <a:solidFill>
                  <a:srgbClr val="9933FF"/>
                </a:solidFill>
                <a:latin typeface="宋体" panose="02010600030101010101" pitchFamily="2" charset="-122"/>
                <a:ea typeface="宋体" panose="02010600030101010101" pitchFamily="2" charset="-122"/>
              </a:rPr>
              <a:t>R1</a:t>
            </a:r>
            <a:r>
              <a:rPr lang="zh-CN" altLang="en-US" sz="2000" dirty="0">
                <a:solidFill>
                  <a:srgbClr val="000000"/>
                </a:solidFill>
                <a:latin typeface="宋体" panose="02010600030101010101" pitchFamily="2" charset="-122"/>
                <a:ea typeface="宋体" panose="02010600030101010101" pitchFamily="2" charset="-122"/>
              </a:rPr>
              <a:t>的初值是指向第一个元素，</a:t>
            </a:r>
            <a:r>
              <a:rPr lang="en-US" altLang="zh-CN" sz="2000" dirty="0">
                <a:solidFill>
                  <a:srgbClr val="9933FF"/>
                </a:solidFill>
                <a:latin typeface="宋体" panose="02010600030101010101" pitchFamily="2" charset="-122"/>
                <a:ea typeface="宋体" panose="02010600030101010101" pitchFamily="2" charset="-122"/>
              </a:rPr>
              <a:t>8</a:t>
            </a:r>
            <a:r>
              <a:rPr lang="zh-CN" altLang="en-US" sz="2000" dirty="0">
                <a:solidFill>
                  <a:srgbClr val="9933FF"/>
                </a:solidFill>
                <a:latin typeface="宋体" panose="02010600030101010101" pitchFamily="2" charset="-122"/>
                <a:ea typeface="宋体" panose="02010600030101010101" pitchFamily="2" charset="-122"/>
              </a:rPr>
              <a:t>（</a:t>
            </a:r>
            <a:r>
              <a:rPr lang="en-US" altLang="zh-CN" sz="2000" dirty="0">
                <a:solidFill>
                  <a:srgbClr val="9933FF"/>
                </a:solidFill>
                <a:latin typeface="宋体" panose="02010600030101010101" pitchFamily="2" charset="-122"/>
                <a:ea typeface="宋体" panose="02010600030101010101" pitchFamily="2" charset="-122"/>
              </a:rPr>
              <a:t>R2</a:t>
            </a:r>
            <a:r>
              <a:rPr lang="zh-CN" altLang="en-US" sz="2000" dirty="0">
                <a:solidFill>
                  <a:srgbClr val="9933FF"/>
                </a:solidFill>
                <a:latin typeface="宋体" panose="02010600030101010101" pitchFamily="2" charset="-122"/>
                <a:ea typeface="宋体" panose="02010600030101010101" pitchFamily="2" charset="-122"/>
              </a:rPr>
              <a:t>）</a:t>
            </a:r>
            <a:r>
              <a:rPr lang="zh-CN" altLang="en-US" sz="2000" dirty="0">
                <a:solidFill>
                  <a:srgbClr val="000000"/>
                </a:solidFill>
                <a:latin typeface="宋体" panose="02010600030101010101" pitchFamily="2" charset="-122"/>
                <a:ea typeface="宋体" panose="02010600030101010101" pitchFamily="2" charset="-122"/>
              </a:rPr>
              <a:t>指向最后一个元素。</a:t>
            </a:r>
          </a:p>
        </p:txBody>
      </p:sp>
      <p:sp>
        <p:nvSpPr>
          <p:cNvPr id="4" name="Rectangle 3" descr="Rectangle: Click to edit Master text styles&#10;Second level&#10;Third level&#10;Fourth level&#10;Fifth level">
            <a:extLst>
              <a:ext uri="{FF2B5EF4-FFF2-40B4-BE49-F238E27FC236}">
                <a16:creationId xmlns:a16="http://schemas.microsoft.com/office/drawing/2014/main" id="{71A23C3F-D0D4-D8CE-4716-898CF034B4BB}"/>
              </a:ext>
            </a:extLst>
          </p:cNvPr>
          <p:cNvSpPr txBox="1">
            <a:spLocks noChangeArrowheads="1"/>
          </p:cNvSpPr>
          <p:nvPr/>
        </p:nvSpPr>
        <p:spPr>
          <a:xfrm>
            <a:off x="484094" y="3168795"/>
            <a:ext cx="10989350" cy="36581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10000"/>
              </a:lnSpc>
              <a:buFont typeface="Arial" panose="020B0604020202020204" pitchFamily="34" charset="0"/>
              <a:buNone/>
            </a:pPr>
            <a:r>
              <a:rPr lang="en-US" altLang="zh-CN" sz="2000" dirty="0">
                <a:latin typeface="宋体" panose="02010600030101010101" pitchFamily="2" charset="-122"/>
                <a:ea typeface="宋体" panose="02010600030101010101" pitchFamily="2" charset="-122"/>
              </a:rPr>
              <a:t>					 Loop</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L.D	  </a:t>
            </a:r>
            <a:r>
              <a:rPr lang="en-US" altLang="zh-CN" sz="2000" dirty="0">
                <a:solidFill>
                  <a:srgbClr val="D60093"/>
                </a:solidFill>
                <a:latin typeface="宋体" panose="02010600030101010101" pitchFamily="2" charset="-122"/>
                <a:ea typeface="宋体" panose="02010600030101010101" pitchFamily="2" charset="-122"/>
              </a:rPr>
              <a:t>F0</a:t>
            </a:r>
            <a:r>
              <a:rPr lang="en-US" altLang="zh-CN" sz="2000" dirty="0">
                <a:latin typeface="宋体" panose="02010600030101010101" pitchFamily="2" charset="-122"/>
                <a:ea typeface="宋体" panose="02010600030101010101" pitchFamily="2" charset="-122"/>
              </a:rPr>
              <a:t>,0</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R1</a:t>
            </a:r>
            <a:r>
              <a:rPr lang="zh-CN" altLang="en-US" sz="2000" dirty="0">
                <a:latin typeface="宋体" panose="02010600030101010101" pitchFamily="2" charset="-122"/>
                <a:ea typeface="宋体" panose="02010600030101010101" pitchFamily="2" charset="-122"/>
              </a:rPr>
              <a:t>）</a:t>
            </a:r>
            <a:endParaRPr lang="zh-CN" altLang="en-US" sz="2000" dirty="0">
              <a:solidFill>
                <a:srgbClr val="000000"/>
              </a:solidFill>
              <a:latin typeface="宋体" panose="02010600030101010101" pitchFamily="2" charset="-122"/>
              <a:ea typeface="宋体" panose="02010600030101010101" pitchFamily="2" charset="-122"/>
            </a:endParaRPr>
          </a:p>
          <a:p>
            <a:pPr marL="457200" indent="-457200">
              <a:lnSpc>
                <a:spcPct val="110000"/>
              </a:lnSpc>
              <a:buFont typeface="Arial" panose="020B0604020202020204" pitchFamily="34" charset="0"/>
              <a:buNone/>
            </a:pPr>
            <a:r>
              <a:rPr lang="zh-CN" altLang="en-US" sz="2000" dirty="0">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					ADD.D	  </a:t>
            </a:r>
            <a:r>
              <a:rPr lang="en-US" altLang="zh-CN" sz="2000" dirty="0">
                <a:solidFill>
                  <a:srgbClr val="008000"/>
                </a:solidFill>
                <a:latin typeface="宋体" panose="02010600030101010101" pitchFamily="2" charset="-122"/>
                <a:ea typeface="宋体" panose="02010600030101010101" pitchFamily="2" charset="-122"/>
              </a:rPr>
              <a:t>F4</a:t>
            </a:r>
            <a:r>
              <a:rPr lang="en-US" altLang="zh-CN" sz="2000" dirty="0">
                <a:latin typeface="宋体" panose="02010600030101010101" pitchFamily="2" charset="-122"/>
                <a:ea typeface="宋体" panose="02010600030101010101" pitchFamily="2" charset="-122"/>
              </a:rPr>
              <a:t>,</a:t>
            </a:r>
            <a:r>
              <a:rPr lang="en-US" altLang="zh-CN" sz="2000" dirty="0">
                <a:solidFill>
                  <a:srgbClr val="D60093"/>
                </a:solidFill>
                <a:latin typeface="宋体" panose="02010600030101010101" pitchFamily="2" charset="-122"/>
                <a:ea typeface="宋体" panose="02010600030101010101" pitchFamily="2" charset="-122"/>
              </a:rPr>
              <a:t>F0</a:t>
            </a:r>
            <a:r>
              <a:rPr lang="en-US" altLang="zh-CN" sz="2000" dirty="0">
                <a:latin typeface="宋体" panose="02010600030101010101" pitchFamily="2" charset="-122"/>
                <a:ea typeface="宋体" panose="02010600030101010101" pitchFamily="2" charset="-122"/>
              </a:rPr>
              <a:t>,F2	     	   </a:t>
            </a:r>
          </a:p>
          <a:p>
            <a:pPr marL="457200" indent="-457200">
              <a:lnSpc>
                <a:spcPct val="110000"/>
              </a:lnSpc>
              <a:buFont typeface="Arial" panose="020B0604020202020204" pitchFamily="34" charset="0"/>
              <a:buNone/>
            </a:pPr>
            <a:r>
              <a:rPr lang="en-US" altLang="zh-CN" sz="2000" dirty="0">
                <a:latin typeface="宋体" panose="02010600030101010101" pitchFamily="2" charset="-122"/>
                <a:ea typeface="宋体" panose="02010600030101010101" pitchFamily="2" charset="-122"/>
              </a:rPr>
              <a:t>      					S.D	  </a:t>
            </a:r>
            <a:r>
              <a:rPr lang="en-US" altLang="zh-CN" sz="2000" dirty="0">
                <a:solidFill>
                  <a:srgbClr val="008000"/>
                </a:solidFill>
                <a:latin typeface="宋体" panose="02010600030101010101" pitchFamily="2" charset="-122"/>
                <a:ea typeface="宋体" panose="02010600030101010101" pitchFamily="2" charset="-122"/>
              </a:rPr>
              <a:t>F4</a:t>
            </a:r>
            <a:r>
              <a:rPr lang="en-US" altLang="zh-CN" sz="2000" dirty="0">
                <a:latin typeface="宋体" panose="02010600030101010101" pitchFamily="2" charset="-122"/>
                <a:ea typeface="宋体" panose="02010600030101010101" pitchFamily="2" charset="-122"/>
              </a:rPr>
              <a:t>, 0</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R1</a:t>
            </a:r>
            <a:r>
              <a:rPr lang="zh-CN" altLang="en-US" sz="2000" dirty="0">
                <a:latin typeface="宋体" panose="02010600030101010101" pitchFamily="2" charset="-122"/>
                <a:ea typeface="宋体" panose="02010600030101010101" pitchFamily="2" charset="-122"/>
              </a:rPr>
              <a:t>）	  </a:t>
            </a:r>
          </a:p>
          <a:p>
            <a:pPr marL="457200" indent="-457200">
              <a:lnSpc>
                <a:spcPct val="110000"/>
              </a:lnSpc>
              <a:buFont typeface="Arial" panose="020B0604020202020204" pitchFamily="34" charset="0"/>
              <a:buNone/>
            </a:pPr>
            <a:r>
              <a:rPr lang="zh-CN" altLang="en-US" sz="2000" dirty="0">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					DADDIU    R1,R1</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#-8	                    </a:t>
            </a:r>
            <a:endParaRPr lang="en-US" altLang="zh-CN" sz="2000" dirty="0">
              <a:solidFill>
                <a:srgbClr val="000000"/>
              </a:solidFill>
              <a:latin typeface="宋体" panose="02010600030101010101" pitchFamily="2" charset="-122"/>
              <a:ea typeface="宋体" panose="02010600030101010101" pitchFamily="2" charset="-122"/>
            </a:endParaRPr>
          </a:p>
          <a:p>
            <a:pPr marL="457200" indent="-457200">
              <a:lnSpc>
                <a:spcPct val="110000"/>
              </a:lnSpc>
              <a:buFont typeface="Arial" panose="020B0604020202020204" pitchFamily="34" charset="0"/>
              <a:buNone/>
            </a:pPr>
            <a:r>
              <a:rPr lang="en-US" altLang="zh-CN" sz="2000" dirty="0">
                <a:latin typeface="宋体" panose="02010600030101010101" pitchFamily="2" charset="-122"/>
                <a:ea typeface="宋体" panose="02010600030101010101" pitchFamily="2" charset="-122"/>
              </a:rPr>
              <a:t>	  					BNE	  R1,R2,Loop</a:t>
            </a:r>
          </a:p>
          <a:p>
            <a:pPr marL="457200" indent="-457200">
              <a:lnSpc>
                <a:spcPct val="110000"/>
              </a:lnSpc>
              <a:buFont typeface="Arial" panose="020B0604020202020204" pitchFamily="34" charset="0"/>
              <a:buNone/>
            </a:pPr>
            <a:r>
              <a:rPr lang="zh-CN" altLang="en-US" sz="2000" dirty="0">
                <a:latin typeface="宋体" panose="02010600030101010101" pitchFamily="2" charset="-122"/>
                <a:ea typeface="宋体" panose="02010600030101010101" pitchFamily="2" charset="-122"/>
              </a:rPr>
              <a:t>其中：</a:t>
            </a:r>
          </a:p>
          <a:p>
            <a:pPr marL="457200" indent="-457200">
              <a:lnSpc>
                <a:spcPct val="110000"/>
              </a:lnSpc>
              <a:buClr>
                <a:schemeClr val="hlink"/>
              </a:buClr>
              <a:buSzPct val="60000"/>
              <a:buFont typeface="Wingdings" panose="05000000000000000000" pitchFamily="2" charset="2"/>
              <a:buChar char="p"/>
            </a:pPr>
            <a:r>
              <a:rPr lang="zh-CN" altLang="en-US" sz="2000" dirty="0">
                <a:solidFill>
                  <a:srgbClr val="000000"/>
                </a:solidFill>
                <a:latin typeface="宋体" panose="02010600030101010101" pitchFamily="2" charset="-122"/>
                <a:ea typeface="宋体" panose="02010600030101010101" pitchFamily="2" charset="-122"/>
              </a:rPr>
              <a:t>整数寄存器</a:t>
            </a:r>
            <a:r>
              <a:rPr lang="en-US" altLang="zh-CN" sz="2000" dirty="0">
                <a:solidFill>
                  <a:srgbClr val="D60093"/>
                </a:solidFill>
                <a:latin typeface="宋体" panose="02010600030101010101" pitchFamily="2" charset="-122"/>
                <a:ea typeface="宋体" panose="02010600030101010101" pitchFamily="2" charset="-122"/>
              </a:rPr>
              <a:t>R1</a:t>
            </a:r>
            <a:r>
              <a:rPr lang="zh-CN" altLang="en-US" sz="2000" dirty="0">
                <a:solidFill>
                  <a:srgbClr val="D60093"/>
                </a:solidFill>
                <a:latin typeface="宋体" panose="02010600030101010101" pitchFamily="2" charset="-122"/>
                <a:ea typeface="宋体" panose="02010600030101010101" pitchFamily="2" charset="-122"/>
              </a:rPr>
              <a:t>：</a:t>
            </a:r>
            <a:r>
              <a:rPr lang="zh-CN" altLang="en-US" sz="2000" dirty="0">
                <a:solidFill>
                  <a:srgbClr val="000000"/>
                </a:solidFill>
                <a:latin typeface="宋体" panose="02010600030101010101" pitchFamily="2" charset="-122"/>
                <a:ea typeface="宋体" panose="02010600030101010101" pitchFamily="2" charset="-122"/>
              </a:rPr>
              <a:t>指向向量中的当前元素。（初值为向量中最高端元素的地址）</a:t>
            </a:r>
          </a:p>
          <a:p>
            <a:pPr marL="457200" indent="-457200">
              <a:lnSpc>
                <a:spcPct val="110000"/>
              </a:lnSpc>
              <a:buClr>
                <a:schemeClr val="hlink"/>
              </a:buClr>
              <a:buSzPct val="60000"/>
              <a:buFont typeface="Wingdings" panose="05000000000000000000" pitchFamily="2" charset="2"/>
              <a:buChar char="p"/>
            </a:pPr>
            <a:r>
              <a:rPr lang="zh-CN" altLang="en-US" sz="2000" dirty="0">
                <a:solidFill>
                  <a:srgbClr val="000000"/>
                </a:solidFill>
                <a:latin typeface="宋体" panose="02010600030101010101" pitchFamily="2" charset="-122"/>
                <a:ea typeface="宋体" panose="02010600030101010101" pitchFamily="2" charset="-122"/>
              </a:rPr>
              <a:t>浮点寄存器</a:t>
            </a:r>
            <a:r>
              <a:rPr lang="en-US" altLang="zh-CN" sz="2000" dirty="0">
                <a:solidFill>
                  <a:srgbClr val="D60093"/>
                </a:solidFill>
                <a:latin typeface="宋体" panose="02010600030101010101" pitchFamily="2" charset="-122"/>
                <a:ea typeface="宋体" panose="02010600030101010101" pitchFamily="2" charset="-122"/>
              </a:rPr>
              <a:t>F2</a:t>
            </a:r>
            <a:r>
              <a:rPr lang="zh-CN" altLang="en-US" sz="2000" dirty="0">
                <a:solidFill>
                  <a:srgbClr val="D60093"/>
                </a:solidFill>
                <a:latin typeface="宋体" panose="02010600030101010101" pitchFamily="2" charset="-122"/>
                <a:ea typeface="宋体" panose="02010600030101010101" pitchFamily="2" charset="-122"/>
              </a:rPr>
              <a:t>：</a:t>
            </a:r>
            <a:r>
              <a:rPr lang="zh-CN" altLang="en-US" sz="2000" dirty="0">
                <a:solidFill>
                  <a:srgbClr val="000000"/>
                </a:solidFill>
                <a:latin typeface="宋体" panose="02010600030101010101" pitchFamily="2" charset="-122"/>
                <a:ea typeface="宋体" panose="02010600030101010101" pitchFamily="2" charset="-122"/>
              </a:rPr>
              <a:t>用于保存常数</a:t>
            </a:r>
            <a:r>
              <a:rPr lang="en-US" altLang="zh-CN" sz="2000" dirty="0">
                <a:solidFill>
                  <a:srgbClr val="D60093"/>
                </a:solidFill>
                <a:latin typeface="宋体" panose="02010600030101010101" pitchFamily="2" charset="-122"/>
                <a:ea typeface="宋体" panose="02010600030101010101" pitchFamily="2" charset="-122"/>
              </a:rPr>
              <a:t>s</a:t>
            </a:r>
            <a:r>
              <a:rPr lang="zh-CN" altLang="en-US" sz="2000" dirty="0">
                <a:solidFill>
                  <a:srgbClr val="000000"/>
                </a:solidFill>
                <a:latin typeface="宋体" panose="02010600030101010101" pitchFamily="2" charset="-122"/>
                <a:ea typeface="宋体" panose="02010600030101010101" pitchFamily="2" charset="-122"/>
              </a:rPr>
              <a:t>。</a:t>
            </a:r>
          </a:p>
          <a:p>
            <a:pPr marL="457200" indent="-457200">
              <a:lnSpc>
                <a:spcPct val="110000"/>
              </a:lnSpc>
              <a:buClr>
                <a:schemeClr val="hlink"/>
              </a:buClr>
              <a:buSzPct val="60000"/>
              <a:buFont typeface="Arial" panose="020B0604020202020204" pitchFamily="34" charset="0"/>
              <a:buNone/>
            </a:pPr>
            <a:r>
              <a:rPr lang="zh-CN" altLang="en-US" sz="2000" dirty="0">
                <a:solidFill>
                  <a:srgbClr val="000000"/>
                </a:solidFill>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123807571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1" name="Rectangle 3" descr="Rectangle: Click to edit Master text styles&#10;Second level&#10;Third level&#10;Fourth level&#10;Fifth level"/>
          <p:cNvSpPr>
            <a:spLocks noGrp="1" noChangeArrowheads="1"/>
          </p:cNvSpPr>
          <p:nvPr>
            <p:ph idx="1"/>
          </p:nvPr>
        </p:nvSpPr>
        <p:spPr>
          <a:xfrm>
            <a:off x="986164" y="580239"/>
            <a:ext cx="8986777" cy="5545137"/>
          </a:xfrm>
        </p:spPr>
        <p:txBody>
          <a:bodyPr/>
          <a:lstStyle/>
          <a:p>
            <a:pPr marL="457200" indent="-457200" eaLnBrk="1" hangingPunct="1">
              <a:buNone/>
            </a:pPr>
            <a:r>
              <a:rPr lang="zh-CN" altLang="en-US" sz="2000" dirty="0">
                <a:latin typeface="宋体" panose="02010600030101010101" pitchFamily="2" charset="-122"/>
                <a:ea typeface="宋体" panose="02010600030101010101" pitchFamily="2" charset="-122"/>
              </a:rPr>
              <a:t>从图中可以看出：</a:t>
            </a:r>
          </a:p>
          <a:p>
            <a:pPr marL="1085850" lvl="1" indent="-457200" eaLnBrk="1" hangingPunct="1"/>
            <a:r>
              <a:rPr lang="zh-CN" altLang="en-US" sz="2000" dirty="0">
                <a:solidFill>
                  <a:srgbClr val="FF0000"/>
                </a:solidFill>
                <a:latin typeface="宋体" panose="02010600030101010101" pitchFamily="2" charset="-122"/>
                <a:ea typeface="宋体" panose="02010600030101010101" pitchFamily="2" charset="-122"/>
              </a:rPr>
              <a:t>程序基本可以达到</a:t>
            </a:r>
            <a:r>
              <a:rPr lang="en-US" altLang="zh-CN" sz="2000" dirty="0">
                <a:solidFill>
                  <a:srgbClr val="FF0000"/>
                </a:solidFill>
                <a:latin typeface="宋体" panose="02010600030101010101" pitchFamily="2" charset="-122"/>
                <a:ea typeface="宋体" panose="02010600030101010101" pitchFamily="2" charset="-122"/>
              </a:rPr>
              <a:t>3</a:t>
            </a:r>
            <a:r>
              <a:rPr lang="zh-CN" altLang="en-US" sz="2000" dirty="0">
                <a:solidFill>
                  <a:srgbClr val="FF0000"/>
                </a:solidFill>
                <a:latin typeface="宋体" panose="02010600030101010101" pitchFamily="2" charset="-122"/>
                <a:ea typeface="宋体" panose="02010600030101010101" pitchFamily="2" charset="-122"/>
              </a:rPr>
              <a:t>拍流出</a:t>
            </a:r>
            <a:r>
              <a:rPr lang="en-US" altLang="zh-CN" sz="2000" dirty="0">
                <a:solidFill>
                  <a:srgbClr val="FF0000"/>
                </a:solidFill>
                <a:latin typeface="宋体" panose="02010600030101010101" pitchFamily="2" charset="-122"/>
                <a:ea typeface="宋体" panose="02010600030101010101" pitchFamily="2" charset="-122"/>
              </a:rPr>
              <a:t>5</a:t>
            </a:r>
            <a:r>
              <a:rPr lang="zh-CN" altLang="en-US" sz="2000" dirty="0">
                <a:solidFill>
                  <a:srgbClr val="FF0000"/>
                </a:solidFill>
                <a:latin typeface="宋体" panose="02010600030101010101" pitchFamily="2" charset="-122"/>
                <a:ea typeface="宋体" panose="02010600030101010101" pitchFamily="2" charset="-122"/>
              </a:rPr>
              <a:t>条指令</a:t>
            </a:r>
          </a:p>
          <a:p>
            <a:pPr lvl="2" eaLnBrk="1" hangingPunct="1">
              <a:buFont typeface="Wingdings" panose="05000000000000000000" pitchFamily="2" charset="2"/>
              <a:buNone/>
            </a:pPr>
            <a:r>
              <a:rPr lang="zh-CN" altLang="en-US" b="0" dirty="0">
                <a:latin typeface="宋体" panose="02010600030101010101" pitchFamily="2" charset="-122"/>
              </a:rPr>
              <a:t>       </a:t>
            </a:r>
            <a:r>
              <a:rPr lang="en-US" altLang="zh-CN" b="0" dirty="0">
                <a:solidFill>
                  <a:srgbClr val="9933FF"/>
                </a:solidFill>
                <a:latin typeface="宋体" panose="02010600030101010101" pitchFamily="2" charset="-122"/>
              </a:rPr>
              <a:t>IPC</a:t>
            </a:r>
            <a:r>
              <a:rPr lang="zh-CN" altLang="en-US" b="0" dirty="0">
                <a:solidFill>
                  <a:srgbClr val="9933FF"/>
                </a:solidFill>
                <a:latin typeface="宋体" panose="02010600030101010101" pitchFamily="2" charset="-122"/>
              </a:rPr>
              <a:t>＝</a:t>
            </a:r>
            <a:r>
              <a:rPr lang="en-US" altLang="zh-CN" b="0" dirty="0">
                <a:solidFill>
                  <a:srgbClr val="9933FF"/>
                </a:solidFill>
                <a:latin typeface="宋体" panose="02010600030101010101" pitchFamily="2" charset="-122"/>
              </a:rPr>
              <a:t>5/3</a:t>
            </a:r>
            <a:r>
              <a:rPr lang="zh-CN" altLang="en-US" b="0" dirty="0">
                <a:solidFill>
                  <a:srgbClr val="9933FF"/>
                </a:solidFill>
                <a:latin typeface="宋体" panose="02010600030101010101" pitchFamily="2" charset="-122"/>
              </a:rPr>
              <a:t>＝</a:t>
            </a:r>
            <a:r>
              <a:rPr lang="en-US" altLang="zh-CN" b="0" dirty="0">
                <a:solidFill>
                  <a:srgbClr val="9933FF"/>
                </a:solidFill>
                <a:latin typeface="宋体" panose="02010600030101010101" pitchFamily="2" charset="-122"/>
              </a:rPr>
              <a:t>1.67 </a:t>
            </a:r>
            <a:r>
              <a:rPr lang="zh-CN" altLang="en-US" b="0" dirty="0">
                <a:latin typeface="宋体" panose="02010600030101010101" pitchFamily="2" charset="-122"/>
              </a:rPr>
              <a:t>条</a:t>
            </a:r>
            <a:r>
              <a:rPr lang="en-US" altLang="zh-CN" b="0" dirty="0">
                <a:latin typeface="宋体" panose="02010600030101010101" pitchFamily="2" charset="-122"/>
              </a:rPr>
              <a:t>/</a:t>
            </a:r>
            <a:r>
              <a:rPr lang="zh-CN" altLang="en-US" b="0" dirty="0">
                <a:latin typeface="宋体" panose="02010600030101010101" pitchFamily="2" charset="-122"/>
              </a:rPr>
              <a:t>拍</a:t>
            </a:r>
          </a:p>
          <a:p>
            <a:pPr marL="1085850" lvl="1" indent="-457200" eaLnBrk="1" hangingPunct="1"/>
            <a:r>
              <a:rPr lang="zh-CN" altLang="en-US" sz="2000" dirty="0">
                <a:latin typeface="宋体" panose="02010600030101010101" pitchFamily="2" charset="-122"/>
                <a:ea typeface="宋体" panose="02010600030101010101" pitchFamily="2" charset="-122"/>
              </a:rPr>
              <a:t>虽然指令的流出率比较高，但是执行效率并不是很高。</a:t>
            </a:r>
          </a:p>
          <a:p>
            <a:pPr lvl="2" eaLnBrk="1" hangingPunct="1"/>
            <a:r>
              <a:rPr lang="en-US" altLang="zh-CN" b="0" dirty="0">
                <a:solidFill>
                  <a:srgbClr val="9933FF"/>
                </a:solidFill>
                <a:latin typeface="宋体" panose="02010600030101010101" pitchFamily="2" charset="-122"/>
              </a:rPr>
              <a:t>16</a:t>
            </a:r>
            <a:r>
              <a:rPr lang="zh-CN" altLang="en-US" b="0" dirty="0">
                <a:latin typeface="宋体" panose="02010600030101010101" pitchFamily="2" charset="-122"/>
              </a:rPr>
              <a:t>拍共执行</a:t>
            </a:r>
            <a:r>
              <a:rPr lang="en-US" altLang="zh-CN" b="0" dirty="0">
                <a:solidFill>
                  <a:srgbClr val="9933FF"/>
                </a:solidFill>
                <a:latin typeface="宋体" panose="02010600030101010101" pitchFamily="2" charset="-122"/>
              </a:rPr>
              <a:t>15</a:t>
            </a:r>
            <a:r>
              <a:rPr lang="zh-CN" altLang="en-US" b="0" dirty="0">
                <a:latin typeface="宋体" panose="02010600030101010101" pitchFamily="2" charset="-122"/>
              </a:rPr>
              <a:t>条指令，</a:t>
            </a:r>
          </a:p>
          <a:p>
            <a:pPr lvl="2" eaLnBrk="1" hangingPunct="1"/>
            <a:r>
              <a:rPr lang="zh-CN" altLang="en-US" b="0" dirty="0">
                <a:latin typeface="宋体" panose="02010600030101010101" pitchFamily="2" charset="-122"/>
              </a:rPr>
              <a:t>平均指令执行速度为</a:t>
            </a:r>
            <a:r>
              <a:rPr lang="en-US" altLang="zh-CN" b="0" dirty="0">
                <a:solidFill>
                  <a:srgbClr val="9933FF"/>
                </a:solidFill>
                <a:latin typeface="宋体" panose="02010600030101010101" pitchFamily="2" charset="-122"/>
              </a:rPr>
              <a:t>15/16</a:t>
            </a:r>
            <a:r>
              <a:rPr lang="zh-CN" altLang="en-US" b="0" dirty="0">
                <a:solidFill>
                  <a:srgbClr val="9933FF"/>
                </a:solidFill>
                <a:latin typeface="宋体" panose="02010600030101010101" pitchFamily="2" charset="-122"/>
              </a:rPr>
              <a:t>＝</a:t>
            </a:r>
            <a:r>
              <a:rPr lang="en-US" altLang="zh-CN" b="0" dirty="0">
                <a:solidFill>
                  <a:srgbClr val="9933FF"/>
                </a:solidFill>
                <a:latin typeface="宋体" panose="02010600030101010101" pitchFamily="2" charset="-122"/>
              </a:rPr>
              <a:t>0.94 </a:t>
            </a:r>
            <a:r>
              <a:rPr lang="zh-CN" altLang="en-US" b="0" dirty="0">
                <a:latin typeface="宋体" panose="02010600030101010101" pitchFamily="2" charset="-122"/>
              </a:rPr>
              <a:t>条</a:t>
            </a:r>
            <a:r>
              <a:rPr lang="en-US" altLang="zh-CN" b="0" dirty="0">
                <a:latin typeface="宋体" panose="02010600030101010101" pitchFamily="2" charset="-122"/>
              </a:rPr>
              <a:t>/</a:t>
            </a:r>
            <a:r>
              <a:rPr lang="zh-CN" altLang="en-US" b="0" dirty="0">
                <a:latin typeface="宋体" panose="02010600030101010101" pitchFamily="2" charset="-122"/>
              </a:rPr>
              <a:t>拍。</a:t>
            </a:r>
          </a:p>
          <a:p>
            <a:pPr marL="1085850" lvl="1" indent="-457200" eaLnBrk="1" hangingPunct="1"/>
            <a:r>
              <a:rPr lang="zh-CN" altLang="en-US" sz="2000" dirty="0">
                <a:latin typeface="宋体" panose="02010600030101010101" pitchFamily="2" charset="-122"/>
                <a:ea typeface="宋体" panose="02010600030101010101" pitchFamily="2" charset="-122"/>
              </a:rPr>
              <a:t>原因是浮点运算少，</a:t>
            </a:r>
            <a:r>
              <a:rPr lang="en-US" altLang="zh-CN" sz="2000" dirty="0">
                <a:latin typeface="宋体" panose="02010600030101010101" pitchFamily="2" charset="-122"/>
                <a:ea typeface="宋体" panose="02010600030101010101" pitchFamily="2" charset="-122"/>
              </a:rPr>
              <a:t>ALU</a:t>
            </a:r>
            <a:r>
              <a:rPr lang="zh-CN" altLang="en-US" sz="2000" dirty="0">
                <a:latin typeface="宋体" panose="02010600030101010101" pitchFamily="2" charset="-122"/>
                <a:ea typeface="宋体" panose="02010600030101010101" pitchFamily="2" charset="-122"/>
              </a:rPr>
              <a:t>部件成了瓶颈。</a:t>
            </a:r>
          </a:p>
          <a:p>
            <a:pPr marL="1085850" lvl="1" indent="-457200" eaLnBrk="1" hangingPunct="1">
              <a:buNone/>
            </a:pPr>
            <a:r>
              <a:rPr lang="zh-CN" altLang="en-US" sz="2000" dirty="0">
                <a:solidFill>
                  <a:srgbClr val="D60093"/>
                </a:solidFill>
                <a:latin typeface="宋体" panose="02010600030101010101" pitchFamily="2" charset="-122"/>
                <a:ea typeface="宋体" panose="02010600030101010101" pitchFamily="2" charset="-122"/>
              </a:rPr>
              <a:t>     解决方法：</a:t>
            </a:r>
            <a:r>
              <a:rPr lang="zh-CN" altLang="en-US" sz="2000" dirty="0">
                <a:latin typeface="宋体" panose="02010600030101010101" pitchFamily="2" charset="-122"/>
                <a:ea typeface="宋体" panose="02010600030101010101" pitchFamily="2" charset="-122"/>
              </a:rPr>
              <a:t>增加一个加法器，把</a:t>
            </a:r>
            <a:r>
              <a:rPr lang="en-US" altLang="zh-CN" sz="2000" dirty="0">
                <a:latin typeface="宋体" panose="02010600030101010101" pitchFamily="2" charset="-122"/>
                <a:ea typeface="宋体" panose="02010600030101010101" pitchFamily="2" charset="-122"/>
              </a:rPr>
              <a:t>ALU</a:t>
            </a:r>
            <a:r>
              <a:rPr lang="zh-CN" altLang="en-US" sz="2000" dirty="0">
                <a:latin typeface="宋体" panose="02010600030101010101" pitchFamily="2" charset="-122"/>
                <a:ea typeface="宋体" panose="02010600030101010101" pitchFamily="2" charset="-122"/>
              </a:rPr>
              <a:t>功能和地址运算功能分开。 </a:t>
            </a:r>
          </a:p>
        </p:txBody>
      </p:sp>
    </p:spTree>
    <p:extLst>
      <p:ext uri="{BB962C8B-B14F-4D97-AF65-F5344CB8AC3E}">
        <p14:creationId xmlns:p14="http://schemas.microsoft.com/office/powerpoint/2010/main" val="3851831978"/>
      </p:ext>
    </p:extLst>
  </p:cSld>
  <p:clrMapOvr>
    <a:masterClrMapping/>
  </p:clrMapOvr>
  <p:transition>
    <p:pull dir="rd"/>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9" name="Rectangle 3" descr="Rectangle: Click to edit Master text styles&#10;Second level&#10;Third level&#10;Fourth level&#10;Fifth level"/>
          <p:cNvSpPr>
            <a:spLocks noGrp="1" noChangeArrowheads="1"/>
          </p:cNvSpPr>
          <p:nvPr>
            <p:ph idx="1"/>
          </p:nvPr>
        </p:nvSpPr>
        <p:spPr>
          <a:xfrm>
            <a:off x="911551" y="512154"/>
            <a:ext cx="7848600" cy="4514850"/>
          </a:xfrm>
        </p:spPr>
        <p:txBody>
          <a:bodyPr/>
          <a:lstStyle/>
          <a:p>
            <a:pPr marL="457200" indent="-457200" eaLnBrk="1" hangingPunct="1">
              <a:buFont typeface="Wingdings" panose="05000000000000000000" pitchFamily="2" charset="2"/>
              <a:buAutoNum type="arabicPeriod" startAt="3"/>
            </a:pPr>
            <a:r>
              <a:rPr lang="zh-CN" altLang="en-US" sz="2000" dirty="0">
                <a:latin typeface="宋体" panose="02010600030101010101" pitchFamily="2" charset="-122"/>
                <a:ea typeface="宋体" panose="02010600030101010101" pitchFamily="2" charset="-122"/>
              </a:rPr>
              <a:t>上述双流出动态调度流水线的性能受限于以下</a:t>
            </a:r>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个因素：</a:t>
            </a:r>
          </a:p>
          <a:p>
            <a:pPr marL="1085850" lvl="1" indent="-457200" eaLnBrk="1" hangingPunct="1"/>
            <a:r>
              <a:rPr lang="zh-CN" altLang="en-US" sz="2000" dirty="0">
                <a:latin typeface="宋体" panose="02010600030101010101" pitchFamily="2" charset="-122"/>
                <a:ea typeface="宋体" panose="02010600030101010101" pitchFamily="2" charset="-122"/>
              </a:rPr>
              <a:t>整数部件和浮点部件的工作负载不平衡，没有充分发挥出浮点部件的作用。</a:t>
            </a:r>
          </a:p>
          <a:p>
            <a:pPr lvl="2" eaLnBrk="1" hangingPunct="1">
              <a:buFont typeface="Wingdings" panose="05000000000000000000" pitchFamily="2" charset="2"/>
              <a:buNone/>
            </a:pPr>
            <a:r>
              <a:rPr lang="zh-CN" altLang="en-US" b="0" dirty="0">
                <a:latin typeface="宋体" panose="02010600030101010101" pitchFamily="2" charset="-122"/>
              </a:rPr>
              <a:t>   应该设法减少循环中整数型指令的数量。</a:t>
            </a:r>
          </a:p>
          <a:p>
            <a:pPr marL="1085850" lvl="1" indent="-457200" eaLnBrk="1" hangingPunct="1"/>
            <a:r>
              <a:rPr lang="zh-CN" altLang="en-US" sz="2000" dirty="0">
                <a:latin typeface="宋体" panose="02010600030101010101" pitchFamily="2" charset="-122"/>
                <a:ea typeface="宋体" panose="02010600030101010101" pitchFamily="2" charset="-122"/>
              </a:rPr>
              <a:t>每个循环迭代中的控制开销太大。</a:t>
            </a:r>
          </a:p>
          <a:p>
            <a:pPr lvl="2" eaLnBrk="1" hangingPunct="1"/>
            <a:r>
              <a:rPr lang="en-US" altLang="zh-CN" b="0" dirty="0">
                <a:solidFill>
                  <a:srgbClr val="9933FF"/>
                </a:solidFill>
                <a:latin typeface="宋体" panose="02010600030101010101" pitchFamily="2" charset="-122"/>
              </a:rPr>
              <a:t>5</a:t>
            </a:r>
            <a:r>
              <a:rPr lang="zh-CN" altLang="en-US" b="0" dirty="0">
                <a:latin typeface="宋体" panose="02010600030101010101" pitchFamily="2" charset="-122"/>
              </a:rPr>
              <a:t>条指令中有两条指令是辅助指令。</a:t>
            </a:r>
          </a:p>
          <a:p>
            <a:pPr lvl="2" eaLnBrk="1" hangingPunct="1"/>
            <a:r>
              <a:rPr lang="zh-CN" altLang="en-US" b="0" dirty="0">
                <a:latin typeface="宋体" panose="02010600030101010101" pitchFamily="2" charset="-122"/>
              </a:rPr>
              <a:t>应该设法减少或消除这些指令。</a:t>
            </a:r>
          </a:p>
          <a:p>
            <a:pPr marL="1085850" lvl="1" indent="-457200" eaLnBrk="1" hangingPunct="1"/>
            <a:r>
              <a:rPr lang="zh-CN" altLang="en-US" sz="2000" dirty="0">
                <a:latin typeface="宋体" panose="02010600030101010101" pitchFamily="2" charset="-122"/>
                <a:ea typeface="宋体" panose="02010600030101010101" pitchFamily="2" charset="-122"/>
              </a:rPr>
              <a:t>控制相关使得处理机必须等到分支指令的结果出来后才能开始下一条</a:t>
            </a:r>
            <a:r>
              <a:rPr lang="en-US" altLang="zh-CN" sz="2000" dirty="0">
                <a:solidFill>
                  <a:srgbClr val="9933FF"/>
                </a:solidFill>
                <a:latin typeface="宋体" panose="02010600030101010101" pitchFamily="2" charset="-122"/>
                <a:ea typeface="宋体" panose="02010600030101010101" pitchFamily="2" charset="-122"/>
              </a:rPr>
              <a:t>L.D</a:t>
            </a:r>
            <a:r>
              <a:rPr lang="zh-CN" altLang="en-US" sz="2000" dirty="0">
                <a:latin typeface="宋体" panose="02010600030101010101" pitchFamily="2" charset="-122"/>
                <a:ea typeface="宋体" panose="02010600030101010101" pitchFamily="2" charset="-122"/>
              </a:rPr>
              <a:t>指令的执行。 </a:t>
            </a:r>
          </a:p>
        </p:txBody>
      </p:sp>
    </p:spTree>
    <p:extLst>
      <p:ext uri="{BB962C8B-B14F-4D97-AF65-F5344CB8AC3E}">
        <p14:creationId xmlns:p14="http://schemas.microsoft.com/office/powerpoint/2010/main" val="3053229276"/>
      </p:ext>
    </p:extLst>
  </p:cSld>
  <p:clrMapOvr>
    <a:masterClrMapping/>
  </p:clrMapOvr>
  <p:transition>
    <p:pull dir="rd"/>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0"/>
            <a:ext cx="5503985" cy="1066800"/>
          </a:xfrm>
        </p:spPr>
        <p:txBody>
          <a:bodyPr/>
          <a:lstStyle/>
          <a:p>
            <a:pPr marL="0" lvl="0" indent="0" eaLnBrk="1" hangingPunct="1">
              <a:lnSpc>
                <a:spcPct val="100000"/>
              </a:lnSpc>
              <a:spcBef>
                <a:spcPct val="50000"/>
              </a:spcBef>
              <a:buClrTx/>
              <a:buNone/>
            </a:pPr>
            <a:r>
              <a:rPr kumimoji="0" lang="en-US" altLang="zh-CN" sz="2800" kern="1200" dirty="0">
                <a:solidFill>
                  <a:srgbClr val="000000"/>
                </a:solidFill>
                <a:latin typeface="宋体" panose="02010600030101010101" pitchFamily="2" charset="-122"/>
                <a:ea typeface="宋体" panose="02010600030101010101" pitchFamily="2" charset="-122"/>
              </a:rPr>
              <a:t>3.5.3 </a:t>
            </a:r>
            <a:r>
              <a:rPr kumimoji="0" lang="zh-CN" altLang="en-US" sz="2800" kern="1200" dirty="0">
                <a:solidFill>
                  <a:srgbClr val="000000"/>
                </a:solidFill>
                <a:latin typeface="宋体" panose="02010600030101010101" pitchFamily="2" charset="-122"/>
                <a:ea typeface="宋体" panose="02010600030101010101" pitchFamily="2" charset="-122"/>
              </a:rPr>
              <a:t>超长指令字技术（</a:t>
            </a:r>
            <a:r>
              <a:rPr kumimoji="0" lang="en-US" altLang="zh-CN" sz="2800" kern="1200" dirty="0">
                <a:solidFill>
                  <a:srgbClr val="000000"/>
                </a:solidFill>
                <a:latin typeface="宋体" panose="02010600030101010101" pitchFamily="2" charset="-122"/>
                <a:ea typeface="宋体" panose="02010600030101010101" pitchFamily="2" charset="-122"/>
              </a:rPr>
              <a:t>VLIW</a:t>
            </a:r>
            <a:r>
              <a:rPr kumimoji="0" lang="zh-CN" altLang="en-US" sz="2800" kern="1200" dirty="0">
                <a:solidFill>
                  <a:srgbClr val="000000"/>
                </a:solidFill>
                <a:latin typeface="宋体" panose="02010600030101010101" pitchFamily="2" charset="-122"/>
                <a:ea typeface="宋体" panose="02010600030101010101" pitchFamily="2" charset="-122"/>
              </a:rPr>
              <a:t>）</a:t>
            </a:r>
          </a:p>
          <a:p>
            <a:endParaRPr lang="zh-CN" altLang="en-US" dirty="0"/>
          </a:p>
        </p:txBody>
      </p:sp>
      <p:sp>
        <p:nvSpPr>
          <p:cNvPr id="4" name="矩形 3"/>
          <p:cNvSpPr/>
          <p:nvPr/>
        </p:nvSpPr>
        <p:spPr>
          <a:xfrm>
            <a:off x="1378911" y="1162685"/>
            <a:ext cx="4281855" cy="4093428"/>
          </a:xfrm>
          <a:prstGeom prst="rect">
            <a:avLst/>
          </a:prstGeom>
        </p:spPr>
        <p:txBody>
          <a:bodyPr wrap="square">
            <a:spAutoFit/>
          </a:bodyPr>
          <a:lstStyle/>
          <a:p>
            <a:pPr lvl="0" fontAlgn="base">
              <a:spcBef>
                <a:spcPct val="50000"/>
              </a:spcBef>
              <a:spcAft>
                <a:spcPct val="0"/>
              </a:spcAft>
            </a:pPr>
            <a:r>
              <a:rPr lang="en-US" altLang="zh-CN" sz="2600" dirty="0">
                <a:solidFill>
                  <a:srgbClr val="000000"/>
                </a:solidFill>
                <a:latin typeface="宋体" panose="02010600030101010101" pitchFamily="2" charset="-122"/>
                <a:ea typeface="宋体" panose="02010600030101010101" pitchFamily="2" charset="-122"/>
              </a:rPr>
              <a:t>1.</a:t>
            </a:r>
            <a:r>
              <a:rPr lang="zh-CN" altLang="en-US" sz="2600" dirty="0">
                <a:solidFill>
                  <a:srgbClr val="000000"/>
                </a:solidFill>
                <a:latin typeface="宋体" panose="02010600030101010101" pitchFamily="2" charset="-122"/>
                <a:ea typeface="宋体" panose="02010600030101010101" pitchFamily="2" charset="-122"/>
              </a:rPr>
              <a:t>超长指令字技术思想</a:t>
            </a:r>
            <a:endParaRPr lang="en-US" altLang="zh-CN" sz="2600" dirty="0">
              <a:solidFill>
                <a:srgbClr val="000000"/>
              </a:solidFill>
              <a:latin typeface="宋体" panose="02010600030101010101" pitchFamily="2" charset="-122"/>
              <a:ea typeface="宋体" panose="02010600030101010101" pitchFamily="2" charset="-122"/>
            </a:endParaRPr>
          </a:p>
          <a:p>
            <a:pPr lvl="0" fontAlgn="base">
              <a:spcBef>
                <a:spcPct val="50000"/>
              </a:spcBef>
              <a:spcAft>
                <a:spcPct val="0"/>
              </a:spcAft>
            </a:pPr>
            <a:r>
              <a:rPr lang="en-US" altLang="zh-CN" sz="2600" dirty="0">
                <a:solidFill>
                  <a:srgbClr val="000000"/>
                </a:solidFill>
                <a:latin typeface="宋体" panose="02010600030101010101" pitchFamily="2" charset="-122"/>
                <a:ea typeface="宋体" panose="02010600030101010101" pitchFamily="2" charset="-122"/>
              </a:rPr>
              <a:t>2.VLIW</a:t>
            </a:r>
            <a:r>
              <a:rPr lang="zh-CN" altLang="en-US" sz="2600" dirty="0">
                <a:solidFill>
                  <a:srgbClr val="000000"/>
                </a:solidFill>
                <a:latin typeface="宋体" panose="02010600030101010101" pitchFamily="2" charset="-122"/>
                <a:ea typeface="宋体" panose="02010600030101010101" pitchFamily="2" charset="-122"/>
              </a:rPr>
              <a:t>体系结构</a:t>
            </a:r>
            <a:endParaRPr lang="en-US" altLang="zh-CN" sz="2600" dirty="0">
              <a:solidFill>
                <a:srgbClr val="000000"/>
              </a:solidFill>
              <a:latin typeface="宋体" panose="02010600030101010101" pitchFamily="2" charset="-122"/>
              <a:ea typeface="宋体" panose="02010600030101010101" pitchFamily="2" charset="-122"/>
            </a:endParaRPr>
          </a:p>
          <a:p>
            <a:pPr lvl="0" fontAlgn="base">
              <a:spcBef>
                <a:spcPct val="50000"/>
              </a:spcBef>
              <a:spcAft>
                <a:spcPct val="0"/>
              </a:spcAft>
            </a:pPr>
            <a:r>
              <a:rPr lang="en-US" altLang="zh-CN" sz="2600" dirty="0">
                <a:solidFill>
                  <a:srgbClr val="000000"/>
                </a:solidFill>
                <a:latin typeface="宋体" panose="02010600030101010101" pitchFamily="2" charset="-122"/>
                <a:ea typeface="宋体" panose="02010600030101010101" pitchFamily="2" charset="-122"/>
              </a:rPr>
              <a:t>3.</a:t>
            </a:r>
            <a:r>
              <a:rPr lang="zh-CN" altLang="en-US" sz="2600" dirty="0">
                <a:solidFill>
                  <a:srgbClr val="000000"/>
                </a:solidFill>
                <a:latin typeface="宋体" panose="02010600030101010101" pitchFamily="2" charset="-122"/>
                <a:ea typeface="宋体" panose="02010600030101010101" pitchFamily="2" charset="-122"/>
              </a:rPr>
              <a:t>例题</a:t>
            </a:r>
            <a:endParaRPr lang="en-US" altLang="zh-CN" sz="2600" dirty="0">
              <a:solidFill>
                <a:srgbClr val="000000"/>
              </a:solidFill>
              <a:latin typeface="宋体" panose="02010600030101010101" pitchFamily="2" charset="-122"/>
              <a:ea typeface="宋体" panose="02010600030101010101" pitchFamily="2" charset="-122"/>
            </a:endParaRPr>
          </a:p>
          <a:p>
            <a:pPr lvl="0" fontAlgn="base">
              <a:spcBef>
                <a:spcPct val="50000"/>
              </a:spcBef>
              <a:spcAft>
                <a:spcPct val="0"/>
              </a:spcAft>
            </a:pPr>
            <a:r>
              <a:rPr lang="en-US" altLang="zh-CN" sz="2600" dirty="0">
                <a:solidFill>
                  <a:srgbClr val="000000"/>
                </a:solidFill>
                <a:latin typeface="宋体" panose="02010600030101010101" pitchFamily="2" charset="-122"/>
                <a:ea typeface="宋体" panose="02010600030101010101" pitchFamily="2" charset="-122"/>
              </a:rPr>
              <a:t>4.VLIW</a:t>
            </a:r>
            <a:r>
              <a:rPr lang="zh-CN" altLang="en-US" sz="2600" dirty="0">
                <a:solidFill>
                  <a:srgbClr val="000000"/>
                </a:solidFill>
                <a:latin typeface="宋体" panose="02010600030101010101" pitchFamily="2" charset="-122"/>
                <a:ea typeface="宋体" panose="02010600030101010101" pitchFamily="2" charset="-122"/>
              </a:rPr>
              <a:t>存在的一些问题 </a:t>
            </a:r>
          </a:p>
          <a:p>
            <a:pPr lvl="0" fontAlgn="base">
              <a:spcBef>
                <a:spcPct val="50000"/>
              </a:spcBef>
              <a:spcAft>
                <a:spcPct val="0"/>
              </a:spcAft>
            </a:pPr>
            <a:endParaRPr lang="en-US" altLang="zh-CN" sz="2600" b="1" dirty="0">
              <a:solidFill>
                <a:srgbClr val="0000CC"/>
              </a:solidFill>
              <a:latin typeface="黑体" panose="02010609060101010101" pitchFamily="49" charset="-122"/>
            </a:endParaRPr>
          </a:p>
          <a:p>
            <a:pPr lvl="0" fontAlgn="base">
              <a:spcBef>
                <a:spcPct val="50000"/>
              </a:spcBef>
              <a:spcAft>
                <a:spcPct val="0"/>
              </a:spcAft>
            </a:pPr>
            <a:endParaRPr lang="en-US" altLang="zh-CN" sz="2600" b="1" dirty="0">
              <a:solidFill>
                <a:srgbClr val="0000CC"/>
              </a:solidFill>
              <a:latin typeface="黑体" panose="02010609060101010101" pitchFamily="49" charset="-122"/>
            </a:endParaRPr>
          </a:p>
          <a:p>
            <a:pPr lvl="0" fontAlgn="base">
              <a:spcBef>
                <a:spcPct val="50000"/>
              </a:spcBef>
              <a:spcAft>
                <a:spcPct val="0"/>
              </a:spcAft>
            </a:pPr>
            <a:endParaRPr lang="zh-CN" altLang="en-US" sz="2600" b="1" dirty="0">
              <a:solidFill>
                <a:srgbClr val="0000CC"/>
              </a:solidFill>
              <a:latin typeface="黑体" panose="02010609060101010101" pitchFamily="49" charset="-122"/>
            </a:endParaRPr>
          </a:p>
        </p:txBody>
      </p:sp>
    </p:spTree>
    <p:extLst>
      <p:ext uri="{BB962C8B-B14F-4D97-AF65-F5344CB8AC3E}">
        <p14:creationId xmlns:p14="http://schemas.microsoft.com/office/powerpoint/2010/main" val="2197220558"/>
      </p:ext>
    </p:extLst>
  </p:cSld>
  <p:clrMapOvr>
    <a:masterClrMapping/>
  </p:clrMapOvr>
  <p:transition>
    <p:pull dir="rd"/>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7" name="Rectangle 3" descr="Rectangle: Click to edit Master text styles&#10;Second level&#10;Third level&#10;Fourth level&#10;Fifth level"/>
          <p:cNvSpPr>
            <a:spLocks noGrp="1" noChangeArrowheads="1"/>
          </p:cNvSpPr>
          <p:nvPr>
            <p:ph idx="1"/>
          </p:nvPr>
        </p:nvSpPr>
        <p:spPr>
          <a:xfrm>
            <a:off x="1261217" y="1530735"/>
            <a:ext cx="8361348" cy="3384550"/>
          </a:xfrm>
        </p:spPr>
        <p:txBody>
          <a:bodyPr/>
          <a:lstStyle/>
          <a:p>
            <a:pPr marL="0" indent="0" eaLnBrk="1" hangingPunct="1">
              <a:lnSpc>
                <a:spcPct val="110000"/>
              </a:lnSpc>
              <a:buNone/>
            </a:pPr>
            <a:r>
              <a:rPr lang="zh-CN" altLang="en-US" sz="2000" dirty="0">
                <a:solidFill>
                  <a:srgbClr val="000000"/>
                </a:solidFill>
                <a:latin typeface="宋体" panose="02010600030101010101" pitchFamily="2" charset="-122"/>
                <a:ea typeface="宋体" panose="02010600030101010101" pitchFamily="2" charset="-122"/>
              </a:rPr>
              <a:t>① 把能并行执行的多条指令组装成一条很长的指令。（</a:t>
            </a:r>
            <a:r>
              <a:rPr lang="en-US" altLang="zh-CN" sz="2000" dirty="0">
                <a:solidFill>
                  <a:srgbClr val="000000"/>
                </a:solidFill>
                <a:latin typeface="宋体" panose="02010600030101010101" pitchFamily="2" charset="-122"/>
                <a:ea typeface="宋体" panose="02010600030101010101" pitchFamily="2" charset="-122"/>
              </a:rPr>
              <a:t>100</a:t>
            </a:r>
            <a:r>
              <a:rPr lang="zh-CN" altLang="en-US" sz="2000" dirty="0">
                <a:solidFill>
                  <a:srgbClr val="000000"/>
                </a:solidFill>
                <a:latin typeface="宋体" panose="02010600030101010101" pitchFamily="2" charset="-122"/>
                <a:ea typeface="宋体" panose="02010600030101010101" pitchFamily="2" charset="-122"/>
              </a:rPr>
              <a:t>多位到几百位）</a:t>
            </a:r>
          </a:p>
          <a:p>
            <a:pPr marL="0" indent="0" eaLnBrk="1" hangingPunct="1">
              <a:lnSpc>
                <a:spcPct val="110000"/>
              </a:lnSpc>
              <a:buNone/>
            </a:pPr>
            <a:r>
              <a:rPr lang="zh-CN" altLang="en-US" sz="2000" dirty="0">
                <a:solidFill>
                  <a:srgbClr val="000000"/>
                </a:solidFill>
                <a:latin typeface="宋体" panose="02010600030101010101" pitchFamily="2" charset="-122"/>
                <a:ea typeface="宋体" panose="02010600030101010101" pitchFamily="2" charset="-122"/>
              </a:rPr>
              <a:t>② 设置多个功能部件。</a:t>
            </a:r>
          </a:p>
          <a:p>
            <a:pPr marL="0" indent="0" eaLnBrk="1" hangingPunct="1">
              <a:lnSpc>
                <a:spcPct val="110000"/>
              </a:lnSpc>
              <a:buNone/>
            </a:pPr>
            <a:r>
              <a:rPr lang="zh-CN" altLang="en-US" sz="2000" dirty="0">
                <a:solidFill>
                  <a:srgbClr val="000000"/>
                </a:solidFill>
                <a:latin typeface="宋体" panose="02010600030101010101" pitchFamily="2" charset="-122"/>
                <a:ea typeface="宋体" panose="02010600030101010101" pitchFamily="2" charset="-122"/>
              </a:rPr>
              <a:t>③ 指令字被分割成一些字段，每个字段称为一个操作槽，直接独立地控制一个功能部件。</a:t>
            </a:r>
          </a:p>
          <a:p>
            <a:pPr marL="0" indent="0" eaLnBrk="1" hangingPunct="1">
              <a:lnSpc>
                <a:spcPct val="110000"/>
              </a:lnSpc>
              <a:buNone/>
            </a:pPr>
            <a:r>
              <a:rPr lang="zh-CN" altLang="en-US" sz="2000" dirty="0">
                <a:solidFill>
                  <a:srgbClr val="000000"/>
                </a:solidFill>
                <a:latin typeface="宋体" panose="02010600030101010101" pitchFamily="2" charset="-122"/>
                <a:ea typeface="宋体" panose="02010600030101010101" pitchFamily="2" charset="-122"/>
              </a:rPr>
              <a:t>④ 在</a:t>
            </a:r>
            <a:r>
              <a:rPr lang="en-US" altLang="zh-CN" sz="2000" dirty="0">
                <a:solidFill>
                  <a:srgbClr val="000000"/>
                </a:solidFill>
                <a:latin typeface="宋体" panose="02010600030101010101" pitchFamily="2" charset="-122"/>
                <a:ea typeface="宋体" panose="02010600030101010101" pitchFamily="2" charset="-122"/>
              </a:rPr>
              <a:t>VLIW</a:t>
            </a:r>
            <a:r>
              <a:rPr lang="zh-CN" altLang="en-US" sz="2000" dirty="0">
                <a:solidFill>
                  <a:srgbClr val="000000"/>
                </a:solidFill>
                <a:latin typeface="宋体" panose="02010600030101010101" pitchFamily="2" charset="-122"/>
                <a:ea typeface="宋体" panose="02010600030101010101" pitchFamily="2" charset="-122"/>
              </a:rPr>
              <a:t>处理机中，所有的处理和指令安排都是由编译器完成的。 </a:t>
            </a:r>
          </a:p>
        </p:txBody>
      </p:sp>
      <p:sp>
        <p:nvSpPr>
          <p:cNvPr id="410628" name="Text Box 4"/>
          <p:cNvSpPr txBox="1">
            <a:spLocks noChangeArrowheads="1"/>
          </p:cNvSpPr>
          <p:nvPr/>
        </p:nvSpPr>
        <p:spPr bwMode="auto">
          <a:xfrm>
            <a:off x="960528" y="529854"/>
            <a:ext cx="68405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50000"/>
              </a:spcBef>
              <a:spcAft>
                <a:spcPct val="0"/>
              </a:spcAft>
              <a:buClrTx/>
              <a:buNone/>
            </a:pPr>
            <a:r>
              <a:rPr lang="en-US" altLang="zh-CN" dirty="0">
                <a:solidFill>
                  <a:srgbClr val="0000CC"/>
                </a:solidFill>
                <a:latin typeface="宋体" panose="02010600030101010101" pitchFamily="2" charset="-122"/>
                <a:ea typeface="宋体" panose="02010600030101010101" pitchFamily="2" charset="-122"/>
              </a:rPr>
              <a:t>1.</a:t>
            </a:r>
            <a:r>
              <a:rPr lang="zh-CN" altLang="en-US" dirty="0">
                <a:solidFill>
                  <a:srgbClr val="0000CC"/>
                </a:solidFill>
                <a:latin typeface="宋体" panose="02010600030101010101" pitchFamily="2" charset="-122"/>
                <a:ea typeface="宋体" panose="02010600030101010101" pitchFamily="2" charset="-122"/>
              </a:rPr>
              <a:t>超长指令字技术思想：</a:t>
            </a:r>
          </a:p>
        </p:txBody>
      </p:sp>
    </p:spTree>
    <p:extLst>
      <p:ext uri="{BB962C8B-B14F-4D97-AF65-F5344CB8AC3E}">
        <p14:creationId xmlns:p14="http://schemas.microsoft.com/office/powerpoint/2010/main" val="160238057"/>
      </p:ext>
    </p:extLst>
  </p:cSld>
  <p:clrMapOvr>
    <a:masterClrMapping/>
  </p:clrMapOvr>
  <p:transition>
    <p:pull dir="rd"/>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651" name="Picture 4"/>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8111" b="44246"/>
          <a:stretch/>
        </p:blipFill>
        <p:spPr>
          <a:xfrm>
            <a:off x="1156177" y="1128936"/>
            <a:ext cx="8064500" cy="39068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矩形 1"/>
          <p:cNvSpPr/>
          <p:nvPr/>
        </p:nvSpPr>
        <p:spPr>
          <a:xfrm>
            <a:off x="812394" y="272430"/>
            <a:ext cx="2646878" cy="461665"/>
          </a:xfrm>
          <a:prstGeom prst="rect">
            <a:avLst/>
          </a:prstGeom>
        </p:spPr>
        <p:txBody>
          <a:bodyPr wrap="none">
            <a:spAutoFit/>
          </a:bodyPr>
          <a:lstStyle/>
          <a:p>
            <a:r>
              <a:rPr kumimoji="1" lang="en-US" altLang="zh-CN" sz="2400" kern="0" dirty="0">
                <a:solidFill>
                  <a:srgbClr val="000000"/>
                </a:solidFill>
                <a:latin typeface="宋体" panose="02010600030101010101" pitchFamily="2" charset="-122"/>
                <a:ea typeface="宋体" panose="02010600030101010101" pitchFamily="2" charset="-122"/>
                <a:cs typeface="+mj-cs"/>
              </a:rPr>
              <a:t>2.VLIW</a:t>
            </a:r>
            <a:r>
              <a:rPr kumimoji="1" lang="zh-CN" altLang="en-US" sz="2400" kern="0" dirty="0">
                <a:solidFill>
                  <a:srgbClr val="000000"/>
                </a:solidFill>
                <a:latin typeface="宋体" panose="02010600030101010101" pitchFamily="2" charset="-122"/>
                <a:ea typeface="宋体" panose="02010600030101010101" pitchFamily="2" charset="-122"/>
                <a:cs typeface="+mj-cs"/>
              </a:rPr>
              <a:t>体系结构：</a:t>
            </a:r>
            <a:endParaRPr lang="zh-CN" altLang="en-US" sz="2400" dirty="0">
              <a:solidFill>
                <a:srgbClr val="00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22939753"/>
      </p:ext>
    </p:extLst>
  </p:cSld>
  <p:clrMapOvr>
    <a:masterClrMapping/>
  </p:clrMapOvr>
  <p:transition>
    <p:pull dir="rd"/>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2675" name="Picture 4"/>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55295" b="786"/>
          <a:stretch/>
        </p:blipFill>
        <p:spPr>
          <a:xfrm>
            <a:off x="1353011" y="565503"/>
            <a:ext cx="7906603" cy="531934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46876040"/>
      </p:ext>
    </p:extLst>
  </p:cSld>
  <p:clrMapOvr>
    <a:masterClrMapping/>
  </p:clrMapOvr>
  <p:transition>
    <p:pull dir="rd"/>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3699"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41908"/>
          <a:stretch>
            <a:fillRect/>
          </a:stretch>
        </p:blipFill>
        <p:spPr>
          <a:xfrm>
            <a:off x="1801086" y="335481"/>
            <a:ext cx="7561263" cy="62704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207898324"/>
      </p:ext>
    </p:extLst>
  </p:cSld>
  <p:clrMapOvr>
    <a:masterClrMapping/>
  </p:clrMapOvr>
  <p:transition>
    <p:pull dir="rd"/>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3" name="Rectangle 3" descr="Rectangle: Click to edit Master text styles&#10;Second level&#10;Third level&#10;Fourth level&#10;Fifth level"/>
          <p:cNvSpPr>
            <a:spLocks noGrp="1" noChangeArrowheads="1"/>
          </p:cNvSpPr>
          <p:nvPr>
            <p:ph idx="1"/>
          </p:nvPr>
        </p:nvSpPr>
        <p:spPr>
          <a:xfrm>
            <a:off x="519301" y="468867"/>
            <a:ext cx="8701611" cy="3323247"/>
          </a:xfrm>
        </p:spPr>
        <p:txBody>
          <a:bodyPr/>
          <a:lstStyle/>
          <a:p>
            <a:pPr marL="457200" indent="-457200" eaLnBrk="1" hangingPunct="1">
              <a:lnSpc>
                <a:spcPct val="130000"/>
              </a:lnSpc>
              <a:buNone/>
              <a:defRPr/>
            </a:pPr>
            <a:r>
              <a:rPr lang="en-US" altLang="zh-CN" sz="2800" b="1" dirty="0">
                <a:latin typeface="宋体" pitchFamily="2" charset="-122"/>
                <a:ea typeface="宋体" pitchFamily="2" charset="-122"/>
              </a:rPr>
              <a:t>   </a:t>
            </a:r>
            <a:r>
              <a:rPr lang="en-US" altLang="zh-CN" sz="2200" dirty="0">
                <a:latin typeface="宋体" pitchFamily="2" charset="-122"/>
                <a:ea typeface="宋体" pitchFamily="2" charset="-122"/>
              </a:rPr>
              <a:t>3.</a:t>
            </a:r>
            <a:r>
              <a:rPr lang="zh-CN" altLang="en-US" sz="2200" dirty="0">
                <a:latin typeface="宋体" pitchFamily="2" charset="-122"/>
                <a:ea typeface="宋体" pitchFamily="2" charset="-122"/>
              </a:rPr>
              <a:t>例题</a:t>
            </a:r>
            <a:r>
              <a:rPr lang="en-US" altLang="zh-CN" sz="2200" dirty="0">
                <a:latin typeface="宋体" pitchFamily="2" charset="-122"/>
                <a:ea typeface="宋体" pitchFamily="2" charset="-122"/>
              </a:rPr>
              <a:t>    </a:t>
            </a:r>
          </a:p>
          <a:p>
            <a:pPr marL="457200" indent="-457200" eaLnBrk="1" hangingPunct="1">
              <a:lnSpc>
                <a:spcPct val="130000"/>
              </a:lnSpc>
              <a:buNone/>
              <a:defRPr/>
            </a:pPr>
            <a:r>
              <a:rPr lang="zh-CN" altLang="en-US" sz="2200" dirty="0">
                <a:solidFill>
                  <a:srgbClr val="000000"/>
                </a:solidFill>
                <a:latin typeface="宋体" panose="02010600030101010101" pitchFamily="2" charset="-122"/>
                <a:ea typeface="宋体" panose="02010600030101010101" pitchFamily="2" charset="-122"/>
              </a:rPr>
              <a:t>       假设</a:t>
            </a:r>
            <a:r>
              <a:rPr lang="en-US" altLang="zh-CN" sz="2200" dirty="0">
                <a:solidFill>
                  <a:srgbClr val="000000"/>
                </a:solidFill>
                <a:latin typeface="宋体" panose="02010600030101010101" pitchFamily="2" charset="-122"/>
                <a:ea typeface="宋体" panose="02010600030101010101" pitchFamily="2" charset="-122"/>
              </a:rPr>
              <a:t>VLIW</a:t>
            </a:r>
            <a:r>
              <a:rPr lang="zh-CN" altLang="en-US" sz="2200" dirty="0">
                <a:solidFill>
                  <a:srgbClr val="000000"/>
                </a:solidFill>
                <a:latin typeface="宋体" panose="02010600030101010101" pitchFamily="2" charset="-122"/>
                <a:ea typeface="宋体" panose="02010600030101010101" pitchFamily="2" charset="-122"/>
              </a:rPr>
              <a:t>处理机每个时钟周期可同时流出</a:t>
            </a:r>
            <a:r>
              <a:rPr lang="en-US" altLang="zh-CN" sz="2200" dirty="0">
                <a:solidFill>
                  <a:srgbClr val="9933FF"/>
                </a:solidFill>
                <a:latin typeface="宋体" panose="02010600030101010101" pitchFamily="2" charset="-122"/>
                <a:ea typeface="宋体" panose="02010600030101010101" pitchFamily="2" charset="-122"/>
              </a:rPr>
              <a:t>5</a:t>
            </a:r>
            <a:r>
              <a:rPr lang="zh-CN" altLang="en-US" sz="2200" dirty="0">
                <a:solidFill>
                  <a:srgbClr val="9933FF"/>
                </a:solidFill>
                <a:latin typeface="宋体" panose="02010600030101010101" pitchFamily="2" charset="-122"/>
                <a:ea typeface="宋体" panose="02010600030101010101" pitchFamily="2" charset="-122"/>
              </a:rPr>
              <a:t>条</a:t>
            </a:r>
            <a:r>
              <a:rPr lang="zh-CN" altLang="en-US" sz="2200" dirty="0">
                <a:solidFill>
                  <a:srgbClr val="000000"/>
                </a:solidFill>
                <a:latin typeface="宋体" panose="02010600030101010101" pitchFamily="2" charset="-122"/>
                <a:ea typeface="宋体" panose="02010600030101010101" pitchFamily="2" charset="-122"/>
              </a:rPr>
              <a:t>指令：</a:t>
            </a:r>
            <a:r>
              <a:rPr lang="zh-CN" altLang="en-US" sz="2200" dirty="0">
                <a:solidFill>
                  <a:srgbClr val="9933FF"/>
                </a:solidFill>
                <a:latin typeface="宋体" panose="02010600030101010101" pitchFamily="2" charset="-122"/>
                <a:ea typeface="宋体" panose="02010600030101010101" pitchFamily="2" charset="-122"/>
              </a:rPr>
              <a:t>两条</a:t>
            </a:r>
            <a:r>
              <a:rPr lang="zh-CN" altLang="en-US" sz="2200" dirty="0">
                <a:solidFill>
                  <a:srgbClr val="000000"/>
                </a:solidFill>
                <a:latin typeface="宋体" panose="02010600030101010101" pitchFamily="2" charset="-122"/>
                <a:ea typeface="宋体" panose="02010600030101010101" pitchFamily="2" charset="-122"/>
              </a:rPr>
              <a:t>访存指令、</a:t>
            </a:r>
            <a:r>
              <a:rPr lang="zh-CN" altLang="en-US" sz="2200" dirty="0">
                <a:solidFill>
                  <a:srgbClr val="9933FF"/>
                </a:solidFill>
                <a:latin typeface="宋体" panose="02010600030101010101" pitchFamily="2" charset="-122"/>
                <a:ea typeface="宋体" panose="02010600030101010101" pitchFamily="2" charset="-122"/>
              </a:rPr>
              <a:t>两条</a:t>
            </a:r>
            <a:r>
              <a:rPr lang="zh-CN" altLang="en-US" sz="2200" dirty="0">
                <a:solidFill>
                  <a:srgbClr val="000000"/>
                </a:solidFill>
                <a:latin typeface="宋体" panose="02010600030101010101" pitchFamily="2" charset="-122"/>
                <a:ea typeface="宋体" panose="02010600030101010101" pitchFamily="2" charset="-122"/>
              </a:rPr>
              <a:t>浮点操作指令和</a:t>
            </a:r>
            <a:r>
              <a:rPr lang="zh-CN" altLang="en-US" sz="2200" dirty="0">
                <a:solidFill>
                  <a:srgbClr val="9933FF"/>
                </a:solidFill>
                <a:latin typeface="宋体" panose="02010600030101010101" pitchFamily="2" charset="-122"/>
                <a:ea typeface="宋体" panose="02010600030101010101" pitchFamily="2" charset="-122"/>
              </a:rPr>
              <a:t>一条</a:t>
            </a:r>
            <a:r>
              <a:rPr lang="zh-CN" altLang="en-US" sz="2200" dirty="0">
                <a:solidFill>
                  <a:srgbClr val="000000"/>
                </a:solidFill>
                <a:latin typeface="宋体" panose="02010600030101010101" pitchFamily="2" charset="-122"/>
                <a:ea typeface="宋体" panose="02010600030101010101" pitchFamily="2" charset="-122"/>
              </a:rPr>
              <a:t>整数指令或分支指令。对于</a:t>
            </a:r>
            <a:r>
              <a:rPr lang="zh-CN" altLang="en-US" sz="2200" dirty="0">
                <a:solidFill>
                  <a:srgbClr val="FF0000"/>
                </a:solidFill>
                <a:latin typeface="宋体" panose="02010600030101010101" pitchFamily="2" charset="-122"/>
                <a:ea typeface="宋体" panose="02010600030101010101" pitchFamily="2" charset="-122"/>
              </a:rPr>
              <a:t>例</a:t>
            </a:r>
            <a:r>
              <a:rPr lang="en-US" altLang="zh-CN" sz="2200" dirty="0">
                <a:solidFill>
                  <a:srgbClr val="FF0000"/>
                </a:solidFill>
                <a:latin typeface="宋体" panose="02010600030101010101" pitchFamily="2" charset="-122"/>
                <a:ea typeface="宋体" panose="02010600030101010101" pitchFamily="2" charset="-122"/>
              </a:rPr>
              <a:t>1</a:t>
            </a:r>
            <a:r>
              <a:rPr lang="zh-CN" altLang="en-US" sz="2200" dirty="0">
                <a:solidFill>
                  <a:srgbClr val="000000"/>
                </a:solidFill>
                <a:latin typeface="宋体" panose="02010600030101010101" pitchFamily="2" charset="-122"/>
                <a:ea typeface="宋体" panose="02010600030101010101" pitchFamily="2" charset="-122"/>
              </a:rPr>
              <a:t>中的循环展开后的代码，给出它在该</a:t>
            </a:r>
            <a:r>
              <a:rPr lang="en-US" altLang="zh-CN" sz="2200" dirty="0">
                <a:solidFill>
                  <a:srgbClr val="9933FF"/>
                </a:solidFill>
                <a:latin typeface="宋体" panose="02010600030101010101" pitchFamily="2" charset="-122"/>
                <a:ea typeface="宋体" panose="02010600030101010101" pitchFamily="2" charset="-122"/>
              </a:rPr>
              <a:t>VLIW</a:t>
            </a:r>
            <a:r>
              <a:rPr lang="zh-CN" altLang="en-US" sz="2200" dirty="0">
                <a:solidFill>
                  <a:srgbClr val="000000"/>
                </a:solidFill>
                <a:latin typeface="宋体" panose="02010600030101010101" pitchFamily="2" charset="-122"/>
                <a:ea typeface="宋体" panose="02010600030101010101" pitchFamily="2" charset="-122"/>
              </a:rPr>
              <a:t>中的代码序列。不考虑分支指令的延迟槽。</a:t>
            </a:r>
          </a:p>
          <a:p>
            <a:pPr marL="0" indent="0" eaLnBrk="1" hangingPunct="1">
              <a:spcBef>
                <a:spcPts val="384"/>
              </a:spcBef>
              <a:spcAft>
                <a:spcPts val="0"/>
              </a:spcAft>
              <a:defRPr/>
            </a:pPr>
            <a:endParaRPr lang="zh-CN" altLang="zh-CN" sz="1200" dirty="0">
              <a:latin typeface="Arial"/>
            </a:endParaRPr>
          </a:p>
          <a:p>
            <a:pPr marL="0" indent="0" eaLnBrk="1" hangingPunct="1">
              <a:spcBef>
                <a:spcPts val="384"/>
              </a:spcBef>
              <a:spcAft>
                <a:spcPts val="0"/>
              </a:spcAft>
              <a:defRPr/>
            </a:pPr>
            <a:endParaRPr lang="zh-CN" altLang="zh-CN" sz="1100" dirty="0">
              <a:latin typeface="Arial"/>
            </a:endParaRPr>
          </a:p>
          <a:p>
            <a:pPr marL="457200" indent="-457200" eaLnBrk="1" hangingPunct="1">
              <a:lnSpc>
                <a:spcPct val="130000"/>
              </a:lnSpc>
              <a:buNone/>
              <a:defRPr/>
            </a:pPr>
            <a:endParaRPr lang="zh-CN" altLang="en-US" dirty="0">
              <a:solidFill>
                <a:schemeClr val="tx1"/>
              </a:solidFill>
              <a:latin typeface="宋体" pitchFamily="2" charset="-122"/>
            </a:endParaRPr>
          </a:p>
        </p:txBody>
      </p:sp>
    </p:spTree>
    <p:extLst>
      <p:ext uri="{BB962C8B-B14F-4D97-AF65-F5344CB8AC3E}">
        <p14:creationId xmlns:p14="http://schemas.microsoft.com/office/powerpoint/2010/main" val="1056108388"/>
      </p:ext>
    </p:extLst>
  </p:cSld>
  <p:clrMapOvr>
    <a:masterClrMapping/>
  </p:clrMapOvr>
  <p:transition>
    <p:pull dir="rd"/>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descr="Rectangle: Click to edit Master text styles&#10;Second level&#10;Third level&#10;Fourth level&#10;Fifth level"/>
          <p:cNvSpPr>
            <a:spLocks noGrp="1"/>
          </p:cNvSpPr>
          <p:nvPr>
            <p:ph idx="1"/>
          </p:nvPr>
        </p:nvSpPr>
        <p:spPr>
          <a:xfrm>
            <a:off x="3935414" y="452862"/>
            <a:ext cx="5686425" cy="5761038"/>
          </a:xfrm>
        </p:spPr>
        <p:txBody>
          <a:bodyPr/>
          <a:lstStyle/>
          <a:p>
            <a:pPr marL="0" indent="0" eaLnBrk="1" hangingPunct="1">
              <a:spcBef>
                <a:spcPts val="384"/>
              </a:spcBef>
              <a:spcAft>
                <a:spcPts val="0"/>
              </a:spcAft>
              <a:defRPr/>
            </a:pPr>
            <a:r>
              <a:rPr lang="en-US" altLang="zh-CN" sz="1600" b="1" kern="1200" dirty="0">
                <a:solidFill>
                  <a:srgbClr val="40458C"/>
                </a:solidFill>
                <a:latin typeface="+mj-ea"/>
                <a:ea typeface="+mj-ea"/>
              </a:rPr>
              <a:t>L.D </a:t>
            </a:r>
            <a:r>
              <a:rPr lang="en-US" altLang="zh-CN" sz="1600" b="1" kern="1200" dirty="0">
                <a:solidFill>
                  <a:srgbClr val="008000"/>
                </a:solidFill>
                <a:latin typeface="+mj-ea"/>
                <a:ea typeface="+mj-ea"/>
              </a:rPr>
              <a:t>F0</a:t>
            </a:r>
            <a:r>
              <a:rPr lang="en-US" altLang="zh-CN" sz="1600" b="1" kern="1200" dirty="0">
                <a:solidFill>
                  <a:srgbClr val="40458C"/>
                </a:solidFill>
                <a:latin typeface="+mj-ea"/>
                <a:ea typeface="+mj-ea"/>
              </a:rPr>
              <a:t>,0(R1)</a:t>
            </a:r>
            <a:endParaRPr lang="zh-CN" altLang="zh-CN" sz="1600" dirty="0">
              <a:latin typeface="+mj-ea"/>
              <a:ea typeface="+mj-ea"/>
            </a:endParaRPr>
          </a:p>
          <a:p>
            <a:pPr marL="0" indent="0" eaLnBrk="1" hangingPunct="1">
              <a:spcBef>
                <a:spcPts val="384"/>
              </a:spcBef>
              <a:spcAft>
                <a:spcPts val="0"/>
              </a:spcAft>
              <a:defRPr/>
            </a:pPr>
            <a:r>
              <a:rPr lang="en-US" altLang="zh-CN" sz="1600" b="1" kern="1200" dirty="0">
                <a:solidFill>
                  <a:srgbClr val="40458C"/>
                </a:solidFill>
                <a:latin typeface="+mj-ea"/>
                <a:ea typeface="+mj-ea"/>
              </a:rPr>
              <a:t>L.D </a:t>
            </a:r>
            <a:r>
              <a:rPr lang="en-US" altLang="zh-CN" sz="1600" b="1" kern="1200" dirty="0">
                <a:solidFill>
                  <a:srgbClr val="008000"/>
                </a:solidFill>
                <a:latin typeface="+mj-ea"/>
                <a:ea typeface="+mj-ea"/>
              </a:rPr>
              <a:t>F6</a:t>
            </a:r>
            <a:r>
              <a:rPr lang="en-US" altLang="zh-CN" sz="1600" b="1" kern="1200" dirty="0">
                <a:solidFill>
                  <a:srgbClr val="40458C"/>
                </a:solidFill>
                <a:latin typeface="+mj-ea"/>
                <a:ea typeface="+mj-ea"/>
              </a:rPr>
              <a:t>,-8(R1)</a:t>
            </a:r>
            <a:endParaRPr lang="zh-CN" altLang="zh-CN" sz="1600" dirty="0">
              <a:latin typeface="+mj-ea"/>
              <a:ea typeface="+mj-ea"/>
            </a:endParaRPr>
          </a:p>
          <a:p>
            <a:pPr marL="0" indent="0" eaLnBrk="1" hangingPunct="1">
              <a:spcBef>
                <a:spcPts val="384"/>
              </a:spcBef>
              <a:spcAft>
                <a:spcPts val="0"/>
              </a:spcAft>
              <a:defRPr/>
            </a:pPr>
            <a:r>
              <a:rPr lang="en-US" altLang="zh-CN" sz="1600" b="1" kern="1200" dirty="0">
                <a:solidFill>
                  <a:srgbClr val="40458C"/>
                </a:solidFill>
                <a:latin typeface="+mj-ea"/>
                <a:ea typeface="+mj-ea"/>
              </a:rPr>
              <a:t>L.D </a:t>
            </a:r>
            <a:r>
              <a:rPr lang="en-US" altLang="zh-CN" sz="1600" b="1" kern="1200" dirty="0">
                <a:solidFill>
                  <a:srgbClr val="FF0000"/>
                </a:solidFill>
                <a:latin typeface="+mj-ea"/>
                <a:ea typeface="+mj-ea"/>
              </a:rPr>
              <a:t>F10</a:t>
            </a:r>
            <a:r>
              <a:rPr lang="en-US" altLang="zh-CN" sz="1600" b="1" kern="1200" dirty="0">
                <a:solidFill>
                  <a:srgbClr val="40458C"/>
                </a:solidFill>
                <a:latin typeface="+mj-ea"/>
                <a:ea typeface="+mj-ea"/>
              </a:rPr>
              <a:t>,-16(R1)</a:t>
            </a:r>
            <a:endParaRPr lang="zh-CN" altLang="zh-CN" sz="1600" dirty="0">
              <a:latin typeface="+mj-ea"/>
              <a:ea typeface="+mj-ea"/>
            </a:endParaRPr>
          </a:p>
          <a:p>
            <a:pPr marL="0" indent="0" eaLnBrk="1" hangingPunct="1">
              <a:spcBef>
                <a:spcPts val="384"/>
              </a:spcBef>
              <a:spcAft>
                <a:spcPts val="0"/>
              </a:spcAft>
              <a:defRPr/>
            </a:pPr>
            <a:r>
              <a:rPr lang="en-US" altLang="zh-CN" sz="1600" b="1" kern="1200" dirty="0">
                <a:solidFill>
                  <a:srgbClr val="40458C"/>
                </a:solidFill>
                <a:latin typeface="+mj-ea"/>
                <a:ea typeface="+mj-ea"/>
              </a:rPr>
              <a:t>L.D </a:t>
            </a:r>
            <a:r>
              <a:rPr lang="en-US" altLang="zh-CN" sz="1600" b="1" kern="1200" dirty="0">
                <a:solidFill>
                  <a:srgbClr val="FF0000"/>
                </a:solidFill>
                <a:latin typeface="+mj-ea"/>
                <a:ea typeface="+mj-ea"/>
              </a:rPr>
              <a:t>F14</a:t>
            </a:r>
            <a:r>
              <a:rPr lang="en-US" altLang="zh-CN" sz="1600" b="1" kern="1200" dirty="0">
                <a:solidFill>
                  <a:srgbClr val="40458C"/>
                </a:solidFill>
                <a:latin typeface="+mj-ea"/>
                <a:ea typeface="+mj-ea"/>
              </a:rPr>
              <a:t>,-24(R1)</a:t>
            </a:r>
            <a:endParaRPr lang="zh-CN" altLang="zh-CN" sz="1600" dirty="0">
              <a:latin typeface="+mj-ea"/>
              <a:ea typeface="+mj-ea"/>
            </a:endParaRPr>
          </a:p>
          <a:p>
            <a:pPr marL="0" indent="0" eaLnBrk="1" hangingPunct="1">
              <a:spcBef>
                <a:spcPts val="384"/>
              </a:spcBef>
              <a:spcAft>
                <a:spcPts val="0"/>
              </a:spcAft>
              <a:defRPr/>
            </a:pPr>
            <a:r>
              <a:rPr lang="en-US" altLang="zh-CN" sz="1600" b="1" kern="1200" dirty="0">
                <a:solidFill>
                  <a:srgbClr val="40458C"/>
                </a:solidFill>
                <a:latin typeface="+mj-ea"/>
                <a:ea typeface="+mj-ea"/>
              </a:rPr>
              <a:t>L.D </a:t>
            </a:r>
            <a:r>
              <a:rPr lang="en-US" altLang="zh-CN" sz="1600" b="1" kern="1200" dirty="0">
                <a:solidFill>
                  <a:srgbClr val="FF0AFF"/>
                </a:solidFill>
                <a:latin typeface="+mj-ea"/>
                <a:ea typeface="+mj-ea"/>
              </a:rPr>
              <a:t>F18</a:t>
            </a:r>
            <a:r>
              <a:rPr lang="en-US" altLang="zh-CN" sz="1600" b="1" kern="1200" dirty="0">
                <a:solidFill>
                  <a:srgbClr val="40458C"/>
                </a:solidFill>
                <a:latin typeface="+mj-ea"/>
                <a:ea typeface="+mj-ea"/>
              </a:rPr>
              <a:t>,-32(R1)</a:t>
            </a:r>
          </a:p>
          <a:p>
            <a:pPr marL="0" indent="0" eaLnBrk="1" hangingPunct="1">
              <a:spcBef>
                <a:spcPts val="384"/>
              </a:spcBef>
              <a:spcAft>
                <a:spcPts val="0"/>
              </a:spcAft>
              <a:defRPr/>
            </a:pPr>
            <a:r>
              <a:rPr lang="en-US" altLang="zh-CN" sz="1600" b="1" kern="1200" dirty="0">
                <a:solidFill>
                  <a:srgbClr val="40458C"/>
                </a:solidFill>
                <a:latin typeface="+mj-ea"/>
                <a:ea typeface="+mj-ea"/>
              </a:rPr>
              <a:t>ADD.D </a:t>
            </a:r>
            <a:r>
              <a:rPr lang="en-US" altLang="zh-CN" sz="1600" b="1" kern="1200" dirty="0">
                <a:solidFill>
                  <a:srgbClr val="339933"/>
                </a:solidFill>
                <a:latin typeface="+mj-ea"/>
                <a:ea typeface="+mj-ea"/>
              </a:rPr>
              <a:t>F4</a:t>
            </a:r>
            <a:r>
              <a:rPr lang="en-US" altLang="zh-CN" sz="1600" b="1" kern="1200" dirty="0">
                <a:solidFill>
                  <a:srgbClr val="40458C"/>
                </a:solidFill>
                <a:latin typeface="+mj-ea"/>
                <a:ea typeface="+mj-ea"/>
              </a:rPr>
              <a:t>,</a:t>
            </a:r>
            <a:r>
              <a:rPr lang="en-US" altLang="zh-CN" sz="1600" b="1" kern="1200" dirty="0">
                <a:solidFill>
                  <a:srgbClr val="008000"/>
                </a:solidFill>
                <a:latin typeface="+mj-ea"/>
                <a:ea typeface="+mj-ea"/>
              </a:rPr>
              <a:t>F0</a:t>
            </a:r>
            <a:r>
              <a:rPr lang="en-US" altLang="zh-CN" sz="1600" b="1" kern="1200" dirty="0">
                <a:solidFill>
                  <a:srgbClr val="40458C"/>
                </a:solidFill>
                <a:latin typeface="+mj-ea"/>
                <a:ea typeface="+mj-ea"/>
              </a:rPr>
              <a:t>,F2</a:t>
            </a:r>
            <a:endParaRPr lang="zh-CN" altLang="zh-CN" sz="1600" dirty="0">
              <a:latin typeface="+mj-ea"/>
              <a:ea typeface="+mj-ea"/>
            </a:endParaRPr>
          </a:p>
          <a:p>
            <a:pPr marL="0" indent="0" eaLnBrk="1" hangingPunct="1">
              <a:spcBef>
                <a:spcPts val="384"/>
              </a:spcBef>
              <a:spcAft>
                <a:spcPts val="0"/>
              </a:spcAft>
              <a:defRPr/>
            </a:pPr>
            <a:r>
              <a:rPr lang="en-US" altLang="zh-CN" sz="1600" b="1" kern="1200" dirty="0">
                <a:solidFill>
                  <a:srgbClr val="40458C"/>
                </a:solidFill>
                <a:latin typeface="+mj-ea"/>
                <a:ea typeface="+mj-ea"/>
              </a:rPr>
              <a:t>ADD.D</a:t>
            </a:r>
            <a:r>
              <a:rPr lang="en-US" altLang="zh-CN" sz="1600" b="1" kern="1200" dirty="0">
                <a:solidFill>
                  <a:srgbClr val="339933"/>
                </a:solidFill>
                <a:latin typeface="+mj-ea"/>
                <a:ea typeface="+mj-ea"/>
              </a:rPr>
              <a:t>F8</a:t>
            </a:r>
            <a:r>
              <a:rPr lang="en-US" altLang="zh-CN" sz="1600" b="1" kern="1200" dirty="0">
                <a:solidFill>
                  <a:srgbClr val="40458C"/>
                </a:solidFill>
                <a:latin typeface="+mj-ea"/>
                <a:ea typeface="+mj-ea"/>
              </a:rPr>
              <a:t>,</a:t>
            </a:r>
            <a:r>
              <a:rPr lang="en-US" altLang="zh-CN" sz="1600" b="1" kern="1200" dirty="0">
                <a:solidFill>
                  <a:srgbClr val="008000"/>
                </a:solidFill>
                <a:latin typeface="+mj-ea"/>
                <a:ea typeface="+mj-ea"/>
              </a:rPr>
              <a:t>F6</a:t>
            </a:r>
            <a:r>
              <a:rPr lang="en-US" altLang="zh-CN" sz="1600" b="1" kern="1200" dirty="0">
                <a:solidFill>
                  <a:srgbClr val="40458C"/>
                </a:solidFill>
                <a:latin typeface="+mj-ea"/>
                <a:ea typeface="+mj-ea"/>
              </a:rPr>
              <a:t>,F2</a:t>
            </a:r>
            <a:endParaRPr lang="zh-CN" altLang="zh-CN" sz="1600" dirty="0">
              <a:latin typeface="+mj-ea"/>
              <a:ea typeface="+mj-ea"/>
            </a:endParaRPr>
          </a:p>
          <a:p>
            <a:pPr marL="0" indent="0" eaLnBrk="1" hangingPunct="1">
              <a:spcBef>
                <a:spcPts val="384"/>
              </a:spcBef>
              <a:spcAft>
                <a:spcPts val="0"/>
              </a:spcAft>
              <a:defRPr/>
            </a:pPr>
            <a:r>
              <a:rPr lang="en-US" altLang="zh-CN" sz="1600" b="1" kern="1200" dirty="0">
                <a:solidFill>
                  <a:srgbClr val="40458C"/>
                </a:solidFill>
                <a:latin typeface="+mj-ea"/>
                <a:ea typeface="+mj-ea"/>
              </a:rPr>
              <a:t>ADD.D</a:t>
            </a:r>
            <a:r>
              <a:rPr lang="en-US" altLang="zh-CN" sz="1600" b="1" kern="1200" dirty="0">
                <a:solidFill>
                  <a:srgbClr val="FF0000"/>
                </a:solidFill>
                <a:latin typeface="+mj-ea"/>
                <a:ea typeface="+mj-ea"/>
              </a:rPr>
              <a:t>F12</a:t>
            </a:r>
            <a:r>
              <a:rPr lang="en-US" altLang="zh-CN" sz="1600" b="1" kern="1200" dirty="0">
                <a:solidFill>
                  <a:srgbClr val="40458C"/>
                </a:solidFill>
                <a:latin typeface="+mj-ea"/>
                <a:ea typeface="+mj-ea"/>
              </a:rPr>
              <a:t>,</a:t>
            </a:r>
            <a:r>
              <a:rPr lang="en-US" altLang="zh-CN" sz="1600" b="1" kern="1200" dirty="0">
                <a:solidFill>
                  <a:srgbClr val="FF0000"/>
                </a:solidFill>
                <a:latin typeface="+mj-ea"/>
                <a:ea typeface="+mj-ea"/>
              </a:rPr>
              <a:t>F10</a:t>
            </a:r>
            <a:r>
              <a:rPr lang="en-US" altLang="zh-CN" sz="1600" b="1" kern="1200" dirty="0">
                <a:solidFill>
                  <a:srgbClr val="40458C"/>
                </a:solidFill>
                <a:latin typeface="+mj-ea"/>
                <a:ea typeface="+mj-ea"/>
              </a:rPr>
              <a:t>,F2</a:t>
            </a:r>
            <a:endParaRPr lang="zh-CN" altLang="zh-CN" sz="1600" dirty="0">
              <a:latin typeface="+mj-ea"/>
              <a:ea typeface="+mj-ea"/>
            </a:endParaRPr>
          </a:p>
          <a:p>
            <a:pPr marL="0" indent="0" eaLnBrk="1" hangingPunct="1">
              <a:spcBef>
                <a:spcPts val="384"/>
              </a:spcBef>
              <a:spcAft>
                <a:spcPts val="0"/>
              </a:spcAft>
              <a:defRPr/>
            </a:pPr>
            <a:r>
              <a:rPr lang="en-US" altLang="zh-CN" sz="1600" b="1" kern="1200" dirty="0">
                <a:solidFill>
                  <a:srgbClr val="40458C"/>
                </a:solidFill>
                <a:latin typeface="+mj-ea"/>
                <a:ea typeface="+mj-ea"/>
              </a:rPr>
              <a:t>ADD.D</a:t>
            </a:r>
            <a:r>
              <a:rPr lang="en-US" altLang="zh-CN" sz="1600" b="1" kern="1200" dirty="0">
                <a:solidFill>
                  <a:srgbClr val="FF0000"/>
                </a:solidFill>
                <a:latin typeface="+mj-ea"/>
                <a:ea typeface="+mj-ea"/>
              </a:rPr>
              <a:t>F16</a:t>
            </a:r>
            <a:r>
              <a:rPr lang="en-US" altLang="zh-CN" sz="1600" b="1" kern="1200" dirty="0">
                <a:solidFill>
                  <a:srgbClr val="40458C"/>
                </a:solidFill>
                <a:latin typeface="+mj-ea"/>
                <a:ea typeface="+mj-ea"/>
              </a:rPr>
              <a:t>,</a:t>
            </a:r>
            <a:r>
              <a:rPr lang="en-US" altLang="zh-CN" sz="1600" b="1" kern="1200" dirty="0">
                <a:solidFill>
                  <a:srgbClr val="FF0000"/>
                </a:solidFill>
                <a:latin typeface="+mj-ea"/>
                <a:ea typeface="+mj-ea"/>
              </a:rPr>
              <a:t>F14</a:t>
            </a:r>
            <a:r>
              <a:rPr lang="en-US" altLang="zh-CN" sz="1600" b="1" kern="1200" dirty="0">
                <a:solidFill>
                  <a:srgbClr val="40458C"/>
                </a:solidFill>
                <a:latin typeface="+mj-ea"/>
                <a:ea typeface="+mj-ea"/>
              </a:rPr>
              <a:t>,F2</a:t>
            </a:r>
            <a:endParaRPr lang="zh-CN" altLang="zh-CN" sz="1600" dirty="0">
              <a:latin typeface="+mj-ea"/>
              <a:ea typeface="+mj-ea"/>
            </a:endParaRPr>
          </a:p>
          <a:p>
            <a:pPr marL="0" indent="0" eaLnBrk="1" hangingPunct="1">
              <a:spcBef>
                <a:spcPts val="384"/>
              </a:spcBef>
              <a:spcAft>
                <a:spcPts val="0"/>
              </a:spcAft>
              <a:defRPr/>
            </a:pPr>
            <a:r>
              <a:rPr lang="en-US" altLang="zh-CN" sz="1600" b="1" kern="1200" dirty="0">
                <a:solidFill>
                  <a:srgbClr val="40458C"/>
                </a:solidFill>
                <a:latin typeface="+mj-ea"/>
                <a:ea typeface="+mj-ea"/>
              </a:rPr>
              <a:t>ADD.D</a:t>
            </a:r>
            <a:r>
              <a:rPr lang="en-US" altLang="zh-CN" sz="1600" b="1" kern="1200" dirty="0">
                <a:solidFill>
                  <a:srgbClr val="FF0AFF"/>
                </a:solidFill>
                <a:latin typeface="+mj-ea"/>
                <a:ea typeface="+mj-ea"/>
              </a:rPr>
              <a:t>F20</a:t>
            </a:r>
            <a:r>
              <a:rPr lang="en-US" altLang="zh-CN" sz="1600" b="1" kern="1200" dirty="0">
                <a:solidFill>
                  <a:srgbClr val="40458C"/>
                </a:solidFill>
                <a:latin typeface="+mj-ea"/>
                <a:ea typeface="+mj-ea"/>
              </a:rPr>
              <a:t>,</a:t>
            </a:r>
            <a:r>
              <a:rPr lang="en-US" altLang="zh-CN" sz="1600" b="1" kern="1200" dirty="0">
                <a:solidFill>
                  <a:srgbClr val="FF0AFF"/>
                </a:solidFill>
                <a:latin typeface="+mj-ea"/>
                <a:ea typeface="+mj-ea"/>
              </a:rPr>
              <a:t>F18</a:t>
            </a:r>
            <a:r>
              <a:rPr lang="en-US" altLang="zh-CN" sz="1600" b="1" kern="1200" dirty="0">
                <a:solidFill>
                  <a:srgbClr val="40458C"/>
                </a:solidFill>
                <a:latin typeface="+mj-ea"/>
                <a:ea typeface="+mj-ea"/>
              </a:rPr>
              <a:t>,F2</a:t>
            </a:r>
          </a:p>
          <a:p>
            <a:pPr marL="0" indent="0" eaLnBrk="1" hangingPunct="1">
              <a:spcBef>
                <a:spcPts val="384"/>
              </a:spcBef>
              <a:spcAft>
                <a:spcPts val="0"/>
              </a:spcAft>
              <a:defRPr/>
            </a:pPr>
            <a:r>
              <a:rPr lang="en-US" altLang="zh-CN" sz="1600" b="1" kern="1200" dirty="0">
                <a:solidFill>
                  <a:srgbClr val="40458C"/>
                </a:solidFill>
                <a:latin typeface="+mj-ea"/>
                <a:ea typeface="+mj-ea"/>
              </a:rPr>
              <a:t>S.D </a:t>
            </a:r>
            <a:r>
              <a:rPr lang="en-US" altLang="zh-CN" sz="1600" b="1" kern="1200" dirty="0">
                <a:solidFill>
                  <a:srgbClr val="339933"/>
                </a:solidFill>
                <a:latin typeface="+mj-ea"/>
                <a:ea typeface="+mj-ea"/>
              </a:rPr>
              <a:t>F4</a:t>
            </a:r>
            <a:r>
              <a:rPr lang="en-US" altLang="zh-CN" sz="1600" b="1" kern="1200" dirty="0">
                <a:solidFill>
                  <a:srgbClr val="40458C"/>
                </a:solidFill>
                <a:latin typeface="+mj-ea"/>
                <a:ea typeface="+mj-ea"/>
              </a:rPr>
              <a:t>,0(R1)</a:t>
            </a:r>
            <a:endParaRPr lang="zh-CN" altLang="zh-CN" sz="1600" dirty="0">
              <a:latin typeface="+mj-ea"/>
              <a:ea typeface="+mj-ea"/>
            </a:endParaRPr>
          </a:p>
          <a:p>
            <a:pPr marL="0" indent="0" eaLnBrk="1" hangingPunct="1">
              <a:spcBef>
                <a:spcPts val="384"/>
              </a:spcBef>
              <a:spcAft>
                <a:spcPts val="0"/>
              </a:spcAft>
              <a:defRPr/>
            </a:pPr>
            <a:r>
              <a:rPr lang="en-US" altLang="zh-CN" sz="1600" b="1" kern="1200" dirty="0">
                <a:solidFill>
                  <a:srgbClr val="40458C"/>
                </a:solidFill>
                <a:latin typeface="+mj-ea"/>
                <a:ea typeface="+mj-ea"/>
              </a:rPr>
              <a:t>S.D </a:t>
            </a:r>
            <a:r>
              <a:rPr lang="en-US" altLang="zh-CN" sz="1600" b="1" kern="1200" dirty="0">
                <a:solidFill>
                  <a:srgbClr val="339933"/>
                </a:solidFill>
                <a:latin typeface="+mj-ea"/>
                <a:ea typeface="+mj-ea"/>
              </a:rPr>
              <a:t>F8</a:t>
            </a:r>
            <a:r>
              <a:rPr lang="en-US" altLang="zh-CN" sz="1600" b="1" kern="1200" dirty="0">
                <a:solidFill>
                  <a:srgbClr val="40458C"/>
                </a:solidFill>
                <a:latin typeface="+mj-ea"/>
                <a:ea typeface="+mj-ea"/>
              </a:rPr>
              <a:t>,-8(R1)</a:t>
            </a:r>
            <a:endParaRPr lang="zh-CN" altLang="zh-CN" sz="1600" dirty="0">
              <a:latin typeface="+mj-ea"/>
              <a:ea typeface="+mj-ea"/>
            </a:endParaRPr>
          </a:p>
          <a:p>
            <a:pPr marL="0" indent="0" eaLnBrk="1" hangingPunct="1">
              <a:spcBef>
                <a:spcPts val="384"/>
              </a:spcBef>
              <a:spcAft>
                <a:spcPts val="0"/>
              </a:spcAft>
              <a:defRPr/>
            </a:pPr>
            <a:r>
              <a:rPr lang="en-US" altLang="zh-CN" sz="1600" b="1" kern="1200" dirty="0">
                <a:solidFill>
                  <a:srgbClr val="40458C"/>
                </a:solidFill>
                <a:latin typeface="+mj-ea"/>
                <a:ea typeface="+mj-ea"/>
              </a:rPr>
              <a:t>S.D </a:t>
            </a:r>
            <a:r>
              <a:rPr lang="en-US" altLang="zh-CN" sz="1600" b="1" kern="1200" dirty="0">
                <a:solidFill>
                  <a:srgbClr val="FF0000"/>
                </a:solidFill>
                <a:latin typeface="+mj-ea"/>
                <a:ea typeface="+mj-ea"/>
              </a:rPr>
              <a:t>F12</a:t>
            </a:r>
            <a:r>
              <a:rPr lang="en-US" altLang="zh-CN" sz="1600" b="1" kern="1200" dirty="0">
                <a:solidFill>
                  <a:srgbClr val="40458C"/>
                </a:solidFill>
                <a:latin typeface="+mj-ea"/>
                <a:ea typeface="+mj-ea"/>
              </a:rPr>
              <a:t>,-16(R1)</a:t>
            </a:r>
            <a:endParaRPr lang="zh-CN" altLang="zh-CN" sz="1600" dirty="0">
              <a:latin typeface="+mj-ea"/>
              <a:ea typeface="+mj-ea"/>
            </a:endParaRPr>
          </a:p>
          <a:p>
            <a:pPr marL="0" indent="0" eaLnBrk="1" hangingPunct="1">
              <a:spcBef>
                <a:spcPts val="384"/>
              </a:spcBef>
              <a:spcAft>
                <a:spcPts val="0"/>
              </a:spcAft>
              <a:defRPr/>
            </a:pPr>
            <a:r>
              <a:rPr lang="en-US" altLang="zh-CN" sz="1600" b="1" kern="1200" dirty="0">
                <a:solidFill>
                  <a:srgbClr val="40458C"/>
                </a:solidFill>
                <a:latin typeface="+mj-ea"/>
                <a:ea typeface="+mj-ea"/>
              </a:rPr>
              <a:t>S.D </a:t>
            </a:r>
            <a:r>
              <a:rPr lang="en-US" altLang="zh-CN" sz="1600" b="1" kern="1200" dirty="0">
                <a:solidFill>
                  <a:srgbClr val="FF0000"/>
                </a:solidFill>
                <a:latin typeface="+mj-ea"/>
                <a:ea typeface="+mj-ea"/>
              </a:rPr>
              <a:t>F16</a:t>
            </a:r>
            <a:r>
              <a:rPr lang="en-US" altLang="zh-CN" sz="1600" b="1" kern="1200" dirty="0">
                <a:solidFill>
                  <a:srgbClr val="40458C"/>
                </a:solidFill>
                <a:latin typeface="+mj-ea"/>
                <a:ea typeface="+mj-ea"/>
              </a:rPr>
              <a:t>,–24(R1)</a:t>
            </a:r>
            <a:endParaRPr lang="zh-CN" altLang="zh-CN" sz="1600" dirty="0">
              <a:latin typeface="+mj-ea"/>
              <a:ea typeface="+mj-ea"/>
            </a:endParaRPr>
          </a:p>
          <a:p>
            <a:pPr marL="0" indent="0" eaLnBrk="1" hangingPunct="1">
              <a:spcBef>
                <a:spcPts val="384"/>
              </a:spcBef>
              <a:spcAft>
                <a:spcPts val="0"/>
              </a:spcAft>
              <a:defRPr/>
            </a:pPr>
            <a:r>
              <a:rPr lang="en-US" altLang="zh-CN" sz="1600" b="1" kern="1200" dirty="0">
                <a:solidFill>
                  <a:srgbClr val="40458C"/>
                </a:solidFill>
                <a:latin typeface="+mj-ea"/>
                <a:ea typeface="+mj-ea"/>
              </a:rPr>
              <a:t>DADDIUR1,R1,#-</a:t>
            </a:r>
            <a:r>
              <a:rPr lang="en-US" altLang="zh-CN" sz="1600" b="1" kern="1200" dirty="0">
                <a:solidFill>
                  <a:srgbClr val="4902CA"/>
                </a:solidFill>
                <a:latin typeface="+mj-ea"/>
                <a:ea typeface="+mj-ea"/>
              </a:rPr>
              <a:t>40</a:t>
            </a:r>
          </a:p>
          <a:p>
            <a:pPr marL="0" indent="0" eaLnBrk="1" hangingPunct="1">
              <a:spcBef>
                <a:spcPts val="384"/>
              </a:spcBef>
              <a:spcAft>
                <a:spcPts val="0"/>
              </a:spcAft>
              <a:defRPr/>
            </a:pPr>
            <a:r>
              <a:rPr lang="en-US" altLang="zh-CN" sz="1600" b="1" kern="1200" dirty="0">
                <a:solidFill>
                  <a:srgbClr val="40458C"/>
                </a:solidFill>
                <a:latin typeface="+mj-ea"/>
                <a:ea typeface="+mj-ea"/>
              </a:rPr>
              <a:t>S.D </a:t>
            </a:r>
            <a:r>
              <a:rPr lang="en-US" altLang="zh-CN" sz="1600" b="1" kern="1200" dirty="0">
                <a:solidFill>
                  <a:srgbClr val="FF0AFF"/>
                </a:solidFill>
                <a:latin typeface="+mj-ea"/>
                <a:ea typeface="+mj-ea"/>
              </a:rPr>
              <a:t>F20</a:t>
            </a:r>
            <a:r>
              <a:rPr lang="en-US" altLang="zh-CN" sz="1600" b="1" kern="1200" dirty="0">
                <a:solidFill>
                  <a:srgbClr val="40458C"/>
                </a:solidFill>
                <a:latin typeface="+mj-ea"/>
                <a:ea typeface="+mj-ea"/>
              </a:rPr>
              <a:t>,8(R1)</a:t>
            </a:r>
            <a:endParaRPr lang="zh-CN" altLang="zh-CN" sz="1600" dirty="0">
              <a:latin typeface="+mj-ea"/>
              <a:ea typeface="+mj-ea"/>
            </a:endParaRPr>
          </a:p>
          <a:p>
            <a:pPr marL="0" indent="0" eaLnBrk="1" hangingPunct="1">
              <a:spcBef>
                <a:spcPts val="384"/>
              </a:spcBef>
              <a:spcAft>
                <a:spcPts val="0"/>
              </a:spcAft>
              <a:defRPr/>
            </a:pPr>
            <a:r>
              <a:rPr lang="en-US" altLang="zh-CN" sz="1600" b="1" kern="1200" dirty="0">
                <a:solidFill>
                  <a:srgbClr val="40458C"/>
                </a:solidFill>
                <a:latin typeface="+mj-ea"/>
                <a:ea typeface="+mj-ea"/>
              </a:rPr>
              <a:t>BNE   R1,R2,</a:t>
            </a:r>
            <a:r>
              <a:rPr lang="en-US" altLang="zh-CN" sz="1600" b="1" kern="1200" dirty="0">
                <a:solidFill>
                  <a:srgbClr val="2D02CA"/>
                </a:solidFill>
                <a:latin typeface="+mj-ea"/>
                <a:ea typeface="+mj-ea"/>
              </a:rPr>
              <a:t>Loop</a:t>
            </a:r>
            <a:endParaRPr lang="zh-CN" altLang="zh-CN" sz="1600" dirty="0">
              <a:solidFill>
                <a:srgbClr val="2D02CA"/>
              </a:solidFill>
              <a:latin typeface="+mj-ea"/>
              <a:ea typeface="+mj-ea"/>
            </a:endParaRPr>
          </a:p>
          <a:p>
            <a:pPr marL="0" indent="0" eaLnBrk="1" hangingPunct="1">
              <a:spcBef>
                <a:spcPts val="384"/>
              </a:spcBef>
              <a:spcAft>
                <a:spcPts val="0"/>
              </a:spcAft>
              <a:defRPr/>
            </a:pPr>
            <a:endParaRPr lang="zh-CN" altLang="zh-CN" sz="1600" dirty="0">
              <a:latin typeface="Arial"/>
            </a:endParaRPr>
          </a:p>
          <a:p>
            <a:pPr marL="0" indent="0" eaLnBrk="1" hangingPunct="1">
              <a:spcBef>
                <a:spcPts val="384"/>
              </a:spcBef>
              <a:spcAft>
                <a:spcPts val="0"/>
              </a:spcAft>
              <a:defRPr/>
            </a:pPr>
            <a:endParaRPr lang="en-US" altLang="zh-CN" sz="1400" b="1" kern="1200" dirty="0">
              <a:solidFill>
                <a:srgbClr val="40458C"/>
              </a:solidFill>
              <a:latin typeface="宋体"/>
              <a:ea typeface="宋体"/>
            </a:endParaRPr>
          </a:p>
          <a:p>
            <a:pPr marL="0" indent="0" eaLnBrk="1" hangingPunct="1">
              <a:spcBef>
                <a:spcPts val="384"/>
              </a:spcBef>
              <a:spcAft>
                <a:spcPts val="0"/>
              </a:spcAft>
              <a:defRPr/>
            </a:pPr>
            <a:endParaRPr lang="zh-CN" altLang="zh-CN" sz="3200" dirty="0">
              <a:latin typeface="Arial"/>
            </a:endParaRPr>
          </a:p>
          <a:p>
            <a:pPr marL="0" indent="0" eaLnBrk="1" hangingPunct="1">
              <a:spcBef>
                <a:spcPts val="384"/>
              </a:spcBef>
              <a:spcAft>
                <a:spcPts val="0"/>
              </a:spcAft>
              <a:defRPr/>
            </a:pPr>
            <a:endParaRPr lang="zh-CN" altLang="zh-CN" sz="2800" dirty="0">
              <a:latin typeface="Arial"/>
            </a:endParaRPr>
          </a:p>
          <a:p>
            <a:pPr>
              <a:defRPr/>
            </a:pPr>
            <a:endParaRPr lang="zh-CN" altLang="en-US" dirty="0"/>
          </a:p>
        </p:txBody>
      </p:sp>
      <p:sp>
        <p:nvSpPr>
          <p:cNvPr id="4" name="矩形 3"/>
          <p:cNvSpPr/>
          <p:nvPr/>
        </p:nvSpPr>
        <p:spPr>
          <a:xfrm>
            <a:off x="3092451" y="452862"/>
            <a:ext cx="601663" cy="387350"/>
          </a:xfrm>
          <a:prstGeom prst="rect">
            <a:avLst/>
          </a:prstGeom>
        </p:spPr>
        <p:txBody>
          <a:bodyPr wrap="none">
            <a:spAutoFit/>
          </a:bodyPr>
          <a:lstStyle/>
          <a:p>
            <a:pPr fontAlgn="base">
              <a:lnSpc>
                <a:spcPct val="120000"/>
              </a:lnSpc>
              <a:spcBef>
                <a:spcPts val="384"/>
              </a:spcBef>
              <a:buClr>
                <a:srgbClr val="40458C"/>
              </a:buClr>
              <a:defRPr/>
            </a:pPr>
            <a:r>
              <a:rPr kumimoji="1" lang="en-US" altLang="zh-CN" sz="1600" b="1" dirty="0">
                <a:solidFill>
                  <a:srgbClr val="2D02CA"/>
                </a:solidFill>
                <a:latin typeface="黑体" panose="02010609060101010101" pitchFamily="49" charset="-122"/>
                <a:ea typeface="黑体" panose="02010609060101010101" pitchFamily="49" charset="-122"/>
              </a:rPr>
              <a:t>Loop</a:t>
            </a:r>
            <a:endParaRPr kumimoji="1" lang="zh-CN" altLang="zh-CN" sz="1600" kern="0" dirty="0">
              <a:solidFill>
                <a:srgbClr val="2D02C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13799397"/>
      </p:ext>
    </p:extLst>
  </p:cSld>
  <p:clrMapOvr>
    <a:masterClrMapping/>
  </p:clrMapOvr>
  <p:transition>
    <p:pull dir="rd"/>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9778" name="Group 98"/>
          <p:cNvGraphicFramePr>
            <a:graphicFrameLocks noGrp="1"/>
          </p:cNvGraphicFramePr>
          <p:nvPr>
            <p:ph type="tbl" idx="1"/>
          </p:nvPr>
        </p:nvGraphicFramePr>
        <p:xfrm>
          <a:off x="1703388" y="1412876"/>
          <a:ext cx="8864600" cy="3938589"/>
        </p:xfrm>
        <a:graphic>
          <a:graphicData uri="http://schemas.openxmlformats.org/drawingml/2006/table">
            <a:tbl>
              <a:tblPr/>
              <a:tblGrid>
                <a:gridCol w="1728787">
                  <a:extLst>
                    <a:ext uri="{9D8B030D-6E8A-4147-A177-3AD203B41FA5}">
                      <a16:colId xmlns:a16="http://schemas.microsoft.com/office/drawing/2014/main" val="20000"/>
                    </a:ext>
                  </a:extLst>
                </a:gridCol>
                <a:gridCol w="1755775">
                  <a:extLst>
                    <a:ext uri="{9D8B030D-6E8A-4147-A177-3AD203B41FA5}">
                      <a16:colId xmlns:a16="http://schemas.microsoft.com/office/drawing/2014/main" val="20001"/>
                    </a:ext>
                  </a:extLst>
                </a:gridCol>
                <a:gridCol w="1765300">
                  <a:extLst>
                    <a:ext uri="{9D8B030D-6E8A-4147-A177-3AD203B41FA5}">
                      <a16:colId xmlns:a16="http://schemas.microsoft.com/office/drawing/2014/main" val="20002"/>
                    </a:ext>
                  </a:extLst>
                </a:gridCol>
                <a:gridCol w="1741488">
                  <a:extLst>
                    <a:ext uri="{9D8B030D-6E8A-4147-A177-3AD203B41FA5}">
                      <a16:colId xmlns:a16="http://schemas.microsoft.com/office/drawing/2014/main" val="20003"/>
                    </a:ext>
                  </a:extLst>
                </a:gridCol>
                <a:gridCol w="1873250">
                  <a:extLst>
                    <a:ext uri="{9D8B030D-6E8A-4147-A177-3AD203B41FA5}">
                      <a16:colId xmlns:a16="http://schemas.microsoft.com/office/drawing/2014/main" val="20004"/>
                    </a:ext>
                  </a:extLst>
                </a:gridCol>
              </a:tblGrid>
              <a:tr h="436563">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dirty="0">
                          <a:ln>
                            <a:noFill/>
                          </a:ln>
                          <a:solidFill>
                            <a:srgbClr val="E24C05"/>
                          </a:solidFill>
                          <a:effectLst/>
                          <a:latin typeface="宋体" pitchFamily="2" charset="-122"/>
                          <a:ea typeface="宋体" pitchFamily="2" charset="-122"/>
                        </a:rPr>
                        <a:t>访存指令</a:t>
                      </a:r>
                      <a:r>
                        <a:rPr kumimoji="1" lang="en-US" altLang="zh-CN" sz="1800" b="1" i="0" u="none" strike="noStrike" cap="none" normalizeH="0" baseline="0" dirty="0">
                          <a:ln>
                            <a:noFill/>
                          </a:ln>
                          <a:solidFill>
                            <a:srgbClr val="E24C05"/>
                          </a:solidFill>
                          <a:effectLst/>
                          <a:latin typeface="宋体" pitchFamily="2" charset="-122"/>
                          <a:ea typeface="宋体" pitchFamily="2" charset="-122"/>
                        </a:rPr>
                        <a:t>1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a:ln>
                            <a:noFill/>
                          </a:ln>
                          <a:solidFill>
                            <a:srgbClr val="E24C05"/>
                          </a:solidFill>
                          <a:effectLst/>
                          <a:latin typeface="宋体" pitchFamily="2" charset="-122"/>
                          <a:ea typeface="宋体" pitchFamily="2" charset="-122"/>
                        </a:rPr>
                        <a:t>访存指令</a:t>
                      </a:r>
                      <a:r>
                        <a:rPr kumimoji="1" lang="en-US" altLang="zh-CN" sz="1800" b="1" i="0" u="none" strike="noStrike" cap="none" normalizeH="0" baseline="0">
                          <a:ln>
                            <a:noFill/>
                          </a:ln>
                          <a:solidFill>
                            <a:srgbClr val="E24C05"/>
                          </a:solidFill>
                          <a:effectLst/>
                          <a:latin typeface="宋体" pitchFamily="2" charset="-122"/>
                          <a:ea typeface="宋体" pitchFamily="2" charset="-122"/>
                        </a:rPr>
                        <a:t>2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a:ln>
                            <a:noFill/>
                          </a:ln>
                          <a:solidFill>
                            <a:srgbClr val="E24C05"/>
                          </a:solidFill>
                          <a:effectLst/>
                          <a:latin typeface="宋体" pitchFamily="2" charset="-122"/>
                          <a:ea typeface="宋体" pitchFamily="2" charset="-122"/>
                        </a:rPr>
                        <a:t>浮点指令</a:t>
                      </a:r>
                      <a:r>
                        <a:rPr kumimoji="1" lang="en-US" altLang="zh-CN" sz="1800" b="1" i="0" u="none" strike="noStrike" cap="none" normalizeH="0" baseline="0">
                          <a:ln>
                            <a:noFill/>
                          </a:ln>
                          <a:solidFill>
                            <a:srgbClr val="E24C05"/>
                          </a:solidFill>
                          <a:effectLst/>
                          <a:latin typeface="宋体" pitchFamily="2" charset="-122"/>
                          <a:ea typeface="宋体" pitchFamily="2" charset="-122"/>
                        </a:rPr>
                        <a:t>1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a:ln>
                            <a:noFill/>
                          </a:ln>
                          <a:solidFill>
                            <a:srgbClr val="E24C05"/>
                          </a:solidFill>
                          <a:effectLst/>
                          <a:latin typeface="宋体" pitchFamily="2" charset="-122"/>
                          <a:ea typeface="宋体" pitchFamily="2" charset="-122"/>
                        </a:rPr>
                        <a:t>浮点指令</a:t>
                      </a:r>
                      <a:r>
                        <a:rPr kumimoji="1" lang="en-US" altLang="zh-CN" sz="1800" b="1" i="0" u="none" strike="noStrike" cap="none" normalizeH="0" baseline="0">
                          <a:ln>
                            <a:noFill/>
                          </a:ln>
                          <a:solidFill>
                            <a:srgbClr val="E24C05"/>
                          </a:solidFill>
                          <a:effectLst/>
                          <a:latin typeface="宋体" pitchFamily="2" charset="-122"/>
                          <a:ea typeface="宋体" pitchFamily="2" charset="-122"/>
                        </a:rPr>
                        <a:t>2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a:ln>
                            <a:noFill/>
                          </a:ln>
                          <a:solidFill>
                            <a:srgbClr val="E24C05"/>
                          </a:solidFill>
                          <a:effectLst/>
                          <a:latin typeface="宋体" pitchFamily="2" charset="-122"/>
                          <a:ea typeface="宋体" pitchFamily="2" charset="-122"/>
                        </a:rPr>
                        <a:t>整数</a:t>
                      </a:r>
                      <a:r>
                        <a:rPr kumimoji="1" lang="en-US" altLang="zh-CN" sz="1800" b="1" i="0" u="none" strike="noStrike" cap="none" normalizeH="0" baseline="0">
                          <a:ln>
                            <a:noFill/>
                          </a:ln>
                          <a:solidFill>
                            <a:srgbClr val="E24C05"/>
                          </a:solidFill>
                          <a:effectLst/>
                          <a:latin typeface="宋体" pitchFamily="2" charset="-122"/>
                          <a:ea typeface="宋体" pitchFamily="2" charset="-122"/>
                        </a:rPr>
                        <a:t>/</a:t>
                      </a:r>
                      <a:r>
                        <a:rPr kumimoji="1" lang="zh-CN" altLang="en-US" sz="1800" b="1" i="0" u="none" strike="noStrike" cap="none" normalizeH="0" baseline="0">
                          <a:ln>
                            <a:noFill/>
                          </a:ln>
                          <a:solidFill>
                            <a:srgbClr val="E24C05"/>
                          </a:solidFill>
                          <a:effectLst/>
                          <a:latin typeface="宋体" pitchFamily="2" charset="-122"/>
                          <a:ea typeface="宋体" pitchFamily="2" charset="-122"/>
                        </a:rPr>
                        <a:t>转移指令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8150">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a:ln>
                            <a:noFill/>
                          </a:ln>
                          <a:solidFill>
                            <a:schemeClr val="tx1"/>
                          </a:solidFill>
                          <a:effectLst/>
                          <a:latin typeface="宋体" pitchFamily="2" charset="-122"/>
                          <a:ea typeface="宋体" pitchFamily="2" charset="-122"/>
                        </a:rPr>
                        <a:t>L.D </a:t>
                      </a:r>
                      <a:r>
                        <a:rPr kumimoji="1" lang="en-US" altLang="zh-CN" sz="1600" b="1" i="0" u="none" strike="noStrike" cap="none" normalizeH="0" baseline="0" dirty="0">
                          <a:ln>
                            <a:noFill/>
                          </a:ln>
                          <a:solidFill>
                            <a:srgbClr val="008000"/>
                          </a:solidFill>
                          <a:effectLst/>
                          <a:latin typeface="宋体" pitchFamily="2" charset="-122"/>
                          <a:ea typeface="宋体" pitchFamily="2" charset="-122"/>
                        </a:rPr>
                        <a:t>F0</a:t>
                      </a:r>
                      <a:r>
                        <a:rPr kumimoji="1" lang="en-US" altLang="zh-CN" sz="1600" b="1" i="0" u="none" strike="noStrike" cap="none" normalizeH="0" baseline="0" dirty="0">
                          <a:ln>
                            <a:noFill/>
                          </a:ln>
                          <a:solidFill>
                            <a:schemeClr val="tx1"/>
                          </a:solidFill>
                          <a:effectLst/>
                          <a:latin typeface="宋体" pitchFamily="2" charset="-122"/>
                          <a:ea typeface="宋体" pitchFamily="2" charset="-122"/>
                        </a:rPr>
                        <a:t>,0(R1)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a:ln>
                            <a:noFill/>
                          </a:ln>
                          <a:solidFill>
                            <a:schemeClr val="tx1"/>
                          </a:solidFill>
                          <a:effectLst/>
                          <a:latin typeface="宋体" pitchFamily="2" charset="-122"/>
                          <a:ea typeface="宋体" pitchFamily="2" charset="-122"/>
                        </a:rPr>
                        <a:t>L.D </a:t>
                      </a:r>
                      <a:r>
                        <a:rPr kumimoji="1" lang="en-US" altLang="zh-CN" sz="1600" b="1" i="0" u="none" strike="noStrike" cap="none" normalizeH="0" baseline="0" dirty="0">
                          <a:ln>
                            <a:noFill/>
                          </a:ln>
                          <a:solidFill>
                            <a:srgbClr val="008000"/>
                          </a:solidFill>
                          <a:effectLst/>
                          <a:latin typeface="宋体" pitchFamily="2" charset="-122"/>
                          <a:ea typeface="宋体" pitchFamily="2" charset="-122"/>
                        </a:rPr>
                        <a:t>F6</a:t>
                      </a:r>
                      <a:r>
                        <a:rPr kumimoji="1" lang="en-US" altLang="zh-CN" sz="1600" b="1" i="0" u="none" strike="noStrike" cap="none" normalizeH="0" baseline="0" dirty="0">
                          <a:ln>
                            <a:noFill/>
                          </a:ln>
                          <a:solidFill>
                            <a:schemeClr val="tx1"/>
                          </a:solidFill>
                          <a:effectLst/>
                          <a:latin typeface="宋体" pitchFamily="2" charset="-122"/>
                          <a:ea typeface="宋体" pitchFamily="2" charset="-122"/>
                        </a:rPr>
                        <a:t>,-8(R1)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8150">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a:ln>
                            <a:noFill/>
                          </a:ln>
                          <a:solidFill>
                            <a:schemeClr val="tx1"/>
                          </a:solidFill>
                          <a:effectLst/>
                          <a:latin typeface="宋体" pitchFamily="2" charset="-122"/>
                          <a:ea typeface="宋体" pitchFamily="2" charset="-122"/>
                        </a:rPr>
                        <a:t>L.D </a:t>
                      </a:r>
                      <a:r>
                        <a:rPr kumimoji="1" lang="en-US" altLang="zh-CN" sz="1600" b="1" i="0" u="none" strike="noStrike" cap="none" normalizeH="0" baseline="0" dirty="0">
                          <a:ln>
                            <a:noFill/>
                          </a:ln>
                          <a:solidFill>
                            <a:srgbClr val="FF0000"/>
                          </a:solidFill>
                          <a:effectLst/>
                          <a:latin typeface="宋体" pitchFamily="2" charset="-122"/>
                          <a:ea typeface="宋体" pitchFamily="2" charset="-122"/>
                        </a:rPr>
                        <a:t>F10</a:t>
                      </a:r>
                      <a:r>
                        <a:rPr kumimoji="1" lang="en-US" altLang="zh-CN" sz="1600" b="1" i="0" u="none" strike="noStrike" cap="none" normalizeH="0" baseline="0" dirty="0">
                          <a:ln>
                            <a:noFill/>
                          </a:ln>
                          <a:solidFill>
                            <a:schemeClr val="tx1"/>
                          </a:solidFill>
                          <a:effectLst/>
                          <a:latin typeface="宋体" pitchFamily="2" charset="-122"/>
                          <a:ea typeface="宋体" pitchFamily="2" charset="-122"/>
                        </a:rPr>
                        <a:t>,-16(R1)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a:ln>
                            <a:noFill/>
                          </a:ln>
                          <a:solidFill>
                            <a:schemeClr val="tx1"/>
                          </a:solidFill>
                          <a:effectLst/>
                          <a:latin typeface="宋体" pitchFamily="2" charset="-122"/>
                          <a:ea typeface="宋体" pitchFamily="2" charset="-122"/>
                        </a:rPr>
                        <a:t>L.D </a:t>
                      </a:r>
                      <a:r>
                        <a:rPr kumimoji="1" lang="en-US" altLang="zh-CN" sz="1600" b="1" i="0" u="none" strike="noStrike" cap="none" normalizeH="0" baseline="0" dirty="0">
                          <a:ln>
                            <a:noFill/>
                          </a:ln>
                          <a:solidFill>
                            <a:srgbClr val="FF0000"/>
                          </a:solidFill>
                          <a:effectLst/>
                          <a:latin typeface="宋体" pitchFamily="2" charset="-122"/>
                          <a:ea typeface="宋体" pitchFamily="2" charset="-122"/>
                        </a:rPr>
                        <a:t>F14</a:t>
                      </a:r>
                      <a:r>
                        <a:rPr kumimoji="1" lang="en-US" altLang="zh-CN" sz="1600" b="1" i="0" u="none" strike="noStrike" cap="none" normalizeH="0" baseline="0" dirty="0">
                          <a:ln>
                            <a:noFill/>
                          </a:ln>
                          <a:solidFill>
                            <a:schemeClr val="tx1"/>
                          </a:solidFill>
                          <a:effectLst/>
                          <a:latin typeface="宋体" pitchFamily="2" charset="-122"/>
                          <a:ea typeface="宋体" pitchFamily="2" charset="-122"/>
                        </a:rPr>
                        <a:t>,-24(R1)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8150">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a:ln>
                            <a:noFill/>
                          </a:ln>
                          <a:solidFill>
                            <a:schemeClr val="tx1"/>
                          </a:solidFill>
                          <a:effectLst/>
                          <a:latin typeface="宋体" pitchFamily="2" charset="-122"/>
                          <a:ea typeface="宋体" pitchFamily="2" charset="-122"/>
                        </a:rPr>
                        <a:t>L.D </a:t>
                      </a:r>
                      <a:r>
                        <a:rPr kumimoji="1" lang="en-US" altLang="zh-CN" sz="1600" b="1" i="0" u="none" strike="noStrike" cap="none" normalizeH="0" baseline="0" dirty="0">
                          <a:ln>
                            <a:noFill/>
                          </a:ln>
                          <a:solidFill>
                            <a:schemeClr val="tx2">
                              <a:lumMod val="60000"/>
                              <a:lumOff val="40000"/>
                            </a:schemeClr>
                          </a:solidFill>
                          <a:effectLst/>
                          <a:latin typeface="宋体" pitchFamily="2" charset="-122"/>
                          <a:ea typeface="宋体" pitchFamily="2" charset="-122"/>
                        </a:rPr>
                        <a:t>F18</a:t>
                      </a:r>
                      <a:r>
                        <a:rPr kumimoji="1" lang="en-US" altLang="zh-CN" sz="1600" b="1" i="0" u="none" strike="noStrike" cap="none" normalizeH="0" baseline="0" dirty="0">
                          <a:ln>
                            <a:noFill/>
                          </a:ln>
                          <a:solidFill>
                            <a:schemeClr val="tx1"/>
                          </a:solidFill>
                          <a:effectLst/>
                          <a:latin typeface="宋体" pitchFamily="2" charset="-122"/>
                          <a:ea typeface="宋体" pitchFamily="2" charset="-122"/>
                        </a:rPr>
                        <a:t>,-32(R1)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a:ln>
                            <a:noFill/>
                          </a:ln>
                          <a:solidFill>
                            <a:schemeClr val="tx1"/>
                          </a:solidFill>
                          <a:effectLst/>
                          <a:latin typeface="宋体" pitchFamily="2" charset="-122"/>
                          <a:ea typeface="宋体" pitchFamily="2" charset="-122"/>
                        </a:rPr>
                        <a:t>ADD.D </a:t>
                      </a:r>
                      <a:r>
                        <a:rPr kumimoji="1" lang="en-US" altLang="zh-CN" sz="1600" b="1" i="0" u="none" strike="noStrike" cap="none" normalizeH="0" baseline="0" dirty="0">
                          <a:ln>
                            <a:noFill/>
                          </a:ln>
                          <a:solidFill>
                            <a:srgbClr val="339933"/>
                          </a:solidFill>
                          <a:effectLst/>
                          <a:latin typeface="宋体" pitchFamily="2" charset="-122"/>
                          <a:ea typeface="宋体" pitchFamily="2" charset="-122"/>
                        </a:rPr>
                        <a:t>F4</a:t>
                      </a:r>
                      <a:r>
                        <a:rPr kumimoji="1" lang="en-US" altLang="zh-CN" sz="1600" b="1" i="0" u="none" strike="noStrike" cap="none" normalizeH="0" baseline="0" dirty="0">
                          <a:ln>
                            <a:noFill/>
                          </a:ln>
                          <a:solidFill>
                            <a:schemeClr val="tx1"/>
                          </a:solidFill>
                          <a:effectLst/>
                          <a:latin typeface="宋体" pitchFamily="2" charset="-122"/>
                          <a:ea typeface="宋体" pitchFamily="2" charset="-122"/>
                        </a:rPr>
                        <a:t>,</a:t>
                      </a:r>
                      <a:r>
                        <a:rPr kumimoji="1" lang="en-US" altLang="zh-CN" sz="1600" b="1" i="0" u="none" strike="noStrike" cap="none" normalizeH="0" baseline="0" dirty="0">
                          <a:ln>
                            <a:noFill/>
                          </a:ln>
                          <a:solidFill>
                            <a:srgbClr val="008000"/>
                          </a:solidFill>
                          <a:effectLst/>
                          <a:latin typeface="宋体" pitchFamily="2" charset="-122"/>
                          <a:ea typeface="宋体" pitchFamily="2" charset="-122"/>
                        </a:rPr>
                        <a:t>F0</a:t>
                      </a:r>
                      <a:r>
                        <a:rPr kumimoji="1" lang="en-US" altLang="zh-CN" sz="1600" b="1" i="0" u="none" strike="noStrike" cap="none" normalizeH="0" baseline="0" dirty="0">
                          <a:ln>
                            <a:noFill/>
                          </a:ln>
                          <a:solidFill>
                            <a:schemeClr val="tx1"/>
                          </a:solidFill>
                          <a:effectLst/>
                          <a:latin typeface="宋体" pitchFamily="2" charset="-122"/>
                          <a:ea typeface="宋体" pitchFamily="2" charset="-122"/>
                        </a:rPr>
                        <a:t>,F2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a:ln>
                            <a:noFill/>
                          </a:ln>
                          <a:solidFill>
                            <a:schemeClr val="tx1"/>
                          </a:solidFill>
                          <a:effectLst/>
                          <a:latin typeface="宋体" pitchFamily="2" charset="-122"/>
                          <a:ea typeface="宋体" pitchFamily="2" charset="-122"/>
                        </a:rPr>
                        <a:t>ADD.D</a:t>
                      </a:r>
                      <a:r>
                        <a:rPr kumimoji="1" lang="en-US" altLang="zh-CN" sz="1600" b="1" i="0" u="none" strike="noStrike" cap="none" normalizeH="0" baseline="0" dirty="0">
                          <a:ln>
                            <a:noFill/>
                          </a:ln>
                          <a:solidFill>
                            <a:srgbClr val="339933"/>
                          </a:solidFill>
                          <a:effectLst/>
                          <a:latin typeface="宋体" pitchFamily="2" charset="-122"/>
                          <a:ea typeface="宋体" pitchFamily="2" charset="-122"/>
                        </a:rPr>
                        <a:t>F8</a:t>
                      </a:r>
                      <a:r>
                        <a:rPr kumimoji="1" lang="en-US" altLang="zh-CN" sz="1600" b="1" i="0" u="none" strike="noStrike" cap="none" normalizeH="0" baseline="0" dirty="0">
                          <a:ln>
                            <a:noFill/>
                          </a:ln>
                          <a:solidFill>
                            <a:schemeClr val="tx1"/>
                          </a:solidFill>
                          <a:effectLst/>
                          <a:latin typeface="宋体" pitchFamily="2" charset="-122"/>
                          <a:ea typeface="宋体" pitchFamily="2" charset="-122"/>
                        </a:rPr>
                        <a:t>,</a:t>
                      </a:r>
                      <a:r>
                        <a:rPr kumimoji="1" lang="en-US" altLang="zh-CN" sz="1600" b="1" i="0" u="none" strike="noStrike" cap="none" normalizeH="0" baseline="0" dirty="0">
                          <a:ln>
                            <a:noFill/>
                          </a:ln>
                          <a:solidFill>
                            <a:srgbClr val="008000"/>
                          </a:solidFill>
                          <a:effectLst/>
                          <a:latin typeface="宋体" pitchFamily="2" charset="-122"/>
                          <a:ea typeface="宋体" pitchFamily="2" charset="-122"/>
                        </a:rPr>
                        <a:t>F6</a:t>
                      </a:r>
                      <a:r>
                        <a:rPr kumimoji="1" lang="en-US" altLang="zh-CN" sz="1600" b="1" i="0" u="none" strike="noStrike" cap="none" normalizeH="0" baseline="0" dirty="0">
                          <a:ln>
                            <a:noFill/>
                          </a:ln>
                          <a:solidFill>
                            <a:schemeClr val="tx1"/>
                          </a:solidFill>
                          <a:effectLst/>
                          <a:latin typeface="宋体" pitchFamily="2" charset="-122"/>
                          <a:ea typeface="宋体" pitchFamily="2" charset="-122"/>
                        </a:rPr>
                        <a:t>,F2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6563">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dirty="0">
                        <a:ln>
                          <a:noFill/>
                        </a:ln>
                        <a:solidFill>
                          <a:schemeClr val="tx1"/>
                        </a:solidFill>
                        <a:effectLst/>
                        <a:latin typeface="宋体" pitchFamily="2" charset="-122"/>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a:ln>
                            <a:noFill/>
                          </a:ln>
                          <a:solidFill>
                            <a:schemeClr val="tx1"/>
                          </a:solidFill>
                          <a:effectLst/>
                          <a:latin typeface="宋体" pitchFamily="2" charset="-122"/>
                          <a:ea typeface="宋体" pitchFamily="2" charset="-122"/>
                        </a:rPr>
                        <a:t>ADD.D</a:t>
                      </a:r>
                      <a:r>
                        <a:rPr kumimoji="1" lang="en-US" altLang="zh-CN" sz="1600" b="1" i="0" u="none" strike="noStrike" cap="none" normalizeH="0" baseline="0" dirty="0">
                          <a:ln>
                            <a:noFill/>
                          </a:ln>
                          <a:solidFill>
                            <a:srgbClr val="FF0000"/>
                          </a:solidFill>
                          <a:effectLst/>
                          <a:latin typeface="宋体" pitchFamily="2" charset="-122"/>
                          <a:ea typeface="宋体" pitchFamily="2" charset="-122"/>
                        </a:rPr>
                        <a:t>F12</a:t>
                      </a:r>
                      <a:r>
                        <a:rPr kumimoji="1" lang="en-US" altLang="zh-CN" sz="1600" b="1" i="0" u="none" strike="noStrike" cap="none" normalizeH="0" baseline="0" dirty="0">
                          <a:ln>
                            <a:noFill/>
                          </a:ln>
                          <a:solidFill>
                            <a:schemeClr val="tx1"/>
                          </a:solidFill>
                          <a:effectLst/>
                          <a:latin typeface="宋体" pitchFamily="2" charset="-122"/>
                          <a:ea typeface="宋体" pitchFamily="2" charset="-122"/>
                        </a:rPr>
                        <a:t>,</a:t>
                      </a:r>
                      <a:r>
                        <a:rPr kumimoji="1" lang="en-US" altLang="zh-CN" sz="1600" b="1" i="0" u="none" strike="noStrike" cap="none" normalizeH="0" baseline="0" dirty="0">
                          <a:ln>
                            <a:noFill/>
                          </a:ln>
                          <a:solidFill>
                            <a:srgbClr val="FF0000"/>
                          </a:solidFill>
                          <a:effectLst/>
                          <a:latin typeface="宋体" pitchFamily="2" charset="-122"/>
                          <a:ea typeface="宋体" pitchFamily="2" charset="-122"/>
                        </a:rPr>
                        <a:t>F10</a:t>
                      </a:r>
                      <a:r>
                        <a:rPr kumimoji="1" lang="en-US" altLang="zh-CN" sz="1600" b="1" i="0" u="none" strike="noStrike" cap="none" normalizeH="0" baseline="0" dirty="0">
                          <a:ln>
                            <a:noFill/>
                          </a:ln>
                          <a:solidFill>
                            <a:schemeClr val="tx1"/>
                          </a:solidFill>
                          <a:effectLst/>
                          <a:latin typeface="宋体" pitchFamily="2" charset="-122"/>
                          <a:ea typeface="宋体" pitchFamily="2" charset="-122"/>
                        </a:rPr>
                        <a:t>,F2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a:ln>
                            <a:noFill/>
                          </a:ln>
                          <a:solidFill>
                            <a:schemeClr val="tx1"/>
                          </a:solidFill>
                          <a:effectLst/>
                          <a:latin typeface="宋体" pitchFamily="2" charset="-122"/>
                          <a:ea typeface="宋体" pitchFamily="2" charset="-122"/>
                        </a:rPr>
                        <a:t>ADD.D</a:t>
                      </a:r>
                      <a:r>
                        <a:rPr kumimoji="1" lang="en-US" altLang="zh-CN" sz="1600" b="1" i="0" u="none" strike="noStrike" cap="none" normalizeH="0" baseline="0" dirty="0">
                          <a:ln>
                            <a:noFill/>
                          </a:ln>
                          <a:solidFill>
                            <a:srgbClr val="FF0000"/>
                          </a:solidFill>
                          <a:effectLst/>
                          <a:latin typeface="宋体" pitchFamily="2" charset="-122"/>
                          <a:ea typeface="宋体" pitchFamily="2" charset="-122"/>
                        </a:rPr>
                        <a:t>F16</a:t>
                      </a:r>
                      <a:r>
                        <a:rPr kumimoji="1" lang="en-US" altLang="zh-CN" sz="1600" b="1" i="0" u="none" strike="noStrike" cap="none" normalizeH="0" baseline="0" dirty="0">
                          <a:ln>
                            <a:noFill/>
                          </a:ln>
                          <a:solidFill>
                            <a:schemeClr val="tx1"/>
                          </a:solidFill>
                          <a:effectLst/>
                          <a:latin typeface="宋体" pitchFamily="2" charset="-122"/>
                          <a:ea typeface="宋体" pitchFamily="2" charset="-122"/>
                        </a:rPr>
                        <a:t>,</a:t>
                      </a:r>
                      <a:r>
                        <a:rPr kumimoji="1" lang="en-US" altLang="zh-CN" sz="1600" b="1" i="0" u="none" strike="noStrike" cap="none" normalizeH="0" baseline="0" dirty="0">
                          <a:ln>
                            <a:noFill/>
                          </a:ln>
                          <a:solidFill>
                            <a:srgbClr val="FF0000"/>
                          </a:solidFill>
                          <a:effectLst/>
                          <a:latin typeface="宋体" pitchFamily="2" charset="-122"/>
                          <a:ea typeface="宋体" pitchFamily="2" charset="-122"/>
                        </a:rPr>
                        <a:t>F14</a:t>
                      </a:r>
                      <a:r>
                        <a:rPr kumimoji="1" lang="en-US" altLang="zh-CN" sz="1600" b="1" i="0" u="none" strike="noStrike" cap="none" normalizeH="0" baseline="0" dirty="0">
                          <a:ln>
                            <a:noFill/>
                          </a:ln>
                          <a:solidFill>
                            <a:schemeClr val="tx1"/>
                          </a:solidFill>
                          <a:effectLst/>
                          <a:latin typeface="宋体" pitchFamily="2" charset="-122"/>
                          <a:ea typeface="宋体" pitchFamily="2" charset="-122"/>
                        </a:rPr>
                        <a:t>,F2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8150">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dirty="0">
                        <a:ln>
                          <a:noFill/>
                        </a:ln>
                        <a:solidFill>
                          <a:schemeClr val="tx1"/>
                        </a:solidFill>
                        <a:effectLst/>
                        <a:latin typeface="宋体" pitchFamily="2" charset="-122"/>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a:ln>
                            <a:noFill/>
                          </a:ln>
                          <a:solidFill>
                            <a:schemeClr val="tx1"/>
                          </a:solidFill>
                          <a:effectLst/>
                          <a:latin typeface="宋体" pitchFamily="2" charset="-122"/>
                          <a:ea typeface="宋体" pitchFamily="2" charset="-122"/>
                        </a:rPr>
                        <a:t>ADD.D</a:t>
                      </a:r>
                      <a:r>
                        <a:rPr kumimoji="1" lang="en-US" altLang="zh-CN" sz="1600" b="1" i="0" u="none" strike="noStrike" cap="none" normalizeH="0" baseline="0" dirty="0">
                          <a:ln>
                            <a:noFill/>
                          </a:ln>
                          <a:solidFill>
                            <a:schemeClr val="tx2">
                              <a:lumMod val="60000"/>
                              <a:lumOff val="40000"/>
                            </a:schemeClr>
                          </a:solidFill>
                          <a:effectLst/>
                          <a:latin typeface="宋体" pitchFamily="2" charset="-122"/>
                          <a:ea typeface="宋体" pitchFamily="2" charset="-122"/>
                        </a:rPr>
                        <a:t>F20</a:t>
                      </a:r>
                      <a:r>
                        <a:rPr kumimoji="1" lang="en-US" altLang="zh-CN" sz="1600" b="1" i="0" u="none" strike="noStrike" cap="none" normalizeH="0" baseline="0" dirty="0">
                          <a:ln>
                            <a:noFill/>
                          </a:ln>
                          <a:solidFill>
                            <a:schemeClr val="tx1"/>
                          </a:solidFill>
                          <a:effectLst/>
                          <a:latin typeface="宋体" pitchFamily="2" charset="-122"/>
                          <a:ea typeface="宋体" pitchFamily="2" charset="-122"/>
                        </a:rPr>
                        <a:t>,</a:t>
                      </a:r>
                      <a:r>
                        <a:rPr kumimoji="1" lang="en-US" altLang="zh-CN" sz="1600" b="1" i="0" u="none" strike="noStrike" cap="none" normalizeH="0" baseline="0" dirty="0">
                          <a:ln>
                            <a:noFill/>
                          </a:ln>
                          <a:solidFill>
                            <a:schemeClr val="tx2">
                              <a:lumMod val="60000"/>
                              <a:lumOff val="40000"/>
                            </a:schemeClr>
                          </a:solidFill>
                          <a:effectLst/>
                          <a:latin typeface="宋体" pitchFamily="2" charset="-122"/>
                          <a:ea typeface="宋体" pitchFamily="2" charset="-122"/>
                        </a:rPr>
                        <a:t>F18</a:t>
                      </a:r>
                      <a:r>
                        <a:rPr kumimoji="1" lang="en-US" altLang="zh-CN" sz="1600" b="1" i="0" u="none" strike="noStrike" cap="none" normalizeH="0" baseline="0" dirty="0">
                          <a:ln>
                            <a:noFill/>
                          </a:ln>
                          <a:solidFill>
                            <a:schemeClr val="tx1"/>
                          </a:solidFill>
                          <a:effectLst/>
                          <a:latin typeface="宋体" pitchFamily="2" charset="-122"/>
                          <a:ea typeface="宋体" pitchFamily="2" charset="-122"/>
                        </a:rPr>
                        <a:t>,F2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38150">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a:ln>
                            <a:noFill/>
                          </a:ln>
                          <a:solidFill>
                            <a:schemeClr val="tx1"/>
                          </a:solidFill>
                          <a:effectLst/>
                          <a:latin typeface="宋体" pitchFamily="2" charset="-122"/>
                          <a:ea typeface="宋体" pitchFamily="2" charset="-122"/>
                        </a:rPr>
                        <a:t>S.D </a:t>
                      </a:r>
                      <a:r>
                        <a:rPr kumimoji="1" lang="en-US" altLang="zh-CN" sz="1600" b="1" i="0" u="none" strike="noStrike" cap="none" normalizeH="0" baseline="0" dirty="0">
                          <a:ln>
                            <a:noFill/>
                          </a:ln>
                          <a:solidFill>
                            <a:srgbClr val="339933"/>
                          </a:solidFill>
                          <a:effectLst/>
                          <a:latin typeface="宋体" pitchFamily="2" charset="-122"/>
                          <a:ea typeface="宋体" pitchFamily="2" charset="-122"/>
                        </a:rPr>
                        <a:t>F4</a:t>
                      </a:r>
                      <a:r>
                        <a:rPr kumimoji="1" lang="en-US" altLang="zh-CN" sz="1600" b="1" i="0" u="none" strike="noStrike" cap="none" normalizeH="0" baseline="0" dirty="0">
                          <a:ln>
                            <a:noFill/>
                          </a:ln>
                          <a:solidFill>
                            <a:schemeClr val="tx1"/>
                          </a:solidFill>
                          <a:effectLst/>
                          <a:latin typeface="宋体" pitchFamily="2" charset="-122"/>
                          <a:ea typeface="宋体" pitchFamily="2" charset="-122"/>
                        </a:rPr>
                        <a:t>,0(R1)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a:ln>
                            <a:noFill/>
                          </a:ln>
                          <a:solidFill>
                            <a:schemeClr val="tx1"/>
                          </a:solidFill>
                          <a:effectLst/>
                          <a:latin typeface="宋体" pitchFamily="2" charset="-122"/>
                          <a:ea typeface="宋体" pitchFamily="2" charset="-122"/>
                        </a:rPr>
                        <a:t>S.D </a:t>
                      </a:r>
                      <a:r>
                        <a:rPr kumimoji="1" lang="en-US" altLang="zh-CN" sz="1600" b="1" i="0" u="none" strike="noStrike" cap="none" normalizeH="0" baseline="0" dirty="0">
                          <a:ln>
                            <a:noFill/>
                          </a:ln>
                          <a:solidFill>
                            <a:srgbClr val="339933"/>
                          </a:solidFill>
                          <a:effectLst/>
                          <a:latin typeface="宋体" pitchFamily="2" charset="-122"/>
                          <a:ea typeface="宋体" pitchFamily="2" charset="-122"/>
                        </a:rPr>
                        <a:t>F8</a:t>
                      </a:r>
                      <a:r>
                        <a:rPr kumimoji="1" lang="en-US" altLang="zh-CN" sz="1600" b="1" i="0" u="none" strike="noStrike" cap="none" normalizeH="0" baseline="0" dirty="0">
                          <a:ln>
                            <a:noFill/>
                          </a:ln>
                          <a:solidFill>
                            <a:schemeClr val="tx1"/>
                          </a:solidFill>
                          <a:effectLst/>
                          <a:latin typeface="宋体" pitchFamily="2" charset="-122"/>
                          <a:ea typeface="宋体" pitchFamily="2" charset="-122"/>
                        </a:rPr>
                        <a:t>,-8(R1)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38150">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a:ln>
                            <a:noFill/>
                          </a:ln>
                          <a:solidFill>
                            <a:schemeClr val="tx1"/>
                          </a:solidFill>
                          <a:effectLst/>
                          <a:latin typeface="宋体" pitchFamily="2" charset="-122"/>
                          <a:ea typeface="宋体" pitchFamily="2" charset="-122"/>
                        </a:rPr>
                        <a:t>S.D </a:t>
                      </a:r>
                      <a:r>
                        <a:rPr kumimoji="1" lang="en-US" altLang="zh-CN" sz="1600" b="1" i="0" u="none" strike="noStrike" cap="none" normalizeH="0" baseline="0" dirty="0">
                          <a:ln>
                            <a:noFill/>
                          </a:ln>
                          <a:solidFill>
                            <a:srgbClr val="FF0000"/>
                          </a:solidFill>
                          <a:effectLst/>
                          <a:latin typeface="宋体" pitchFamily="2" charset="-122"/>
                          <a:ea typeface="宋体" pitchFamily="2" charset="-122"/>
                        </a:rPr>
                        <a:t>F12</a:t>
                      </a:r>
                      <a:r>
                        <a:rPr kumimoji="1" lang="en-US" altLang="zh-CN" sz="1600" b="1" i="0" u="none" strike="noStrike" cap="none" normalizeH="0" baseline="0" dirty="0">
                          <a:ln>
                            <a:noFill/>
                          </a:ln>
                          <a:solidFill>
                            <a:schemeClr val="tx1"/>
                          </a:solidFill>
                          <a:effectLst/>
                          <a:latin typeface="宋体" pitchFamily="2" charset="-122"/>
                          <a:ea typeface="宋体" pitchFamily="2" charset="-122"/>
                        </a:rPr>
                        <a:t>,-16(R1)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a:ln>
                            <a:noFill/>
                          </a:ln>
                          <a:solidFill>
                            <a:schemeClr val="tx1"/>
                          </a:solidFill>
                          <a:effectLst/>
                          <a:latin typeface="宋体" pitchFamily="2" charset="-122"/>
                          <a:ea typeface="宋体" pitchFamily="2" charset="-122"/>
                        </a:rPr>
                        <a:t>S.D </a:t>
                      </a:r>
                      <a:r>
                        <a:rPr kumimoji="1" lang="en-US" altLang="zh-CN" sz="1600" b="1" i="0" u="none" strike="noStrike" cap="none" normalizeH="0" baseline="0" dirty="0">
                          <a:ln>
                            <a:noFill/>
                          </a:ln>
                          <a:solidFill>
                            <a:srgbClr val="FF0000"/>
                          </a:solidFill>
                          <a:effectLst/>
                          <a:latin typeface="宋体" pitchFamily="2" charset="-122"/>
                          <a:ea typeface="宋体" pitchFamily="2" charset="-122"/>
                        </a:rPr>
                        <a:t>F16</a:t>
                      </a:r>
                      <a:r>
                        <a:rPr kumimoji="1" lang="en-US" altLang="zh-CN" sz="1600" b="1" i="0" u="none" strike="noStrike" cap="none" normalizeH="0" baseline="0" dirty="0">
                          <a:ln>
                            <a:noFill/>
                          </a:ln>
                          <a:solidFill>
                            <a:schemeClr val="tx1"/>
                          </a:solidFill>
                          <a:effectLst/>
                          <a:latin typeface="宋体" pitchFamily="2" charset="-122"/>
                          <a:ea typeface="宋体" pitchFamily="2" charset="-122"/>
                        </a:rPr>
                        <a:t>,–24(R1)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a:ln>
                            <a:noFill/>
                          </a:ln>
                          <a:solidFill>
                            <a:schemeClr val="tx1"/>
                          </a:solidFill>
                          <a:effectLst/>
                          <a:latin typeface="宋体" pitchFamily="2" charset="-122"/>
                          <a:ea typeface="宋体" pitchFamily="2" charset="-122"/>
                        </a:rPr>
                        <a:t>DADDIUR1,R1,#-</a:t>
                      </a:r>
                      <a:r>
                        <a:rPr kumimoji="1" lang="en-US" altLang="zh-CN" sz="1600" b="1" i="0" u="none" strike="noStrike" cap="none" normalizeH="0" baseline="0" dirty="0">
                          <a:ln>
                            <a:noFill/>
                          </a:ln>
                          <a:solidFill>
                            <a:srgbClr val="4902CA"/>
                          </a:solidFill>
                          <a:effectLst/>
                          <a:latin typeface="宋体" pitchFamily="2" charset="-122"/>
                          <a:ea typeface="宋体" pitchFamily="2" charset="-122"/>
                        </a:rPr>
                        <a:t>40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36563">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a:ln>
                            <a:noFill/>
                          </a:ln>
                          <a:solidFill>
                            <a:schemeClr val="tx1"/>
                          </a:solidFill>
                          <a:effectLst/>
                          <a:latin typeface="宋体" pitchFamily="2" charset="-122"/>
                          <a:ea typeface="宋体" pitchFamily="2" charset="-122"/>
                        </a:rPr>
                        <a:t>S.D </a:t>
                      </a:r>
                      <a:r>
                        <a:rPr kumimoji="1" lang="en-US" altLang="zh-CN" sz="1600" b="1" i="0" u="none" strike="noStrike" cap="none" normalizeH="0" baseline="0" dirty="0">
                          <a:ln>
                            <a:noFill/>
                          </a:ln>
                          <a:solidFill>
                            <a:schemeClr val="tx2">
                              <a:lumMod val="60000"/>
                              <a:lumOff val="40000"/>
                            </a:schemeClr>
                          </a:solidFill>
                          <a:effectLst/>
                          <a:latin typeface="宋体" pitchFamily="2" charset="-122"/>
                          <a:ea typeface="宋体" pitchFamily="2" charset="-122"/>
                        </a:rPr>
                        <a:t>F20</a:t>
                      </a:r>
                      <a:r>
                        <a:rPr kumimoji="1" lang="en-US" altLang="zh-CN" sz="1600" b="1" i="0" u="none" strike="noStrike" cap="none" normalizeH="0" baseline="0" dirty="0">
                          <a:ln>
                            <a:noFill/>
                          </a:ln>
                          <a:solidFill>
                            <a:schemeClr val="tx1"/>
                          </a:solidFill>
                          <a:effectLst/>
                          <a:latin typeface="宋体" pitchFamily="2" charset="-122"/>
                          <a:ea typeface="宋体" pitchFamily="2" charset="-122"/>
                        </a:rPr>
                        <a:t>,8(R1)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a:ln>
                            <a:noFill/>
                          </a:ln>
                          <a:solidFill>
                            <a:schemeClr val="tx1"/>
                          </a:solidFill>
                          <a:effectLst/>
                          <a:latin typeface="宋体" pitchFamily="2" charset="-122"/>
                          <a:ea typeface="宋体" pitchFamily="2" charset="-122"/>
                        </a:rPr>
                        <a:t>BNE   R1,R2,Loop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2" name="矩形 1"/>
          <p:cNvSpPr/>
          <p:nvPr/>
        </p:nvSpPr>
        <p:spPr>
          <a:xfrm>
            <a:off x="1919288" y="692150"/>
            <a:ext cx="5472112" cy="573088"/>
          </a:xfrm>
          <a:prstGeom prst="rect">
            <a:avLst/>
          </a:prstGeom>
        </p:spPr>
        <p:txBody>
          <a:bodyPr>
            <a:spAutoFit/>
          </a:bodyPr>
          <a:lstStyle/>
          <a:p>
            <a:pPr marL="457200" indent="-457200" fontAlgn="base">
              <a:lnSpc>
                <a:spcPct val="130000"/>
              </a:lnSpc>
              <a:spcBef>
                <a:spcPct val="20000"/>
              </a:spcBef>
              <a:spcAft>
                <a:spcPct val="0"/>
              </a:spcAft>
              <a:buClr>
                <a:srgbClr val="40458C"/>
              </a:buClr>
              <a:defRPr/>
            </a:pPr>
            <a:r>
              <a:rPr kumimoji="1" lang="zh-CN" altLang="en-US" sz="2400" kern="0" dirty="0">
                <a:solidFill>
                  <a:srgbClr val="E24C05"/>
                </a:solidFill>
                <a:latin typeface="宋体" panose="02010600030101010101" pitchFamily="2" charset="-122"/>
                <a:ea typeface="宋体" panose="02010600030101010101" pitchFamily="2" charset="-122"/>
              </a:rPr>
              <a:t>解：</a:t>
            </a:r>
            <a:r>
              <a:rPr kumimoji="1" lang="zh-CN" altLang="en-US" sz="2400" kern="0" dirty="0">
                <a:solidFill>
                  <a:srgbClr val="000000"/>
                </a:solidFill>
                <a:latin typeface="宋体" panose="02010600030101010101" pitchFamily="2" charset="-122"/>
                <a:ea typeface="宋体" panose="02010600030101010101" pitchFamily="2" charset="-122"/>
              </a:rPr>
              <a:t> 代码序列如下图所示</a:t>
            </a:r>
            <a:r>
              <a:rPr kumimoji="1" lang="en-US" altLang="zh-CN" sz="2400" kern="0" dirty="0">
                <a:solidFill>
                  <a:srgbClr val="000000"/>
                </a:solidFill>
                <a:latin typeface="宋体" panose="02010600030101010101" pitchFamily="2" charset="-122"/>
                <a:ea typeface="宋体" panose="02010600030101010101" pitchFamily="2" charset="-122"/>
              </a:rPr>
              <a:t>(</a:t>
            </a:r>
            <a:r>
              <a:rPr kumimoji="1" lang="zh-CN" altLang="en-US" sz="2400" kern="0" dirty="0">
                <a:solidFill>
                  <a:srgbClr val="000000"/>
                </a:solidFill>
                <a:latin typeface="宋体" panose="02010600030101010101" pitchFamily="2" charset="-122"/>
                <a:ea typeface="宋体" panose="02010600030101010101" pitchFamily="2" charset="-122"/>
              </a:rPr>
              <a:t>展开</a:t>
            </a:r>
            <a:r>
              <a:rPr kumimoji="1" lang="en-US" altLang="zh-CN" sz="2400" kern="0" dirty="0">
                <a:solidFill>
                  <a:srgbClr val="000000"/>
                </a:solidFill>
                <a:latin typeface="宋体" panose="02010600030101010101" pitchFamily="2" charset="-122"/>
                <a:ea typeface="宋体" panose="02010600030101010101" pitchFamily="2" charset="-122"/>
              </a:rPr>
              <a:t>5</a:t>
            </a:r>
            <a:r>
              <a:rPr kumimoji="1" lang="zh-CN" altLang="en-US" sz="2400" kern="0" dirty="0">
                <a:solidFill>
                  <a:srgbClr val="000000"/>
                </a:solidFill>
                <a:latin typeface="宋体" panose="02010600030101010101" pitchFamily="2" charset="-122"/>
                <a:ea typeface="宋体" panose="02010600030101010101" pitchFamily="2" charset="-122"/>
              </a:rPr>
              <a:t>遍）</a:t>
            </a:r>
          </a:p>
        </p:txBody>
      </p:sp>
    </p:spTree>
    <p:extLst>
      <p:ext uri="{BB962C8B-B14F-4D97-AF65-F5344CB8AC3E}">
        <p14:creationId xmlns:p14="http://schemas.microsoft.com/office/powerpoint/2010/main" val="4181460770"/>
      </p:ext>
    </p:extLst>
  </p:cSld>
  <p:clrMapOvr>
    <a:masterClrMapping/>
  </p:clrMapOvr>
  <p:transition>
    <p:pull dir="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4082" y="0"/>
            <a:ext cx="9189578" cy="646331"/>
          </a:xfrm>
          <a:prstGeom prst="rect">
            <a:avLst/>
          </a:prstGeom>
        </p:spPr>
        <p:txBody>
          <a:bodyPr wrap="square">
            <a:spAutoFit/>
          </a:bodyPr>
          <a:lstStyle/>
          <a:p>
            <a:pPr marL="457200" indent="-457200">
              <a:lnSpc>
                <a:spcPct val="150000"/>
              </a:lnSpc>
            </a:pPr>
            <a:r>
              <a:rPr lang="zh-CN" altLang="en-US" sz="2400" dirty="0">
                <a:latin typeface="宋体" panose="02010600030101010101" pitchFamily="2" charset="-122"/>
                <a:ea typeface="宋体" panose="02010600030101010101" pitchFamily="2" charset="-122"/>
              </a:rPr>
              <a:t>情况 </a:t>
            </a:r>
            <a:r>
              <a:rPr lang="en-US" altLang="zh-CN" sz="2400" dirty="0">
                <a:latin typeface="宋体" panose="02010600030101010101" pitchFamily="2" charset="-122"/>
                <a:ea typeface="宋体" panose="02010600030101010101" pitchFamily="2" charset="-122"/>
              </a:rPr>
              <a:t>I  </a:t>
            </a:r>
            <a:r>
              <a:rPr lang="zh-CN" altLang="en-US" sz="2400" dirty="0">
                <a:latin typeface="宋体" panose="02010600030101010101" pitchFamily="2" charset="-122"/>
                <a:ea typeface="宋体" panose="02010600030101010101" pitchFamily="2" charset="-122"/>
              </a:rPr>
              <a:t>： 不进行调度</a:t>
            </a:r>
            <a:r>
              <a:rPr lang="zh-CN" altLang="en-US" sz="2400" dirty="0">
                <a:solidFill>
                  <a:srgbClr val="000000"/>
                </a:solidFill>
                <a:latin typeface="宋体" panose="02010600030101010101" pitchFamily="2" charset="-122"/>
                <a:ea typeface="宋体" panose="02010600030101010101" pitchFamily="2" charset="-122"/>
              </a:rPr>
              <a:t> </a:t>
            </a:r>
          </a:p>
        </p:txBody>
      </p:sp>
      <p:graphicFrame>
        <p:nvGraphicFramePr>
          <p:cNvPr id="4" name="表格 3"/>
          <p:cNvGraphicFramePr>
            <a:graphicFrameLocks noGrp="1"/>
          </p:cNvGraphicFramePr>
          <p:nvPr>
            <p:extLst>
              <p:ext uri="{D42A27DB-BD31-4B8C-83A1-F6EECF244321}">
                <p14:modId xmlns:p14="http://schemas.microsoft.com/office/powerpoint/2010/main" val="915725357"/>
              </p:ext>
            </p:extLst>
          </p:nvPr>
        </p:nvGraphicFramePr>
        <p:xfrm>
          <a:off x="1912630" y="884286"/>
          <a:ext cx="6291335" cy="4074160"/>
        </p:xfrm>
        <a:graphic>
          <a:graphicData uri="http://schemas.openxmlformats.org/drawingml/2006/table">
            <a:tbl>
              <a:tblPr firstRow="1" bandRow="1">
                <a:tableStyleId>{2D5ABB26-0587-4C30-8999-92F81FD0307C}</a:tableStyleId>
              </a:tblPr>
              <a:tblGrid>
                <a:gridCol w="859935">
                  <a:extLst>
                    <a:ext uri="{9D8B030D-6E8A-4147-A177-3AD203B41FA5}">
                      <a16:colId xmlns:a16="http://schemas.microsoft.com/office/drawing/2014/main" val="20000"/>
                    </a:ext>
                  </a:extLst>
                </a:gridCol>
                <a:gridCol w="3764968">
                  <a:extLst>
                    <a:ext uri="{9D8B030D-6E8A-4147-A177-3AD203B41FA5}">
                      <a16:colId xmlns:a16="http://schemas.microsoft.com/office/drawing/2014/main" val="20001"/>
                    </a:ext>
                  </a:extLst>
                </a:gridCol>
                <a:gridCol w="1666432">
                  <a:extLst>
                    <a:ext uri="{9D8B030D-6E8A-4147-A177-3AD203B41FA5}">
                      <a16:colId xmlns:a16="http://schemas.microsoft.com/office/drawing/2014/main" val="20002"/>
                    </a:ext>
                  </a:extLst>
                </a:gridCol>
              </a:tblGrid>
              <a:tr h="357440">
                <a:tc>
                  <a:txBody>
                    <a:bodyPr/>
                    <a:lstStyle/>
                    <a:p>
                      <a:endParaRPr lang="zh-CN" altLang="en-US" dirty="0">
                        <a:latin typeface="宋体" panose="02010600030101010101" pitchFamily="2" charset="-122"/>
                        <a:ea typeface="宋体" panose="02010600030101010101" pitchFamily="2" charset="-122"/>
                      </a:endParaRPr>
                    </a:p>
                  </a:txBody>
                  <a:tcPr/>
                </a:tc>
                <a:tc>
                  <a:txBody>
                    <a:bodyPr/>
                    <a:lstStyle/>
                    <a:p>
                      <a:endParaRPr lang="zh-CN" altLang="en-US" dirty="0">
                        <a:latin typeface="宋体" panose="02010600030101010101" pitchFamily="2" charset="-122"/>
                        <a:ea typeface="宋体" panose="02010600030101010101" pitchFamily="2" charset="-122"/>
                      </a:endParaRPr>
                    </a:p>
                  </a:txBody>
                  <a:tcPr/>
                </a:tc>
                <a:tc>
                  <a:txBody>
                    <a:bodyPr/>
                    <a:lstStyle/>
                    <a:p>
                      <a:pPr algn="ctr"/>
                      <a:r>
                        <a:rPr lang="zh-CN" altLang="en-US" dirty="0"/>
                        <a:t>指令流出时钟</a:t>
                      </a:r>
                      <a:endParaRPr lang="zh-CN" altLang="en-US" dirty="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Loop:</a:t>
                      </a:r>
                      <a:endParaRPr lang="zh-CN" altLang="en-US" dirty="0">
                        <a:latin typeface="宋体" panose="02010600030101010101" pitchFamily="2" charset="-122"/>
                        <a:ea typeface="宋体" panose="02010600030101010101" pitchFamily="2" charset="-122"/>
                      </a:endParaRPr>
                    </a:p>
                  </a:txBody>
                  <a:tcPr/>
                </a:tc>
                <a:tc>
                  <a:txBody>
                    <a:bodyPr/>
                    <a:lstStyle/>
                    <a:p>
                      <a:r>
                        <a:rPr lang="en-US" altLang="zh-CN" sz="1800" dirty="0"/>
                        <a:t>L.D.          F0, 0</a:t>
                      </a:r>
                      <a:r>
                        <a:rPr lang="zh-CN" altLang="en-US" sz="1800" dirty="0"/>
                        <a:t>（</a:t>
                      </a:r>
                      <a:r>
                        <a:rPr lang="en-US" altLang="zh-CN" sz="1800" dirty="0"/>
                        <a:t>R1</a:t>
                      </a:r>
                      <a:r>
                        <a:rPr lang="zh-CN" altLang="en-US" sz="1800" dirty="0"/>
                        <a:t>） 	</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en-US" altLang="zh-CN" dirty="0"/>
                        <a:t>1</a:t>
                      </a:r>
                      <a:endParaRPr lang="zh-CN" altLang="en-US" dirty="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10001"/>
                  </a:ext>
                </a:extLst>
              </a:tr>
              <a:tr h="370840">
                <a:tc>
                  <a:txBody>
                    <a:bodyPr/>
                    <a:lstStyle/>
                    <a:p>
                      <a:endParaRPr lang="zh-CN" altLang="en-US">
                        <a:latin typeface="宋体" panose="02010600030101010101" pitchFamily="2" charset="-122"/>
                        <a:ea typeface="宋体" panose="02010600030101010101" pitchFamily="2" charset="-122"/>
                      </a:endParaRPr>
                    </a:p>
                  </a:txBody>
                  <a:tcPr/>
                </a:tc>
                <a:tc>
                  <a:txBody>
                    <a:bodyPr/>
                    <a:lstStyle/>
                    <a:p>
                      <a:r>
                        <a:rPr lang="zh-CN" altLang="en-US" sz="1800" dirty="0"/>
                        <a:t>（空转）	</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en-US" altLang="zh-CN" dirty="0"/>
                        <a:t>2</a:t>
                      </a:r>
                      <a:endParaRPr lang="zh-CN" altLang="en-US" dirty="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10002"/>
                  </a:ext>
                </a:extLst>
              </a:tr>
              <a:tr h="370840">
                <a:tc>
                  <a:txBody>
                    <a:bodyPr/>
                    <a:lstStyle/>
                    <a:p>
                      <a:endParaRPr lang="zh-CN" altLang="en-US">
                        <a:latin typeface="宋体" panose="02010600030101010101" pitchFamily="2" charset="-122"/>
                        <a:ea typeface="宋体" panose="02010600030101010101" pitchFamily="2" charset="-122"/>
                      </a:endParaRPr>
                    </a:p>
                  </a:txBody>
                  <a:tcPr/>
                </a:tc>
                <a:tc>
                  <a:txBody>
                    <a:bodyPr/>
                    <a:lstStyle/>
                    <a:p>
                      <a:r>
                        <a:rPr lang="en-US" altLang="zh-CN" sz="1800" dirty="0"/>
                        <a:t>ADD.D	  F4,F0,F2 	 </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en-US" altLang="zh-CN" dirty="0"/>
                        <a:t>3</a:t>
                      </a:r>
                      <a:endParaRPr lang="zh-CN" altLang="en-US" dirty="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10003"/>
                  </a:ext>
                </a:extLst>
              </a:tr>
              <a:tr h="370840">
                <a:tc>
                  <a:txBody>
                    <a:bodyPr/>
                    <a:lstStyle/>
                    <a:p>
                      <a:endParaRPr lang="zh-CN" altLang="en-US">
                        <a:latin typeface="宋体" panose="02010600030101010101" pitchFamily="2" charset="-122"/>
                        <a:ea typeface="宋体" panose="02010600030101010101" pitchFamily="2" charset="-122"/>
                      </a:endParaRPr>
                    </a:p>
                  </a:txBody>
                  <a:tcPr/>
                </a:tc>
                <a:tc>
                  <a:txBody>
                    <a:bodyPr/>
                    <a:lstStyle/>
                    <a:p>
                      <a:r>
                        <a:rPr lang="zh-CN" altLang="en-US" sz="1800" dirty="0"/>
                        <a:t>（空转）</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en-US" altLang="zh-CN" dirty="0"/>
                        <a:t>4</a:t>
                      </a:r>
                      <a:endParaRPr lang="zh-CN" altLang="en-US" dirty="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10004"/>
                  </a:ext>
                </a:extLst>
              </a:tr>
              <a:tr h="370840">
                <a:tc>
                  <a:txBody>
                    <a:bodyPr/>
                    <a:lstStyle/>
                    <a:p>
                      <a:endParaRPr lang="zh-CN" altLang="en-US">
                        <a:latin typeface="宋体" panose="02010600030101010101" pitchFamily="2" charset="-122"/>
                        <a:ea typeface="宋体" panose="02010600030101010101" pitchFamily="2" charset="-122"/>
                      </a:endParaRPr>
                    </a:p>
                  </a:txBody>
                  <a:tcPr/>
                </a:tc>
                <a:tc>
                  <a:txBody>
                    <a:bodyPr/>
                    <a:lstStyle/>
                    <a:p>
                      <a:r>
                        <a:rPr lang="zh-CN" altLang="en-US" sz="1800" dirty="0"/>
                        <a:t>（空转）</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en-US" altLang="zh-CN" dirty="0"/>
                        <a:t>5</a:t>
                      </a:r>
                      <a:endParaRPr lang="zh-CN" altLang="en-US" dirty="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10005"/>
                  </a:ext>
                </a:extLst>
              </a:tr>
              <a:tr h="370840">
                <a:tc>
                  <a:txBody>
                    <a:bodyPr/>
                    <a:lstStyle/>
                    <a:p>
                      <a:endParaRPr lang="zh-CN" altLang="en-US">
                        <a:latin typeface="宋体" panose="02010600030101010101" pitchFamily="2" charset="-122"/>
                        <a:ea typeface="宋体" panose="02010600030101010101" pitchFamily="2" charset="-122"/>
                      </a:endParaRPr>
                    </a:p>
                  </a:txBody>
                  <a:tcPr/>
                </a:tc>
                <a:tc>
                  <a:txBody>
                    <a:bodyPr/>
                    <a:lstStyle/>
                    <a:p>
                      <a:r>
                        <a:rPr lang="en-US" altLang="zh-CN" sz="1800" dirty="0"/>
                        <a:t>S.D	  F4, 0</a:t>
                      </a:r>
                      <a:r>
                        <a:rPr lang="zh-CN" altLang="en-US" sz="1800" dirty="0"/>
                        <a:t>（</a:t>
                      </a:r>
                      <a:r>
                        <a:rPr lang="en-US" altLang="zh-CN" sz="1800" dirty="0"/>
                        <a:t>R1</a:t>
                      </a:r>
                      <a:r>
                        <a:rPr lang="zh-CN" altLang="en-US" sz="1800" dirty="0"/>
                        <a:t>） </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en-US" altLang="zh-CN" dirty="0"/>
                        <a:t>6</a:t>
                      </a:r>
                      <a:endParaRPr lang="zh-CN" altLang="en-US" dirty="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10006"/>
                  </a:ext>
                </a:extLst>
              </a:tr>
              <a:tr h="370840">
                <a:tc>
                  <a:txBody>
                    <a:bodyPr/>
                    <a:lstStyle/>
                    <a:p>
                      <a:endParaRPr lang="zh-CN" altLang="en-US">
                        <a:latin typeface="宋体" panose="02010600030101010101" pitchFamily="2" charset="-122"/>
                        <a:ea typeface="宋体" panose="02010600030101010101" pitchFamily="2" charset="-122"/>
                      </a:endParaRPr>
                    </a:p>
                  </a:txBody>
                  <a:tcPr/>
                </a:tc>
                <a:tc>
                  <a:txBody>
                    <a:bodyPr/>
                    <a:lstStyle/>
                    <a:p>
                      <a:r>
                        <a:rPr lang="en-US" altLang="zh-CN" sz="1800" dirty="0"/>
                        <a:t>DADDIU    R1,R1</a:t>
                      </a:r>
                      <a:r>
                        <a:rPr lang="zh-CN" altLang="en-US" sz="1800" dirty="0"/>
                        <a:t>，</a:t>
                      </a:r>
                      <a:r>
                        <a:rPr lang="en-US" altLang="zh-CN" sz="1800" dirty="0"/>
                        <a:t># -8 </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en-US" altLang="zh-CN" dirty="0"/>
                        <a:t>7</a:t>
                      </a:r>
                      <a:endParaRPr lang="zh-CN" altLang="en-US" dirty="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10007"/>
                  </a:ext>
                </a:extLst>
              </a:tr>
              <a:tr h="370840">
                <a:tc>
                  <a:txBody>
                    <a:bodyPr/>
                    <a:lstStyle/>
                    <a:p>
                      <a:endParaRPr lang="zh-CN" altLang="en-US">
                        <a:latin typeface="宋体" panose="02010600030101010101" pitchFamily="2" charset="-122"/>
                        <a:ea typeface="宋体" panose="02010600030101010101" pitchFamily="2" charset="-122"/>
                      </a:endParaRPr>
                    </a:p>
                  </a:txBody>
                  <a:tcPr/>
                </a:tc>
                <a:tc>
                  <a:txBody>
                    <a:bodyPr/>
                    <a:lstStyle/>
                    <a:p>
                      <a:r>
                        <a:rPr lang="en-US" altLang="zh-CN" sz="1800" dirty="0"/>
                        <a:t> </a:t>
                      </a:r>
                      <a:r>
                        <a:rPr lang="zh-CN" altLang="en-US" sz="1800" dirty="0"/>
                        <a:t>（空转）	</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en-US" altLang="zh-CN" dirty="0"/>
                        <a:t>8</a:t>
                      </a:r>
                      <a:endParaRPr lang="zh-CN" altLang="en-US" dirty="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10008"/>
                  </a:ext>
                </a:extLst>
              </a:tr>
              <a:tr h="370840">
                <a:tc>
                  <a:txBody>
                    <a:bodyPr/>
                    <a:lstStyle/>
                    <a:p>
                      <a:endParaRPr lang="zh-CN" altLang="en-US">
                        <a:latin typeface="宋体" panose="02010600030101010101" pitchFamily="2" charset="-122"/>
                        <a:ea typeface="宋体" panose="02010600030101010101" pitchFamily="2" charset="-122"/>
                      </a:endParaRPr>
                    </a:p>
                  </a:txBody>
                  <a:tcPr/>
                </a:tc>
                <a:tc>
                  <a:txBody>
                    <a:bodyPr/>
                    <a:lstStyle/>
                    <a:p>
                      <a:r>
                        <a:rPr lang="en-US" altLang="zh-CN" sz="1800" dirty="0"/>
                        <a:t>BNE	  R1,R2,Loop </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en-US" altLang="zh-CN" dirty="0"/>
                        <a:t>9</a:t>
                      </a:r>
                      <a:endParaRPr lang="zh-CN" altLang="en-US" dirty="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10009"/>
                  </a:ext>
                </a:extLst>
              </a:tr>
              <a:tr h="370840">
                <a:tc>
                  <a:txBody>
                    <a:bodyPr/>
                    <a:lstStyle/>
                    <a:p>
                      <a:endParaRPr lang="zh-CN" altLang="en-US">
                        <a:latin typeface="宋体" panose="02010600030101010101" pitchFamily="2" charset="-122"/>
                        <a:ea typeface="宋体" panose="02010600030101010101" pitchFamily="2" charset="-122"/>
                      </a:endParaRPr>
                    </a:p>
                  </a:txBody>
                  <a:tcPr/>
                </a:tc>
                <a:tc>
                  <a:txBody>
                    <a:bodyPr/>
                    <a:lstStyle/>
                    <a:p>
                      <a:r>
                        <a:rPr lang="zh-CN" altLang="en-US" sz="1800" dirty="0"/>
                        <a:t>（空转）		</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en-US" altLang="zh-CN" dirty="0"/>
                        <a:t>10</a:t>
                      </a:r>
                      <a:endParaRPr lang="zh-CN" altLang="en-US" dirty="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10010"/>
                  </a:ext>
                </a:extLst>
              </a:tr>
            </a:tbl>
          </a:graphicData>
        </a:graphic>
      </p:graphicFrame>
      <p:sp>
        <p:nvSpPr>
          <p:cNvPr id="5" name="矩形 4"/>
          <p:cNvSpPr/>
          <p:nvPr/>
        </p:nvSpPr>
        <p:spPr>
          <a:xfrm>
            <a:off x="1787230" y="5282963"/>
            <a:ext cx="6070893" cy="369332"/>
          </a:xfrm>
          <a:prstGeom prst="rect">
            <a:avLst/>
          </a:prstGeom>
        </p:spPr>
        <p:txBody>
          <a:bodyPr wrap="none">
            <a:spAutoFit/>
          </a:bodyPr>
          <a:lstStyle/>
          <a:p>
            <a:pPr>
              <a:buClr>
                <a:srgbClr val="33CC33"/>
              </a:buClr>
              <a:buSzPct val="80000"/>
            </a:pPr>
            <a:r>
              <a:rPr lang="zh-CN" altLang="en-US" dirty="0">
                <a:solidFill>
                  <a:srgbClr val="000000"/>
                </a:solidFill>
                <a:latin typeface="宋体" panose="02010600030101010101" pitchFamily="2" charset="-122"/>
                <a:ea typeface="宋体" panose="02010600030101010101" pitchFamily="2" charset="-122"/>
              </a:rPr>
              <a:t>每个元素的操作需要</a:t>
            </a:r>
            <a:r>
              <a:rPr lang="en-US" altLang="zh-CN" dirty="0">
                <a:solidFill>
                  <a:srgbClr val="D60093"/>
                </a:solidFill>
                <a:latin typeface="宋体" panose="02010600030101010101" pitchFamily="2" charset="-122"/>
                <a:ea typeface="宋体" panose="02010600030101010101" pitchFamily="2" charset="-122"/>
              </a:rPr>
              <a:t>10</a:t>
            </a:r>
            <a:r>
              <a:rPr lang="zh-CN" altLang="en-US" dirty="0">
                <a:latin typeface="宋体" panose="02010600030101010101" pitchFamily="2" charset="-122"/>
                <a:ea typeface="宋体" panose="02010600030101010101" pitchFamily="2" charset="-122"/>
              </a:rPr>
              <a:t>个</a:t>
            </a:r>
            <a:r>
              <a:rPr lang="zh-CN" altLang="en-US" dirty="0">
                <a:solidFill>
                  <a:srgbClr val="000000"/>
                </a:solidFill>
                <a:latin typeface="宋体" panose="02010600030101010101" pitchFamily="2" charset="-122"/>
                <a:ea typeface="宋体" panose="02010600030101010101" pitchFamily="2" charset="-122"/>
              </a:rPr>
              <a:t>时钟周期，其中</a:t>
            </a:r>
            <a:r>
              <a:rPr lang="en-US" altLang="zh-CN" dirty="0">
                <a:solidFill>
                  <a:srgbClr val="D60093"/>
                </a:solidFill>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个</a:t>
            </a:r>
            <a:r>
              <a:rPr lang="zh-CN" altLang="en-US" dirty="0">
                <a:solidFill>
                  <a:srgbClr val="000000"/>
                </a:solidFill>
                <a:latin typeface="宋体" panose="02010600030101010101" pitchFamily="2" charset="-122"/>
                <a:ea typeface="宋体" panose="02010600030101010101" pitchFamily="2" charset="-122"/>
              </a:rPr>
              <a:t>是空转周期。</a:t>
            </a:r>
          </a:p>
        </p:txBody>
      </p:sp>
    </p:spTree>
    <p:extLst>
      <p:ext uri="{BB962C8B-B14F-4D97-AF65-F5344CB8AC3E}">
        <p14:creationId xmlns:p14="http://schemas.microsoft.com/office/powerpoint/2010/main" val="183613798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5" name="内容占位符 2" descr="Rectangle: Click to edit Master text styles&#10;Second level&#10;Third level&#10;Fourth level&#10;Fifth level"/>
          <p:cNvSpPr>
            <a:spLocks noGrp="1"/>
          </p:cNvSpPr>
          <p:nvPr>
            <p:ph idx="1"/>
          </p:nvPr>
        </p:nvSpPr>
        <p:spPr/>
        <p:txBody>
          <a:bodyPr/>
          <a:lstStyle/>
          <a:p>
            <a:pPr lvl="2" eaLnBrk="1" hangingPunct="1">
              <a:buClr>
                <a:srgbClr val="4768F5"/>
              </a:buClr>
              <a:buFont typeface="Wingdings" panose="05000000000000000000" pitchFamily="2" charset="2"/>
              <a:buNone/>
            </a:pPr>
            <a:r>
              <a:rPr lang="zh-CN" altLang="en-US" sz="2400" b="0" dirty="0">
                <a:solidFill>
                  <a:srgbClr val="40458C"/>
                </a:solidFill>
                <a:latin typeface="宋体" panose="02010600030101010101" pitchFamily="2" charset="-122"/>
              </a:rPr>
              <a:t>运行时间为</a:t>
            </a:r>
            <a:r>
              <a:rPr lang="en-US" altLang="zh-CN" sz="2400" b="0" dirty="0">
                <a:solidFill>
                  <a:srgbClr val="9933FF"/>
                </a:solidFill>
                <a:latin typeface="宋体" panose="02010600030101010101" pitchFamily="2" charset="-122"/>
              </a:rPr>
              <a:t>8</a:t>
            </a:r>
            <a:r>
              <a:rPr lang="zh-CN" altLang="en-US" sz="2400" b="0" dirty="0">
                <a:solidFill>
                  <a:srgbClr val="9933FF"/>
                </a:solidFill>
                <a:latin typeface="宋体" panose="02010600030101010101" pitchFamily="2" charset="-122"/>
              </a:rPr>
              <a:t>个</a:t>
            </a:r>
            <a:r>
              <a:rPr lang="zh-CN" altLang="en-US" sz="2400" b="0" dirty="0">
                <a:solidFill>
                  <a:srgbClr val="40458C"/>
                </a:solidFill>
                <a:latin typeface="宋体" panose="02010600030101010101" pitchFamily="2" charset="-122"/>
              </a:rPr>
              <a:t>时钟周期。</a:t>
            </a:r>
          </a:p>
          <a:p>
            <a:pPr lvl="2" eaLnBrk="1" hangingPunct="1">
              <a:buClr>
                <a:srgbClr val="4768F5"/>
              </a:buClr>
              <a:buFont typeface="Wingdings" panose="05000000000000000000" pitchFamily="2" charset="2"/>
              <a:buNone/>
            </a:pPr>
            <a:r>
              <a:rPr lang="zh-CN" altLang="en-US" sz="2400" b="0" dirty="0">
                <a:solidFill>
                  <a:srgbClr val="40458C"/>
                </a:solidFill>
                <a:latin typeface="宋体" panose="02010600030101010101" pitchFamily="2" charset="-122"/>
              </a:rPr>
              <a:t>每遍循环平均</a:t>
            </a:r>
            <a:r>
              <a:rPr lang="en-US" altLang="zh-CN" sz="2400" b="0" dirty="0">
                <a:solidFill>
                  <a:srgbClr val="9933FF"/>
                </a:solidFill>
                <a:latin typeface="宋体" panose="02010600030101010101" pitchFamily="2" charset="-122"/>
              </a:rPr>
              <a:t>1.6</a:t>
            </a:r>
            <a:r>
              <a:rPr lang="zh-CN" altLang="en-US" sz="2400" b="0" dirty="0">
                <a:solidFill>
                  <a:srgbClr val="9933FF"/>
                </a:solidFill>
                <a:latin typeface="宋体" panose="02010600030101010101" pitchFamily="2" charset="-122"/>
              </a:rPr>
              <a:t>个</a:t>
            </a:r>
            <a:r>
              <a:rPr lang="zh-CN" altLang="en-US" sz="2400" b="0" dirty="0">
                <a:solidFill>
                  <a:srgbClr val="40458C"/>
                </a:solidFill>
                <a:latin typeface="宋体" panose="02010600030101010101" pitchFamily="2" charset="-122"/>
              </a:rPr>
              <a:t>时钟周期。</a:t>
            </a:r>
          </a:p>
          <a:p>
            <a:pPr lvl="2" eaLnBrk="1" hangingPunct="1">
              <a:buClr>
                <a:srgbClr val="4768F5"/>
              </a:buClr>
              <a:buFont typeface="Wingdings" panose="05000000000000000000" pitchFamily="2" charset="2"/>
              <a:buNone/>
            </a:pPr>
            <a:r>
              <a:rPr lang="en-US" altLang="zh-CN" sz="2400" b="0" dirty="0">
                <a:solidFill>
                  <a:srgbClr val="9933FF"/>
                </a:solidFill>
                <a:latin typeface="宋体" panose="02010600030101010101" pitchFamily="2" charset="-122"/>
              </a:rPr>
              <a:t>8</a:t>
            </a:r>
            <a:r>
              <a:rPr lang="zh-CN" altLang="en-US" sz="2400" b="0" dirty="0">
                <a:solidFill>
                  <a:srgbClr val="9933FF"/>
                </a:solidFill>
                <a:latin typeface="宋体" panose="02010600030101010101" pitchFamily="2" charset="-122"/>
              </a:rPr>
              <a:t>个</a:t>
            </a:r>
            <a:r>
              <a:rPr lang="zh-CN" altLang="en-US" sz="2400" b="0" dirty="0">
                <a:solidFill>
                  <a:srgbClr val="40458C"/>
                </a:solidFill>
                <a:latin typeface="宋体" panose="02010600030101010101" pitchFamily="2" charset="-122"/>
              </a:rPr>
              <a:t>时钟周期内流出了</a:t>
            </a:r>
            <a:r>
              <a:rPr lang="en-US" altLang="zh-CN" sz="2400" b="0" dirty="0">
                <a:solidFill>
                  <a:srgbClr val="9933FF"/>
                </a:solidFill>
                <a:latin typeface="宋体" panose="02010600030101010101" pitchFamily="2" charset="-122"/>
              </a:rPr>
              <a:t>17</a:t>
            </a:r>
            <a:r>
              <a:rPr lang="zh-CN" altLang="en-US" sz="2400" b="0" dirty="0">
                <a:solidFill>
                  <a:srgbClr val="40458C"/>
                </a:solidFill>
                <a:latin typeface="宋体" panose="02010600030101010101" pitchFamily="2" charset="-122"/>
              </a:rPr>
              <a:t>条指令，每个时钟周期</a:t>
            </a:r>
            <a:r>
              <a:rPr lang="en-US" altLang="zh-CN" sz="2400" b="0" dirty="0">
                <a:solidFill>
                  <a:srgbClr val="40458C"/>
                </a:solidFill>
                <a:latin typeface="宋体" panose="02010600030101010101" pitchFamily="2" charset="-122"/>
              </a:rPr>
              <a:t>17/8=</a:t>
            </a:r>
            <a:r>
              <a:rPr lang="en-US" altLang="zh-CN" sz="2400" b="0" dirty="0">
                <a:solidFill>
                  <a:srgbClr val="9933FF"/>
                </a:solidFill>
                <a:latin typeface="宋体" panose="02010600030101010101" pitchFamily="2" charset="-122"/>
              </a:rPr>
              <a:t>2.1</a:t>
            </a:r>
            <a:r>
              <a:rPr lang="zh-CN" altLang="en-US" sz="2400" b="0" dirty="0">
                <a:solidFill>
                  <a:srgbClr val="40458C"/>
                </a:solidFill>
                <a:latin typeface="宋体" panose="02010600030101010101" pitchFamily="2" charset="-122"/>
              </a:rPr>
              <a:t>条。</a:t>
            </a:r>
          </a:p>
          <a:p>
            <a:pPr lvl="2" eaLnBrk="1" hangingPunct="1">
              <a:buClr>
                <a:srgbClr val="4768F5"/>
              </a:buClr>
              <a:buFont typeface="Wingdings" panose="05000000000000000000" pitchFamily="2" charset="2"/>
              <a:buNone/>
            </a:pPr>
            <a:r>
              <a:rPr lang="en-US" altLang="zh-CN" sz="2400" b="0" dirty="0">
                <a:solidFill>
                  <a:srgbClr val="9933FF"/>
                </a:solidFill>
                <a:latin typeface="宋体" panose="02010600030101010101" pitchFamily="2" charset="-122"/>
              </a:rPr>
              <a:t>8</a:t>
            </a:r>
            <a:r>
              <a:rPr lang="zh-CN" altLang="en-US" sz="2400" b="0" dirty="0">
                <a:solidFill>
                  <a:srgbClr val="9933FF"/>
                </a:solidFill>
                <a:latin typeface="宋体" panose="02010600030101010101" pitchFamily="2" charset="-122"/>
              </a:rPr>
              <a:t>个</a:t>
            </a:r>
            <a:r>
              <a:rPr lang="zh-CN" altLang="en-US" sz="2400" b="0" dirty="0">
                <a:solidFill>
                  <a:srgbClr val="40458C"/>
                </a:solidFill>
                <a:latin typeface="宋体" panose="02010600030101010101" pitchFamily="2" charset="-122"/>
              </a:rPr>
              <a:t>时钟周期共有操作槽</a:t>
            </a:r>
            <a:r>
              <a:rPr lang="en-US" altLang="zh-CN" sz="2400" b="0" dirty="0">
                <a:solidFill>
                  <a:srgbClr val="9933FF"/>
                </a:solidFill>
                <a:latin typeface="宋体" panose="02010600030101010101" pitchFamily="2" charset="-122"/>
              </a:rPr>
              <a:t>8</a:t>
            </a:r>
            <a:r>
              <a:rPr lang="en-US" altLang="zh-CN" sz="2400" b="0" dirty="0">
                <a:solidFill>
                  <a:srgbClr val="9933FF"/>
                </a:solidFill>
                <a:latin typeface="宋体" panose="02010600030101010101" pitchFamily="2" charset="-122"/>
                <a:sym typeface="Symbol" panose="05050102010706020507" pitchFamily="18" charset="2"/>
              </a:rPr>
              <a:t></a:t>
            </a:r>
            <a:r>
              <a:rPr lang="en-US" altLang="zh-CN" sz="2400" b="0" dirty="0">
                <a:solidFill>
                  <a:srgbClr val="9933FF"/>
                </a:solidFill>
                <a:latin typeface="宋体" panose="02010600030101010101" pitchFamily="2" charset="-122"/>
              </a:rPr>
              <a:t>5=40</a:t>
            </a:r>
            <a:r>
              <a:rPr lang="zh-CN" altLang="en-US" sz="2400" b="0" dirty="0">
                <a:solidFill>
                  <a:srgbClr val="40458C"/>
                </a:solidFill>
                <a:latin typeface="宋体" panose="02010600030101010101" pitchFamily="2" charset="-122"/>
              </a:rPr>
              <a:t>个，有效槽的比例为</a:t>
            </a:r>
            <a:r>
              <a:rPr lang="en-US" altLang="zh-CN" sz="2400" b="0" dirty="0">
                <a:solidFill>
                  <a:srgbClr val="40458C"/>
                </a:solidFill>
                <a:latin typeface="宋体" panose="02010600030101010101" pitchFamily="2" charset="-122"/>
              </a:rPr>
              <a:t>(3*5+2)/40=</a:t>
            </a:r>
            <a:r>
              <a:rPr lang="en-US" altLang="zh-CN" sz="2400" b="0" dirty="0">
                <a:solidFill>
                  <a:srgbClr val="9933FF"/>
                </a:solidFill>
                <a:latin typeface="宋体" panose="02010600030101010101" pitchFamily="2" charset="-122"/>
              </a:rPr>
              <a:t>42.5%</a:t>
            </a:r>
            <a:r>
              <a:rPr lang="zh-CN" altLang="en-US" sz="2400" b="0" dirty="0">
                <a:solidFill>
                  <a:srgbClr val="9933FF"/>
                </a:solidFill>
                <a:latin typeface="宋体" panose="02010600030101010101" pitchFamily="2" charset="-122"/>
              </a:rPr>
              <a:t>。</a:t>
            </a:r>
            <a:r>
              <a:rPr lang="zh-CN" altLang="en-US" sz="2400" b="0" dirty="0">
                <a:solidFill>
                  <a:srgbClr val="40458C"/>
                </a:solidFill>
                <a:latin typeface="宋体" panose="02010600030101010101" pitchFamily="2" charset="-122"/>
              </a:rPr>
              <a:t> </a:t>
            </a:r>
          </a:p>
          <a:p>
            <a:endParaRPr lang="zh-CN" altLang="en-US" dirty="0"/>
          </a:p>
        </p:txBody>
      </p:sp>
    </p:spTree>
    <p:extLst>
      <p:ext uri="{BB962C8B-B14F-4D97-AF65-F5344CB8AC3E}">
        <p14:creationId xmlns:p14="http://schemas.microsoft.com/office/powerpoint/2010/main" val="1758872040"/>
      </p:ext>
    </p:extLst>
  </p:cSld>
  <p:clrMapOvr>
    <a:masterClrMapping/>
  </p:clrMapOvr>
  <p:transition>
    <p:pull dir="rd"/>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9" name="Rectangle 3" descr="Rectangle: Click to edit Master text styles&#10;Second level&#10;Third level&#10;Fourth level&#10;Fifth level"/>
          <p:cNvSpPr>
            <a:spLocks noGrp="1" noChangeArrowheads="1"/>
          </p:cNvSpPr>
          <p:nvPr>
            <p:ph idx="1"/>
          </p:nvPr>
        </p:nvSpPr>
        <p:spPr>
          <a:xfrm>
            <a:off x="1603048" y="348688"/>
            <a:ext cx="7989888" cy="5472113"/>
          </a:xfrm>
        </p:spPr>
        <p:txBody>
          <a:bodyPr/>
          <a:lstStyle/>
          <a:p>
            <a:pPr marL="0" indent="0" eaLnBrk="1" hangingPunct="1">
              <a:lnSpc>
                <a:spcPct val="110000"/>
              </a:lnSpc>
              <a:buNone/>
            </a:pPr>
            <a:r>
              <a:rPr lang="en-US" altLang="zh-CN" sz="2000" b="1" dirty="0">
                <a:solidFill>
                  <a:srgbClr val="0000CC"/>
                </a:solidFill>
                <a:latin typeface="宋体" panose="02010600030101010101" pitchFamily="2" charset="-122"/>
                <a:ea typeface="宋体" panose="02010600030101010101" pitchFamily="2" charset="-122"/>
              </a:rPr>
              <a:t>4.VLIW</a:t>
            </a:r>
            <a:r>
              <a:rPr lang="zh-CN" altLang="en-US" sz="2000" b="1" dirty="0">
                <a:solidFill>
                  <a:srgbClr val="0000CC"/>
                </a:solidFill>
                <a:latin typeface="宋体" panose="02010600030101010101" pitchFamily="2" charset="-122"/>
                <a:ea typeface="宋体" panose="02010600030101010101" pitchFamily="2" charset="-122"/>
              </a:rPr>
              <a:t>存在的一些问题 </a:t>
            </a:r>
          </a:p>
          <a:p>
            <a:pPr marL="1085850" lvl="1" indent="-457200" eaLnBrk="1" hangingPunct="1">
              <a:lnSpc>
                <a:spcPct val="110000"/>
              </a:lnSpc>
            </a:pPr>
            <a:r>
              <a:rPr lang="zh-CN" altLang="en-US" sz="2000" b="1" dirty="0">
                <a:latin typeface="宋体" panose="02010600030101010101" pitchFamily="2" charset="-122"/>
                <a:ea typeface="宋体" panose="02010600030101010101" pitchFamily="2" charset="-122"/>
              </a:rPr>
              <a:t>程序代码长度增加了</a:t>
            </a:r>
          </a:p>
          <a:p>
            <a:pPr lvl="2" eaLnBrk="1" hangingPunct="1">
              <a:lnSpc>
                <a:spcPct val="110000"/>
              </a:lnSpc>
            </a:pPr>
            <a:r>
              <a:rPr lang="zh-CN" altLang="en-US" dirty="0">
                <a:latin typeface="宋体" panose="02010600030101010101" pitchFamily="2" charset="-122"/>
              </a:rPr>
              <a:t>提高并行性而进行的大量的循环展开。</a:t>
            </a:r>
          </a:p>
          <a:p>
            <a:pPr lvl="2" eaLnBrk="1" hangingPunct="1">
              <a:lnSpc>
                <a:spcPct val="110000"/>
              </a:lnSpc>
            </a:pPr>
            <a:r>
              <a:rPr lang="zh-CN" altLang="en-US" dirty="0">
                <a:latin typeface="宋体" panose="02010600030101010101" pitchFamily="2" charset="-122"/>
              </a:rPr>
              <a:t>指令字中的操作槽并非总能填满。 </a:t>
            </a:r>
          </a:p>
          <a:p>
            <a:pPr lvl="2" eaLnBrk="1" hangingPunct="1">
              <a:lnSpc>
                <a:spcPct val="110000"/>
              </a:lnSpc>
              <a:buFont typeface="Wingdings" panose="05000000000000000000" pitchFamily="2" charset="2"/>
              <a:buNone/>
            </a:pPr>
            <a:r>
              <a:rPr lang="zh-CN" altLang="en-US" dirty="0">
                <a:solidFill>
                  <a:srgbClr val="D60093"/>
                </a:solidFill>
                <a:latin typeface="宋体" panose="02010600030101010101" pitchFamily="2" charset="-122"/>
              </a:rPr>
              <a:t>解决：</a:t>
            </a:r>
            <a:r>
              <a:rPr lang="zh-CN" altLang="en-US" dirty="0">
                <a:latin typeface="宋体" panose="02010600030101010101" pitchFamily="2" charset="-122"/>
              </a:rPr>
              <a:t>采用指令共享立即数字段的方法，或者采用指</a:t>
            </a:r>
          </a:p>
          <a:p>
            <a:pPr lvl="2" eaLnBrk="1" hangingPunct="1">
              <a:lnSpc>
                <a:spcPct val="110000"/>
              </a:lnSpc>
              <a:buFont typeface="Wingdings" panose="05000000000000000000" pitchFamily="2" charset="2"/>
              <a:buNone/>
            </a:pPr>
            <a:r>
              <a:rPr lang="zh-CN" altLang="en-US" dirty="0">
                <a:latin typeface="宋体" panose="02010600030101010101" pitchFamily="2" charset="-122"/>
              </a:rPr>
              <a:t>      令压缩存储、调入</a:t>
            </a:r>
            <a:r>
              <a:rPr lang="en-US" altLang="zh-CN" dirty="0">
                <a:solidFill>
                  <a:srgbClr val="9933FF"/>
                </a:solidFill>
                <a:latin typeface="宋体" panose="02010600030101010101" pitchFamily="2" charset="-122"/>
              </a:rPr>
              <a:t>Cache</a:t>
            </a:r>
            <a:r>
              <a:rPr lang="zh-CN" altLang="en-US" dirty="0">
                <a:latin typeface="宋体" panose="02010600030101010101" pitchFamily="2" charset="-122"/>
              </a:rPr>
              <a:t>或译码时展开的方法。</a:t>
            </a:r>
          </a:p>
          <a:p>
            <a:pPr marL="1085850" lvl="1" indent="-457200" eaLnBrk="1" hangingPunct="1">
              <a:lnSpc>
                <a:spcPct val="110000"/>
              </a:lnSpc>
            </a:pPr>
            <a:r>
              <a:rPr lang="zh-CN" altLang="en-US" sz="2000" b="1" dirty="0">
                <a:latin typeface="宋体" panose="02010600030101010101" pitchFamily="2" charset="-122"/>
                <a:ea typeface="宋体" panose="02010600030101010101" pitchFamily="2" charset="-122"/>
              </a:rPr>
              <a:t>采用了锁步机制</a:t>
            </a:r>
          </a:p>
          <a:p>
            <a:pPr lvl="2" eaLnBrk="1" hangingPunct="1">
              <a:lnSpc>
                <a:spcPct val="110000"/>
              </a:lnSpc>
              <a:buFont typeface="Wingdings" panose="05000000000000000000" pitchFamily="2" charset="2"/>
              <a:buNone/>
            </a:pPr>
            <a:r>
              <a:rPr lang="zh-CN" altLang="en-US" dirty="0">
                <a:latin typeface="宋体" panose="02010600030101010101" pitchFamily="2" charset="-122"/>
              </a:rPr>
              <a:t>    没有冲突检测硬件，并且所有功能部件同步操作，因而，任何一个操作部件出现停顿时，整个处理机都要停顿。</a:t>
            </a:r>
          </a:p>
          <a:p>
            <a:pPr marL="1085850" lvl="1" indent="-457200" eaLnBrk="1" hangingPunct="1">
              <a:lnSpc>
                <a:spcPct val="110000"/>
              </a:lnSpc>
            </a:pPr>
            <a:r>
              <a:rPr lang="zh-CN" altLang="en-US" sz="2000" b="1" dirty="0">
                <a:latin typeface="宋体" panose="02010600030101010101" pitchFamily="2" charset="-122"/>
                <a:ea typeface="宋体" panose="02010600030101010101" pitchFamily="2" charset="-122"/>
              </a:rPr>
              <a:t>机器代码的不兼容性</a:t>
            </a:r>
          </a:p>
          <a:p>
            <a:pPr marL="1085850" lvl="1" indent="-457200" eaLnBrk="1" hangingPunct="1">
              <a:lnSpc>
                <a:spcPct val="110000"/>
              </a:lnSpc>
              <a:buNone/>
            </a:pPr>
            <a:r>
              <a:rPr lang="zh-CN" altLang="en-US" sz="2000" b="1" dirty="0">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配置不同的</a:t>
            </a:r>
            <a:r>
              <a:rPr lang="en-US" altLang="zh-CN" sz="2000" b="1" dirty="0">
                <a:solidFill>
                  <a:srgbClr val="000000"/>
                </a:solidFill>
                <a:latin typeface="宋体" panose="02010600030101010101" pitchFamily="2" charset="-122"/>
                <a:ea typeface="宋体" panose="02010600030101010101" pitchFamily="2" charset="-122"/>
              </a:rPr>
              <a:t>VLIW</a:t>
            </a:r>
            <a:r>
              <a:rPr lang="zh-CN" altLang="en-US" sz="2000" b="1" dirty="0">
                <a:solidFill>
                  <a:srgbClr val="000000"/>
                </a:solidFill>
                <a:latin typeface="宋体" panose="02010600030101010101" pitchFamily="2" charset="-122"/>
                <a:ea typeface="宋体" panose="02010600030101010101" pitchFamily="2" charset="-122"/>
              </a:rPr>
              <a:t>中，机器代码不能移植，而超标量处理及则可移植</a:t>
            </a:r>
            <a:r>
              <a:rPr lang="zh-CN" altLang="en-US" sz="2000" dirty="0">
                <a:solidFill>
                  <a:srgbClr val="000000"/>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2075088542"/>
      </p:ext>
    </p:extLst>
  </p:cSld>
  <p:clrMapOvr>
    <a:masterClrMapping/>
  </p:clrMapOvr>
  <p:transition>
    <p:pull dir="rd"/>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3" name="Rectangle 3" descr="Rectangle: Click to edit Master text styles&#10;Second level&#10;Third level&#10;Fourth level&#10;Fifth level"/>
          <p:cNvSpPr>
            <a:spLocks noGrp="1" noChangeArrowheads="1"/>
          </p:cNvSpPr>
          <p:nvPr>
            <p:ph idx="1"/>
          </p:nvPr>
        </p:nvSpPr>
        <p:spPr>
          <a:xfrm>
            <a:off x="1118439" y="1405368"/>
            <a:ext cx="7772400" cy="4132262"/>
          </a:xfrm>
        </p:spPr>
        <p:txBody>
          <a:bodyPr/>
          <a:lstStyle/>
          <a:p>
            <a:pPr marL="1085850" lvl="1" indent="-457200" eaLnBrk="1" hangingPunct="1">
              <a:lnSpc>
                <a:spcPct val="140000"/>
              </a:lnSpc>
              <a:buNone/>
            </a:pPr>
            <a:r>
              <a:rPr lang="zh-CN" altLang="en-US" sz="2200" dirty="0">
                <a:latin typeface="宋体" panose="02010600030101010101" pitchFamily="2" charset="-122"/>
                <a:ea typeface="宋体" panose="02010600030101010101" pitchFamily="2" charset="-122"/>
              </a:rPr>
              <a:t>主要受以下三个方面的影响</a:t>
            </a:r>
            <a:r>
              <a:rPr lang="en-US" altLang="zh-CN" sz="2200"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旧版</a:t>
            </a:r>
            <a:r>
              <a:rPr lang="en-US" altLang="zh-CN" sz="2200" dirty="0">
                <a:latin typeface="宋体" panose="02010600030101010101" pitchFamily="2" charset="-122"/>
                <a:ea typeface="宋体" panose="02010600030101010101" pitchFamily="2" charset="-122"/>
              </a:rPr>
              <a:t>P142,</a:t>
            </a:r>
            <a:r>
              <a:rPr lang="zh-CN" altLang="en-US" sz="2200" dirty="0">
                <a:latin typeface="宋体" panose="02010600030101010101" pitchFamily="2" charset="-122"/>
                <a:ea typeface="宋体" panose="02010600030101010101" pitchFamily="2" charset="-122"/>
              </a:rPr>
              <a:t>新版</a:t>
            </a:r>
            <a:r>
              <a:rPr lang="en-US" altLang="zh-CN" sz="2200" dirty="0">
                <a:latin typeface="宋体" panose="02010600030101010101" pitchFamily="2" charset="-122"/>
                <a:ea typeface="宋体" panose="02010600030101010101" pitchFamily="2" charset="-122"/>
              </a:rPr>
              <a:t>P140)</a:t>
            </a:r>
            <a:r>
              <a:rPr lang="zh-CN" altLang="en-US" sz="2200" dirty="0">
                <a:latin typeface="宋体" panose="02010600030101010101" pitchFamily="2" charset="-122"/>
                <a:ea typeface="宋体" panose="02010600030101010101" pitchFamily="2" charset="-122"/>
              </a:rPr>
              <a:t>：</a:t>
            </a:r>
          </a:p>
          <a:p>
            <a:pPr lvl="2" eaLnBrk="1" hangingPunct="1">
              <a:lnSpc>
                <a:spcPct val="140000"/>
              </a:lnSpc>
            </a:pPr>
            <a:r>
              <a:rPr lang="zh-CN" altLang="en-US" sz="2200" b="0" dirty="0">
                <a:latin typeface="宋体" panose="02010600030101010101" pitchFamily="2" charset="-122"/>
              </a:rPr>
              <a:t>程序所固有的指令级并行性。</a:t>
            </a:r>
          </a:p>
          <a:p>
            <a:pPr lvl="2" eaLnBrk="1" hangingPunct="1">
              <a:lnSpc>
                <a:spcPct val="140000"/>
              </a:lnSpc>
            </a:pPr>
            <a:r>
              <a:rPr lang="zh-CN" altLang="en-US" sz="2200" b="0" dirty="0">
                <a:latin typeface="宋体" panose="02010600030101010101" pitchFamily="2" charset="-122"/>
              </a:rPr>
              <a:t>硬件实现上的困难。</a:t>
            </a:r>
          </a:p>
          <a:p>
            <a:pPr lvl="2" eaLnBrk="1" hangingPunct="1">
              <a:lnSpc>
                <a:spcPct val="140000"/>
              </a:lnSpc>
            </a:pPr>
            <a:r>
              <a:rPr lang="zh-CN" altLang="en-US" sz="2200" b="0" dirty="0">
                <a:latin typeface="宋体" panose="02010600030101010101" pitchFamily="2" charset="-122"/>
              </a:rPr>
              <a:t>超标量和超长指令字处理器固有的技术限制。</a:t>
            </a:r>
          </a:p>
        </p:txBody>
      </p:sp>
      <p:sp>
        <p:nvSpPr>
          <p:cNvPr id="419844" name="Text Box 4"/>
          <p:cNvSpPr txBox="1">
            <a:spLocks noChangeArrowheads="1"/>
          </p:cNvSpPr>
          <p:nvPr/>
        </p:nvSpPr>
        <p:spPr bwMode="auto">
          <a:xfrm>
            <a:off x="943436" y="696067"/>
            <a:ext cx="684053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50000"/>
              </a:spcBef>
              <a:spcAft>
                <a:spcPct val="0"/>
              </a:spcAft>
              <a:buClrTx/>
              <a:buNone/>
            </a:pPr>
            <a:r>
              <a:rPr lang="en-US" altLang="zh-CN" sz="2600" b="1" dirty="0">
                <a:solidFill>
                  <a:srgbClr val="0000CC"/>
                </a:solidFill>
                <a:latin typeface="黑体" panose="02010609060101010101" pitchFamily="49" charset="-122"/>
              </a:rPr>
              <a:t> </a:t>
            </a:r>
            <a:r>
              <a:rPr lang="zh-CN" altLang="en-US" dirty="0">
                <a:solidFill>
                  <a:srgbClr val="000000"/>
                </a:solidFill>
                <a:latin typeface="宋体" panose="02010600030101010101" pitchFamily="2" charset="-122"/>
                <a:ea typeface="宋体" panose="02010600030101010101" pitchFamily="2" charset="-122"/>
              </a:rPr>
              <a:t>多流出处理器受到的限制：</a:t>
            </a:r>
          </a:p>
        </p:txBody>
      </p:sp>
    </p:spTree>
    <p:extLst>
      <p:ext uri="{BB962C8B-B14F-4D97-AF65-F5344CB8AC3E}">
        <p14:creationId xmlns:p14="http://schemas.microsoft.com/office/powerpoint/2010/main" val="2280321520"/>
      </p:ext>
    </p:extLst>
  </p:cSld>
  <p:clrMapOvr>
    <a:masterClrMapping/>
  </p:clrMapOvr>
  <p:transition>
    <p:pull dir="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Rectangle 5"/>
          <p:cNvSpPr>
            <a:spLocks noChangeArrowheads="1"/>
          </p:cNvSpPr>
          <p:nvPr/>
        </p:nvSpPr>
        <p:spPr bwMode="auto">
          <a:xfrm>
            <a:off x="528832" y="998424"/>
            <a:ext cx="4876800" cy="3600450"/>
          </a:xfrm>
          <a:prstGeom prst="rect">
            <a:avLst/>
          </a:prstGeom>
          <a:solidFill>
            <a:schemeClr val="accent2">
              <a:lumMod val="20000"/>
              <a:lumOff val="80000"/>
            </a:schemeClr>
          </a:solidFill>
          <a:ln>
            <a:noFill/>
          </a:ln>
        </p:spPr>
        <p:txBody>
          <a:bodyPr/>
          <a:lstStyle>
            <a:lvl1pPr marL="342900" indent="-342900">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80000"/>
              </a:lnSpc>
              <a:buClr>
                <a:srgbClr val="33CC33"/>
              </a:buClr>
              <a:buSzPct val="80000"/>
              <a:buFont typeface="Wingdings 2" panose="05020102010507070707" pitchFamily="18" charset="2"/>
              <a:buNone/>
            </a:pPr>
            <a:endParaRPr lang="en-US" altLang="zh-CN" b="1" dirty="0">
              <a:solidFill>
                <a:schemeClr val="tx1"/>
              </a:solidFill>
              <a:latin typeface="楷体_GB2312" pitchFamily="49" charset="-122"/>
              <a:ea typeface="楷体_GB2312" pitchFamily="49" charset="-122"/>
            </a:endParaRPr>
          </a:p>
          <a:p>
            <a:pPr lvl="1" eaLnBrk="1" hangingPunct="1">
              <a:lnSpc>
                <a:spcPct val="80000"/>
              </a:lnSpc>
              <a:buClr>
                <a:srgbClr val="33CC33"/>
              </a:buClr>
              <a:buSzPct val="80000"/>
              <a:buFont typeface="Wingdings 2" panose="05020102010507070707" pitchFamily="18" charset="2"/>
              <a:buNone/>
            </a:pPr>
            <a:r>
              <a:rPr lang="en-US" altLang="zh-CN" sz="1800" dirty="0">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Loop: L.D	</a:t>
            </a:r>
            <a:r>
              <a:rPr lang="en-US" altLang="zh-CN" sz="2000" dirty="0">
                <a:solidFill>
                  <a:srgbClr val="D60093"/>
                </a:solidFill>
                <a:latin typeface="宋体" panose="02010600030101010101" pitchFamily="2" charset="-122"/>
                <a:ea typeface="宋体" panose="02010600030101010101" pitchFamily="2" charset="-122"/>
              </a:rPr>
              <a:t>F0</a:t>
            </a:r>
            <a:r>
              <a:rPr lang="en-US" altLang="zh-CN" sz="2000" dirty="0">
                <a:latin typeface="宋体" panose="02010600030101010101" pitchFamily="2" charset="-122"/>
                <a:ea typeface="宋体" panose="02010600030101010101" pitchFamily="2" charset="-122"/>
              </a:rPr>
              <a:t>,0</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R1</a:t>
            </a:r>
            <a:r>
              <a:rPr lang="zh-CN" altLang="en-US" sz="2000" dirty="0">
                <a:latin typeface="宋体" panose="02010600030101010101" pitchFamily="2" charset="-122"/>
                <a:ea typeface="宋体" panose="02010600030101010101" pitchFamily="2" charset="-122"/>
              </a:rPr>
              <a:t>） 	  	      </a:t>
            </a:r>
            <a:r>
              <a:rPr lang="zh-CN" altLang="en-US" sz="2000" dirty="0">
                <a:solidFill>
                  <a:srgbClr val="3333FF"/>
                </a:solidFill>
                <a:latin typeface="宋体" panose="02010600030101010101" pitchFamily="2" charset="-122"/>
                <a:ea typeface="宋体" panose="02010600030101010101" pitchFamily="2" charset="-122"/>
              </a:rPr>
              <a:t>（空转）</a:t>
            </a:r>
            <a:endParaRPr lang="zh-CN" altLang="en-US" sz="2000" dirty="0">
              <a:solidFill>
                <a:schemeClr val="tx2"/>
              </a:solidFill>
              <a:latin typeface="宋体" panose="02010600030101010101" pitchFamily="2" charset="-122"/>
              <a:ea typeface="宋体" panose="02010600030101010101" pitchFamily="2" charset="-122"/>
            </a:endParaRPr>
          </a:p>
          <a:p>
            <a:pPr lvl="1" eaLnBrk="1" hangingPunct="1">
              <a:lnSpc>
                <a:spcPct val="80000"/>
              </a:lnSpc>
              <a:buClr>
                <a:srgbClr val="33CC33"/>
              </a:buClr>
              <a:buSzPct val="80000"/>
              <a:buFont typeface="Wingdings 2" panose="05020102010507070707" pitchFamily="18" charset="2"/>
              <a:buNone/>
            </a:pPr>
            <a:r>
              <a:rPr lang="zh-CN" altLang="en-US" sz="2000" dirty="0">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ADD.D	</a:t>
            </a:r>
            <a:r>
              <a:rPr lang="en-US" altLang="zh-CN" sz="2000" dirty="0">
                <a:solidFill>
                  <a:srgbClr val="008000"/>
                </a:solidFill>
                <a:latin typeface="宋体" panose="02010600030101010101" pitchFamily="2" charset="-122"/>
                <a:ea typeface="宋体" panose="02010600030101010101" pitchFamily="2" charset="-122"/>
              </a:rPr>
              <a:t>F4</a:t>
            </a:r>
            <a:r>
              <a:rPr lang="en-US" altLang="zh-CN" sz="2000" dirty="0">
                <a:latin typeface="宋体" panose="02010600030101010101" pitchFamily="2" charset="-122"/>
                <a:ea typeface="宋体" panose="02010600030101010101" pitchFamily="2" charset="-122"/>
              </a:rPr>
              <a:t>,</a:t>
            </a:r>
            <a:r>
              <a:rPr lang="en-US" altLang="zh-CN" sz="2000" dirty="0">
                <a:solidFill>
                  <a:srgbClr val="D60093"/>
                </a:solidFill>
                <a:latin typeface="宋体" panose="02010600030101010101" pitchFamily="2" charset="-122"/>
                <a:ea typeface="宋体" panose="02010600030101010101" pitchFamily="2" charset="-122"/>
              </a:rPr>
              <a:t>F0</a:t>
            </a:r>
            <a:r>
              <a:rPr lang="en-US" altLang="zh-CN" sz="2000" dirty="0">
                <a:latin typeface="宋体" panose="02010600030101010101" pitchFamily="2" charset="-122"/>
                <a:ea typeface="宋体" panose="02010600030101010101" pitchFamily="2" charset="-122"/>
              </a:rPr>
              <a:t>,F2 	        </a:t>
            </a:r>
            <a:endParaRPr lang="en-US" altLang="zh-CN" sz="2000" dirty="0">
              <a:solidFill>
                <a:schemeClr val="tx2"/>
              </a:solidFill>
              <a:latin typeface="宋体" panose="02010600030101010101" pitchFamily="2" charset="-122"/>
              <a:ea typeface="宋体" panose="02010600030101010101" pitchFamily="2" charset="-122"/>
            </a:endParaRPr>
          </a:p>
          <a:p>
            <a:pPr lvl="1" eaLnBrk="1" hangingPunct="1">
              <a:lnSpc>
                <a:spcPct val="80000"/>
              </a:lnSpc>
              <a:buClr>
                <a:srgbClr val="33CC33"/>
              </a:buClr>
              <a:buSzPct val="80000"/>
              <a:buFont typeface="Wingdings 2" panose="05020102010507070707" pitchFamily="18" charset="2"/>
              <a:buNone/>
            </a:pPr>
            <a:r>
              <a:rPr lang="en-US" altLang="zh-CN" sz="2000" dirty="0">
                <a:latin typeface="宋体" panose="02010600030101010101" pitchFamily="2" charset="-122"/>
                <a:ea typeface="宋体" panose="02010600030101010101" pitchFamily="2" charset="-122"/>
              </a:rPr>
              <a:t>		      </a:t>
            </a:r>
            <a:r>
              <a:rPr lang="zh-CN" altLang="en-US" sz="2000" dirty="0">
                <a:solidFill>
                  <a:schemeClr val="hlink"/>
                </a:solidFill>
                <a:latin typeface="宋体" panose="02010600030101010101" pitchFamily="2" charset="-122"/>
                <a:ea typeface="宋体" panose="02010600030101010101" pitchFamily="2" charset="-122"/>
              </a:rPr>
              <a:t>（</a:t>
            </a:r>
            <a:r>
              <a:rPr lang="zh-CN" altLang="en-US" sz="2000" dirty="0">
                <a:solidFill>
                  <a:srgbClr val="3333FF"/>
                </a:solidFill>
                <a:latin typeface="宋体" panose="02010600030101010101" pitchFamily="2" charset="-122"/>
                <a:ea typeface="宋体" panose="02010600030101010101" pitchFamily="2" charset="-122"/>
              </a:rPr>
              <a:t>空转）</a:t>
            </a:r>
            <a:endParaRPr lang="zh-CN" altLang="en-US" sz="2000" dirty="0">
              <a:solidFill>
                <a:schemeClr val="tx2"/>
              </a:solidFill>
              <a:latin typeface="宋体" panose="02010600030101010101" pitchFamily="2" charset="-122"/>
              <a:ea typeface="宋体" panose="02010600030101010101" pitchFamily="2" charset="-122"/>
            </a:endParaRPr>
          </a:p>
          <a:p>
            <a:pPr lvl="1" eaLnBrk="1" hangingPunct="1">
              <a:lnSpc>
                <a:spcPct val="80000"/>
              </a:lnSpc>
              <a:buClr>
                <a:srgbClr val="33CC33"/>
              </a:buClr>
              <a:buSzPct val="80000"/>
              <a:buFont typeface="Wingdings 2" panose="05020102010507070707" pitchFamily="18" charset="2"/>
              <a:buNone/>
            </a:pPr>
            <a:r>
              <a:rPr lang="zh-CN" altLang="en-US" sz="2000" dirty="0">
                <a:solidFill>
                  <a:srgbClr val="3333FF"/>
                </a:solidFill>
                <a:latin typeface="宋体" panose="02010600030101010101" pitchFamily="2" charset="-122"/>
                <a:ea typeface="宋体" panose="02010600030101010101" pitchFamily="2" charset="-122"/>
              </a:rPr>
              <a:t>		      （空转）</a:t>
            </a:r>
            <a:endParaRPr lang="zh-CN" altLang="en-US" sz="2000" dirty="0">
              <a:solidFill>
                <a:schemeClr val="tx2"/>
              </a:solidFill>
              <a:latin typeface="宋体" panose="02010600030101010101" pitchFamily="2" charset="-122"/>
              <a:ea typeface="宋体" panose="02010600030101010101" pitchFamily="2" charset="-122"/>
            </a:endParaRPr>
          </a:p>
          <a:p>
            <a:pPr lvl="1" eaLnBrk="1" hangingPunct="1">
              <a:lnSpc>
                <a:spcPct val="80000"/>
              </a:lnSpc>
              <a:buClr>
                <a:srgbClr val="33CC33"/>
              </a:buClr>
              <a:buSzPct val="80000"/>
              <a:buFont typeface="Wingdings 2" panose="05020102010507070707" pitchFamily="18" charset="2"/>
              <a:buNone/>
            </a:pPr>
            <a:r>
              <a:rPr lang="zh-CN" altLang="en-US" sz="2000" dirty="0">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S.D	       </a:t>
            </a:r>
            <a:r>
              <a:rPr lang="en-US" altLang="zh-CN" sz="2000" dirty="0">
                <a:solidFill>
                  <a:srgbClr val="008000"/>
                </a:solidFill>
                <a:latin typeface="宋体" panose="02010600030101010101" pitchFamily="2" charset="-122"/>
                <a:ea typeface="宋体" panose="02010600030101010101" pitchFamily="2" charset="-122"/>
              </a:rPr>
              <a:t>F4</a:t>
            </a:r>
            <a:r>
              <a:rPr lang="en-US" altLang="zh-CN" sz="2000" dirty="0">
                <a:latin typeface="宋体" panose="02010600030101010101" pitchFamily="2" charset="-122"/>
                <a:ea typeface="宋体" panose="02010600030101010101" pitchFamily="2" charset="-122"/>
              </a:rPr>
              <a:t>, 0</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R1</a:t>
            </a:r>
            <a:r>
              <a:rPr lang="zh-CN" altLang="en-US" sz="2000" dirty="0">
                <a:latin typeface="宋体" panose="02010600030101010101" pitchFamily="2" charset="-122"/>
                <a:ea typeface="宋体" panose="02010600030101010101" pitchFamily="2" charset="-122"/>
              </a:rPr>
              <a:t>） 	  </a:t>
            </a:r>
            <a:endParaRPr lang="zh-CN" altLang="en-US" sz="2000" dirty="0">
              <a:solidFill>
                <a:schemeClr val="tx2"/>
              </a:solidFill>
              <a:latin typeface="宋体" panose="02010600030101010101" pitchFamily="2" charset="-122"/>
              <a:ea typeface="宋体" panose="02010600030101010101" pitchFamily="2" charset="-122"/>
            </a:endParaRPr>
          </a:p>
          <a:p>
            <a:pPr lvl="1" eaLnBrk="1" hangingPunct="1">
              <a:lnSpc>
                <a:spcPct val="80000"/>
              </a:lnSpc>
              <a:buClr>
                <a:srgbClr val="33CC33"/>
              </a:buClr>
              <a:buSzPct val="80000"/>
              <a:buFont typeface="Wingdings 2" panose="05020102010507070707" pitchFamily="18" charset="2"/>
              <a:buNone/>
            </a:pPr>
            <a:r>
              <a:rPr lang="zh-CN" altLang="en-US" sz="2000" dirty="0">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DADDIU    </a:t>
            </a:r>
            <a:r>
              <a:rPr lang="en-US" altLang="zh-CN" sz="2000" dirty="0">
                <a:solidFill>
                  <a:srgbClr val="E24C05"/>
                </a:solidFill>
                <a:latin typeface="宋体" panose="02010600030101010101" pitchFamily="2" charset="-122"/>
                <a:ea typeface="宋体" panose="02010600030101010101" pitchFamily="2" charset="-122"/>
              </a:rPr>
              <a:t>R1</a:t>
            </a:r>
            <a:r>
              <a:rPr lang="en-US" altLang="zh-CN" sz="2000" dirty="0">
                <a:latin typeface="宋体" panose="02010600030101010101" pitchFamily="2" charset="-122"/>
                <a:ea typeface="宋体" panose="02010600030101010101" pitchFamily="2" charset="-122"/>
              </a:rPr>
              <a:t>,R1,#-8 	  </a:t>
            </a:r>
            <a:endParaRPr lang="en-US" altLang="zh-CN" sz="2000" dirty="0">
              <a:solidFill>
                <a:schemeClr val="tx2"/>
              </a:solidFill>
              <a:latin typeface="宋体" panose="02010600030101010101" pitchFamily="2" charset="-122"/>
              <a:ea typeface="宋体" panose="02010600030101010101" pitchFamily="2" charset="-122"/>
            </a:endParaRPr>
          </a:p>
          <a:p>
            <a:pPr lvl="1" eaLnBrk="1" hangingPunct="1">
              <a:lnSpc>
                <a:spcPct val="80000"/>
              </a:lnSpc>
              <a:buClr>
                <a:srgbClr val="33CC33"/>
              </a:buClr>
              <a:buSzPct val="80000"/>
              <a:buFont typeface="Wingdings 2" panose="05020102010507070707" pitchFamily="18" charset="2"/>
              <a:buNone/>
            </a:pPr>
            <a:r>
              <a:rPr lang="en-US" altLang="zh-CN" sz="2000" dirty="0">
                <a:latin typeface="宋体" panose="02010600030101010101" pitchFamily="2" charset="-122"/>
                <a:ea typeface="宋体" panose="02010600030101010101" pitchFamily="2" charset="-122"/>
              </a:rPr>
              <a:t>		      </a:t>
            </a:r>
            <a:r>
              <a:rPr lang="zh-CN" altLang="en-US" sz="2000" dirty="0">
                <a:solidFill>
                  <a:srgbClr val="3333FF"/>
                </a:solidFill>
                <a:latin typeface="宋体" panose="02010600030101010101" pitchFamily="2" charset="-122"/>
                <a:ea typeface="宋体" panose="02010600030101010101" pitchFamily="2" charset="-122"/>
              </a:rPr>
              <a:t>（空转）</a:t>
            </a:r>
            <a:endParaRPr lang="zh-CN" altLang="en-US" sz="2000" dirty="0">
              <a:solidFill>
                <a:schemeClr val="tx2"/>
              </a:solidFill>
              <a:latin typeface="宋体" panose="02010600030101010101" pitchFamily="2" charset="-122"/>
              <a:ea typeface="宋体" panose="02010600030101010101" pitchFamily="2" charset="-122"/>
            </a:endParaRPr>
          </a:p>
          <a:p>
            <a:pPr lvl="1" eaLnBrk="1" hangingPunct="1">
              <a:lnSpc>
                <a:spcPct val="80000"/>
              </a:lnSpc>
              <a:buClr>
                <a:srgbClr val="33CC33"/>
              </a:buClr>
              <a:buSzPct val="80000"/>
              <a:buFont typeface="Wingdings 2" panose="05020102010507070707" pitchFamily="18" charset="2"/>
              <a:buNone/>
            </a:pPr>
            <a:r>
              <a:rPr lang="zh-CN" altLang="en-US" sz="2000" dirty="0">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BNE	       </a:t>
            </a:r>
            <a:r>
              <a:rPr lang="en-US" altLang="zh-CN" sz="2000" dirty="0">
                <a:solidFill>
                  <a:srgbClr val="E24C05"/>
                </a:solidFill>
                <a:latin typeface="宋体" panose="02010600030101010101" pitchFamily="2" charset="-122"/>
                <a:ea typeface="宋体" panose="02010600030101010101" pitchFamily="2" charset="-122"/>
              </a:rPr>
              <a:t>R1</a:t>
            </a:r>
            <a:r>
              <a:rPr lang="en-US" altLang="zh-CN" sz="2000" dirty="0">
                <a:latin typeface="宋体" panose="02010600030101010101" pitchFamily="2" charset="-122"/>
                <a:ea typeface="宋体" panose="02010600030101010101" pitchFamily="2" charset="-122"/>
              </a:rPr>
              <a:t>,R2,Loop        </a:t>
            </a:r>
            <a:endParaRPr lang="en-US" altLang="zh-CN" sz="2000" dirty="0">
              <a:solidFill>
                <a:schemeClr val="tx2"/>
              </a:solidFill>
              <a:latin typeface="宋体" panose="02010600030101010101" pitchFamily="2" charset="-122"/>
              <a:ea typeface="宋体" panose="02010600030101010101" pitchFamily="2" charset="-122"/>
            </a:endParaRPr>
          </a:p>
          <a:p>
            <a:pPr lvl="1" eaLnBrk="1" hangingPunct="1">
              <a:lnSpc>
                <a:spcPct val="80000"/>
              </a:lnSpc>
              <a:buClr>
                <a:srgbClr val="33CC33"/>
              </a:buClr>
              <a:buSzPct val="80000"/>
              <a:buFont typeface="Wingdings 2" panose="05020102010507070707" pitchFamily="18" charset="2"/>
              <a:buNone/>
            </a:pPr>
            <a:r>
              <a:rPr lang="en-US" altLang="zh-CN" sz="2000" dirty="0">
                <a:latin typeface="宋体" panose="02010600030101010101" pitchFamily="2" charset="-122"/>
                <a:ea typeface="宋体" panose="02010600030101010101" pitchFamily="2" charset="-122"/>
              </a:rPr>
              <a:t>		      </a:t>
            </a:r>
            <a:r>
              <a:rPr lang="zh-CN" altLang="en-US" sz="2000" dirty="0">
                <a:solidFill>
                  <a:srgbClr val="3333FF"/>
                </a:solidFill>
                <a:latin typeface="宋体" panose="02010600030101010101" pitchFamily="2" charset="-122"/>
                <a:ea typeface="宋体" panose="02010600030101010101" pitchFamily="2" charset="-122"/>
              </a:rPr>
              <a:t>（空转）</a:t>
            </a:r>
          </a:p>
        </p:txBody>
      </p:sp>
      <p:grpSp>
        <p:nvGrpSpPr>
          <p:cNvPr id="129028" name="Group 6"/>
          <p:cNvGrpSpPr>
            <a:grpSpLocks/>
          </p:cNvGrpSpPr>
          <p:nvPr/>
        </p:nvGrpSpPr>
        <p:grpSpPr bwMode="auto">
          <a:xfrm flipH="1" flipV="1">
            <a:off x="4703456" y="2954176"/>
            <a:ext cx="457200" cy="1246349"/>
            <a:chOff x="576" y="1344"/>
            <a:chExt cx="288" cy="1200"/>
          </a:xfrm>
        </p:grpSpPr>
        <p:sp>
          <p:nvSpPr>
            <p:cNvPr id="129033" name="Arc 7"/>
            <p:cNvSpPr>
              <a:spLocks/>
            </p:cNvSpPr>
            <p:nvPr/>
          </p:nvSpPr>
          <p:spPr bwMode="auto">
            <a:xfrm flipH="1" flipV="1">
              <a:off x="576" y="1920"/>
              <a:ext cx="288" cy="62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4" name="Arc 8"/>
            <p:cNvSpPr>
              <a:spLocks/>
            </p:cNvSpPr>
            <p:nvPr/>
          </p:nvSpPr>
          <p:spPr bwMode="auto">
            <a:xfrm flipH="1">
              <a:off x="576" y="1344"/>
              <a:ext cx="288" cy="62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28575">
              <a:solidFill>
                <a:schemeClr val="folHlink"/>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9029" name="Group 9"/>
          <p:cNvGrpSpPr>
            <a:grpSpLocks/>
          </p:cNvGrpSpPr>
          <p:nvPr/>
        </p:nvGrpSpPr>
        <p:grpSpPr bwMode="auto">
          <a:xfrm>
            <a:off x="1442123" y="1752957"/>
            <a:ext cx="457200" cy="1533168"/>
            <a:chOff x="576" y="1344"/>
            <a:chExt cx="288" cy="1200"/>
          </a:xfrm>
        </p:grpSpPr>
        <p:sp>
          <p:nvSpPr>
            <p:cNvPr id="129031" name="Arc 10"/>
            <p:cNvSpPr>
              <a:spLocks/>
            </p:cNvSpPr>
            <p:nvPr/>
          </p:nvSpPr>
          <p:spPr bwMode="auto">
            <a:xfrm flipH="1" flipV="1">
              <a:off x="576" y="1920"/>
              <a:ext cx="288" cy="62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2" name="Arc 11"/>
            <p:cNvSpPr>
              <a:spLocks/>
            </p:cNvSpPr>
            <p:nvPr/>
          </p:nvSpPr>
          <p:spPr bwMode="auto">
            <a:xfrm flipH="1">
              <a:off x="576" y="1344"/>
              <a:ext cx="288" cy="62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28575">
              <a:solidFill>
                <a:schemeClr val="folHlink"/>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9030" name="Rectangle 12"/>
          <p:cNvSpPr>
            <a:spLocks noChangeArrowheads="1"/>
          </p:cNvSpPr>
          <p:nvPr/>
        </p:nvSpPr>
        <p:spPr bwMode="auto">
          <a:xfrm>
            <a:off x="5871719" y="995719"/>
            <a:ext cx="4876800" cy="3600450"/>
          </a:xfrm>
          <a:prstGeom prst="rect">
            <a:avLst/>
          </a:prstGeom>
          <a:solidFill>
            <a:schemeClr val="accent6">
              <a:lumMod val="40000"/>
              <a:lumOff val="60000"/>
            </a:schemeClr>
          </a:solidFill>
          <a:ln>
            <a:noFill/>
          </a:ln>
        </p:spPr>
        <p:txBody>
          <a:bodyPr/>
          <a:lstStyle>
            <a:lvl1pPr marL="342900" indent="-342900">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lvl="1" eaLnBrk="1" hangingPunct="1">
              <a:lnSpc>
                <a:spcPct val="100000"/>
              </a:lnSpc>
              <a:buClr>
                <a:srgbClr val="33CC33"/>
              </a:buClr>
              <a:buSzPct val="80000"/>
              <a:buFont typeface="Wingdings 2" panose="05020102010507070707" pitchFamily="18" charset="2"/>
              <a:buNone/>
            </a:pPr>
            <a:r>
              <a:rPr lang="en-US" altLang="zh-CN" b="1" dirty="0">
                <a:solidFill>
                  <a:srgbClr val="00FFFF"/>
                </a:solidFill>
                <a:latin typeface="楷体_GB2312" pitchFamily="49" charset="-122"/>
                <a:ea typeface="楷体_GB2312" pitchFamily="49" charset="-122"/>
              </a:rPr>
              <a:t>			</a:t>
            </a:r>
            <a:endParaRPr lang="en-US" altLang="zh-CN" b="1" dirty="0">
              <a:solidFill>
                <a:schemeClr val="bg1"/>
              </a:solidFill>
              <a:latin typeface="楷体_GB2312" pitchFamily="49" charset="-122"/>
              <a:ea typeface="楷体_GB2312" pitchFamily="49" charset="-122"/>
            </a:endParaRPr>
          </a:p>
          <a:p>
            <a:pPr lvl="1" eaLnBrk="1" hangingPunct="1">
              <a:lnSpc>
                <a:spcPts val="3000"/>
              </a:lnSpc>
              <a:spcBef>
                <a:spcPts val="0"/>
              </a:spcBef>
              <a:buClr>
                <a:srgbClr val="33CC33"/>
              </a:buClr>
              <a:buSzPct val="80000"/>
              <a:buFont typeface="Wingdings 2" panose="05020102010507070707" pitchFamily="18" charset="2"/>
              <a:buNone/>
            </a:pPr>
            <a:r>
              <a:rPr lang="en-US" altLang="zh-CN" sz="2000" dirty="0">
                <a:latin typeface="宋体" panose="02010600030101010101" pitchFamily="2" charset="-122"/>
                <a:ea typeface="宋体" panose="02010600030101010101" pitchFamily="2" charset="-122"/>
              </a:rPr>
              <a:t>Loop: L.D      F0, 0(R1)	           </a:t>
            </a:r>
          </a:p>
          <a:p>
            <a:pPr lvl="1" eaLnBrk="1" hangingPunct="1">
              <a:lnSpc>
                <a:spcPts val="3000"/>
              </a:lnSpc>
              <a:spcBef>
                <a:spcPts val="0"/>
              </a:spcBef>
              <a:buClr>
                <a:srgbClr val="33CC33"/>
              </a:buClr>
              <a:buSzPct val="80000"/>
              <a:buFont typeface="Wingdings 2" panose="05020102010507070707" pitchFamily="18" charset="2"/>
              <a:buNone/>
            </a:pPr>
            <a:r>
              <a:rPr lang="en-US" altLang="zh-CN" sz="2000" dirty="0">
                <a:latin typeface="宋体" panose="02010600030101010101" pitchFamily="2" charset="-122"/>
                <a:ea typeface="宋体" panose="02010600030101010101" pitchFamily="2" charset="-122"/>
              </a:rPr>
              <a:t>		   </a:t>
            </a:r>
            <a:r>
              <a:rPr lang="en-US" altLang="zh-CN" sz="2000" dirty="0">
                <a:solidFill>
                  <a:srgbClr val="CC3399"/>
                </a:solidFill>
                <a:latin typeface="宋体" panose="02010600030101010101" pitchFamily="2" charset="-122"/>
                <a:ea typeface="宋体" panose="02010600030101010101" pitchFamily="2" charset="-122"/>
              </a:rPr>
              <a:t>DADDIU   R1,R1,#-8</a:t>
            </a:r>
            <a:r>
              <a:rPr lang="en-US" altLang="zh-CN" sz="2000" dirty="0">
                <a:latin typeface="宋体" panose="02010600030101010101" pitchFamily="2" charset="-122"/>
                <a:ea typeface="宋体" panose="02010600030101010101" pitchFamily="2" charset="-122"/>
              </a:rPr>
              <a:t> 	 </a:t>
            </a:r>
          </a:p>
          <a:p>
            <a:pPr lvl="1" eaLnBrk="1" hangingPunct="1">
              <a:lnSpc>
                <a:spcPts val="3000"/>
              </a:lnSpc>
              <a:spcBef>
                <a:spcPts val="0"/>
              </a:spcBef>
              <a:buClr>
                <a:srgbClr val="33CC33"/>
              </a:buClr>
              <a:buSzPct val="80000"/>
              <a:buFont typeface="Wingdings 2" panose="05020102010507070707" pitchFamily="18" charset="2"/>
              <a:buNone/>
            </a:pPr>
            <a:r>
              <a:rPr lang="en-US" altLang="zh-CN" sz="2000" dirty="0">
                <a:latin typeface="宋体" panose="02010600030101010101" pitchFamily="2" charset="-122"/>
                <a:ea typeface="宋体" panose="02010600030101010101" pitchFamily="2" charset="-122"/>
              </a:rPr>
              <a:t>		   ADD.D    F4, F0, F2	     </a:t>
            </a:r>
          </a:p>
          <a:p>
            <a:pPr lvl="1" eaLnBrk="1" hangingPunct="1">
              <a:lnSpc>
                <a:spcPts val="3000"/>
              </a:lnSpc>
              <a:spcBef>
                <a:spcPts val="0"/>
              </a:spcBef>
              <a:buClr>
                <a:srgbClr val="33CC33"/>
              </a:buClr>
              <a:buSzPct val="80000"/>
              <a:buFont typeface="Wingdings 2" panose="05020102010507070707" pitchFamily="18" charset="2"/>
              <a:buNone/>
            </a:pPr>
            <a:r>
              <a:rPr lang="en-US" altLang="zh-CN" sz="2000" dirty="0">
                <a:latin typeface="宋体" panose="02010600030101010101" pitchFamily="2" charset="-122"/>
                <a:ea typeface="宋体" panose="02010600030101010101" pitchFamily="2" charset="-122"/>
              </a:rPr>
              <a:t>		    </a:t>
            </a:r>
            <a:r>
              <a:rPr lang="zh-CN" altLang="en-US" sz="2000" dirty="0">
                <a:solidFill>
                  <a:schemeClr val="hlink"/>
                </a:solidFill>
                <a:latin typeface="宋体" panose="02010600030101010101" pitchFamily="2" charset="-122"/>
                <a:ea typeface="宋体" panose="02010600030101010101" pitchFamily="2" charset="-122"/>
              </a:rPr>
              <a:t>（空转）</a:t>
            </a:r>
            <a:r>
              <a:rPr lang="zh-CN" altLang="en-US" sz="2000" dirty="0">
                <a:latin typeface="宋体" panose="02010600030101010101" pitchFamily="2" charset="-122"/>
                <a:ea typeface="宋体" panose="02010600030101010101" pitchFamily="2" charset="-122"/>
              </a:rPr>
              <a:t>		     </a:t>
            </a:r>
          </a:p>
          <a:p>
            <a:pPr lvl="1" eaLnBrk="1" hangingPunct="1">
              <a:lnSpc>
                <a:spcPts val="3000"/>
              </a:lnSpc>
              <a:spcBef>
                <a:spcPts val="0"/>
              </a:spcBef>
              <a:buClr>
                <a:srgbClr val="33CC33"/>
              </a:buClr>
              <a:buSzPct val="80000"/>
              <a:buFont typeface="Wingdings 2" panose="05020102010507070707" pitchFamily="18" charset="2"/>
              <a:buNone/>
            </a:pPr>
            <a:r>
              <a:rPr lang="zh-CN" altLang="en-US" sz="2000" dirty="0">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BNE      R1,R2,Loop	           </a:t>
            </a:r>
          </a:p>
          <a:p>
            <a:pPr lvl="1" eaLnBrk="1" hangingPunct="1">
              <a:lnSpc>
                <a:spcPts val="3000"/>
              </a:lnSpc>
              <a:spcBef>
                <a:spcPts val="0"/>
              </a:spcBef>
              <a:buClr>
                <a:srgbClr val="33CC33"/>
              </a:buClr>
              <a:buSzPct val="80000"/>
              <a:buFont typeface="Wingdings 2" panose="05020102010507070707" pitchFamily="18" charset="2"/>
              <a:buNone/>
            </a:pPr>
            <a:r>
              <a:rPr lang="en-US" altLang="zh-CN" sz="2000" dirty="0">
                <a:latin typeface="宋体" panose="02010600030101010101" pitchFamily="2" charset="-122"/>
                <a:ea typeface="宋体" panose="02010600030101010101" pitchFamily="2" charset="-122"/>
              </a:rPr>
              <a:t>		   </a:t>
            </a:r>
            <a:r>
              <a:rPr lang="en-US" altLang="zh-CN" sz="2000" dirty="0">
                <a:solidFill>
                  <a:srgbClr val="CC3399"/>
                </a:solidFill>
                <a:latin typeface="宋体" panose="02010600030101010101" pitchFamily="2" charset="-122"/>
                <a:ea typeface="宋体" panose="02010600030101010101" pitchFamily="2" charset="-122"/>
              </a:rPr>
              <a:t>S.D      F4</a:t>
            </a:r>
            <a:r>
              <a:rPr lang="zh-CN" altLang="en-US" sz="2000" dirty="0">
                <a:solidFill>
                  <a:srgbClr val="CC3399"/>
                </a:solidFill>
                <a:latin typeface="宋体" panose="02010600030101010101" pitchFamily="2" charset="-122"/>
                <a:ea typeface="宋体" panose="02010600030101010101" pitchFamily="2" charset="-122"/>
              </a:rPr>
              <a:t>，</a:t>
            </a:r>
            <a:r>
              <a:rPr lang="en-US" altLang="zh-CN" sz="2000" dirty="0">
                <a:solidFill>
                  <a:srgbClr val="CC3399"/>
                </a:solidFill>
                <a:latin typeface="宋体" panose="02010600030101010101" pitchFamily="2" charset="-122"/>
                <a:ea typeface="宋体" panose="02010600030101010101" pitchFamily="2" charset="-122"/>
              </a:rPr>
              <a:t>8(R1) </a:t>
            </a:r>
            <a:r>
              <a:rPr lang="en-US" altLang="zh-CN" sz="2000" dirty="0">
                <a:latin typeface="宋体" panose="02010600030101010101" pitchFamily="2" charset="-122"/>
                <a:ea typeface="宋体" panose="02010600030101010101" pitchFamily="2" charset="-122"/>
              </a:rPr>
              <a:t>	</a:t>
            </a:r>
            <a:r>
              <a:rPr lang="en-US" altLang="zh-CN" b="1" dirty="0">
                <a:solidFill>
                  <a:srgbClr val="00FFFF"/>
                </a:solidFill>
                <a:latin typeface="楷体_GB2312" pitchFamily="49" charset="-122"/>
                <a:ea typeface="楷体_GB2312" pitchFamily="49" charset="-122"/>
              </a:rPr>
              <a:t>           </a:t>
            </a:r>
            <a:r>
              <a:rPr lang="zh-CN" altLang="en-US" b="1" dirty="0">
                <a:solidFill>
                  <a:schemeClr val="bg1"/>
                </a:solidFill>
                <a:latin typeface="楷体_GB2312" pitchFamily="49" charset="-122"/>
                <a:ea typeface="楷体_GB2312" pitchFamily="49" charset="-122"/>
              </a:rPr>
              <a:t>　</a:t>
            </a:r>
          </a:p>
        </p:txBody>
      </p:sp>
      <p:sp>
        <p:nvSpPr>
          <p:cNvPr id="13" name="矩形 12"/>
          <p:cNvSpPr/>
          <p:nvPr/>
        </p:nvSpPr>
        <p:spPr>
          <a:xfrm>
            <a:off x="132743" y="-26736"/>
            <a:ext cx="9189578" cy="646331"/>
          </a:xfrm>
          <a:prstGeom prst="rect">
            <a:avLst/>
          </a:prstGeom>
        </p:spPr>
        <p:txBody>
          <a:bodyPr wrap="square">
            <a:spAutoFit/>
          </a:bodyPr>
          <a:lstStyle/>
          <a:p>
            <a:pPr marL="457200" indent="-457200">
              <a:lnSpc>
                <a:spcPct val="150000"/>
              </a:lnSpc>
            </a:pPr>
            <a:r>
              <a:rPr lang="zh-CN" altLang="en-US" sz="2400" dirty="0">
                <a:latin typeface="宋体" panose="02010600030101010101" pitchFamily="2" charset="-122"/>
                <a:ea typeface="宋体" panose="02010600030101010101" pitchFamily="2" charset="-122"/>
              </a:rPr>
              <a:t>情况 </a:t>
            </a:r>
            <a:r>
              <a:rPr lang="en-US" altLang="zh-CN" sz="2400" dirty="0">
                <a:latin typeface="宋体" panose="02010600030101010101" pitchFamily="2" charset="-122"/>
                <a:ea typeface="宋体" panose="02010600030101010101" pitchFamily="2" charset="-122"/>
              </a:rPr>
              <a:t>II  </a:t>
            </a:r>
            <a:r>
              <a:rPr lang="zh-CN" altLang="en-US" sz="2400" dirty="0">
                <a:latin typeface="宋体" panose="02010600030101010101" pitchFamily="2" charset="-122"/>
                <a:ea typeface="宋体" panose="02010600030101010101" pitchFamily="2" charset="-122"/>
              </a:rPr>
              <a:t>： 进行指令调度</a:t>
            </a:r>
            <a:endParaRPr lang="zh-CN" altLang="en-US" sz="2400" dirty="0">
              <a:solidFill>
                <a:srgbClr val="000000"/>
              </a:solidFill>
              <a:latin typeface="宋体" panose="02010600030101010101" pitchFamily="2" charset="-122"/>
              <a:ea typeface="宋体" panose="02010600030101010101" pitchFamily="2" charset="-122"/>
            </a:endParaRPr>
          </a:p>
        </p:txBody>
      </p:sp>
      <p:sp>
        <p:nvSpPr>
          <p:cNvPr id="3" name="矩形 2"/>
          <p:cNvSpPr/>
          <p:nvPr/>
        </p:nvSpPr>
        <p:spPr>
          <a:xfrm>
            <a:off x="405481" y="5140544"/>
            <a:ext cx="10894186" cy="501932"/>
          </a:xfrm>
          <a:prstGeom prst="rect">
            <a:avLst/>
          </a:prstGeom>
        </p:spPr>
        <p:txBody>
          <a:bodyPr wrap="square">
            <a:spAutoFit/>
          </a:bodyPr>
          <a:lstStyle/>
          <a:p>
            <a:pPr>
              <a:lnSpc>
                <a:spcPct val="150000"/>
              </a:lnSpc>
            </a:pPr>
            <a:r>
              <a:rPr lang="zh-CN" altLang="en-US" sz="2000" dirty="0">
                <a:solidFill>
                  <a:srgbClr val="000000"/>
                </a:solidFill>
                <a:latin typeface="宋体" panose="02010600030101010101" pitchFamily="2" charset="-122"/>
                <a:ea typeface="宋体" panose="02010600030101010101" pitchFamily="2" charset="-122"/>
              </a:rPr>
              <a:t>一个元素的操作时间从</a:t>
            </a:r>
            <a:r>
              <a:rPr lang="en-US" altLang="zh-CN" sz="2000" dirty="0">
                <a:solidFill>
                  <a:srgbClr val="D60093"/>
                </a:solidFill>
                <a:latin typeface="宋体" panose="02010600030101010101" pitchFamily="2" charset="-122"/>
                <a:ea typeface="宋体" panose="02010600030101010101" pitchFamily="2" charset="-122"/>
              </a:rPr>
              <a:t>10</a:t>
            </a:r>
            <a:r>
              <a:rPr lang="zh-CN" altLang="en-US" sz="2000" dirty="0">
                <a:latin typeface="宋体" panose="02010600030101010101" pitchFamily="2" charset="-122"/>
                <a:ea typeface="宋体" panose="02010600030101010101" pitchFamily="2" charset="-122"/>
              </a:rPr>
              <a:t>个</a:t>
            </a:r>
            <a:r>
              <a:rPr lang="zh-CN" altLang="en-US" sz="2000" dirty="0">
                <a:solidFill>
                  <a:srgbClr val="000000"/>
                </a:solidFill>
                <a:latin typeface="宋体" panose="02010600030101010101" pitchFamily="2" charset="-122"/>
                <a:ea typeface="宋体" panose="02010600030101010101" pitchFamily="2" charset="-122"/>
              </a:rPr>
              <a:t>时钟周期减少到</a:t>
            </a:r>
            <a:r>
              <a:rPr lang="en-US" altLang="zh-CN" sz="2000" dirty="0">
                <a:solidFill>
                  <a:srgbClr val="D60093"/>
                </a:solidFill>
                <a:latin typeface="宋体" panose="02010600030101010101" pitchFamily="2" charset="-122"/>
                <a:ea typeface="宋体" panose="02010600030101010101" pitchFamily="2" charset="-122"/>
              </a:rPr>
              <a:t>6</a:t>
            </a:r>
            <a:r>
              <a:rPr lang="zh-CN" altLang="en-US" sz="2000" dirty="0">
                <a:latin typeface="宋体" panose="02010600030101010101" pitchFamily="2" charset="-122"/>
                <a:ea typeface="宋体" panose="02010600030101010101" pitchFamily="2" charset="-122"/>
              </a:rPr>
              <a:t>个</a:t>
            </a:r>
            <a:r>
              <a:rPr lang="en-US" altLang="zh-CN" sz="2000" dirty="0">
                <a:solidFill>
                  <a:srgbClr val="000000"/>
                </a:solidFill>
                <a:latin typeface="宋体" panose="02010600030101010101" pitchFamily="2" charset="-122"/>
                <a:ea typeface="宋体" panose="02010600030101010101" pitchFamily="2" charset="-122"/>
              </a:rPr>
              <a:t>,</a:t>
            </a:r>
            <a:r>
              <a:rPr lang="zh-CN" altLang="en-US" sz="2000" dirty="0">
                <a:solidFill>
                  <a:srgbClr val="000000"/>
                </a:solidFill>
                <a:latin typeface="宋体" panose="02010600030101010101" pitchFamily="2" charset="-122"/>
                <a:ea typeface="宋体" panose="02010600030101010101" pitchFamily="2" charset="-122"/>
              </a:rPr>
              <a:t>其中</a:t>
            </a:r>
            <a:r>
              <a:rPr lang="en-US" altLang="zh-CN" sz="2000" dirty="0">
                <a:solidFill>
                  <a:srgbClr val="D60093"/>
                </a:solidFill>
                <a:latin typeface="宋体" panose="02010600030101010101" pitchFamily="2" charset="-122"/>
                <a:ea typeface="宋体" panose="02010600030101010101" pitchFamily="2" charset="-122"/>
              </a:rPr>
              <a:t>5</a:t>
            </a:r>
            <a:r>
              <a:rPr lang="zh-CN" altLang="en-US" sz="2000" dirty="0">
                <a:latin typeface="宋体" panose="02010600030101010101" pitchFamily="2" charset="-122"/>
                <a:ea typeface="宋体" panose="02010600030101010101" pitchFamily="2" charset="-122"/>
              </a:rPr>
              <a:t>个</a:t>
            </a:r>
            <a:r>
              <a:rPr lang="zh-CN" altLang="en-US" sz="2000" dirty="0">
                <a:solidFill>
                  <a:srgbClr val="000000"/>
                </a:solidFill>
                <a:latin typeface="宋体" panose="02010600030101010101" pitchFamily="2" charset="-122"/>
                <a:ea typeface="宋体" panose="02010600030101010101" pitchFamily="2" charset="-122"/>
              </a:rPr>
              <a:t>周期是有指令执行的，</a:t>
            </a:r>
            <a:r>
              <a:rPr lang="en-US" altLang="zh-CN" sz="2000" dirty="0">
                <a:solidFill>
                  <a:srgbClr val="D60093"/>
                </a:solidFill>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个为</a:t>
            </a:r>
            <a:r>
              <a:rPr lang="zh-CN" altLang="en-US" sz="2000" dirty="0">
                <a:solidFill>
                  <a:srgbClr val="000000"/>
                </a:solidFill>
                <a:latin typeface="宋体" panose="02010600030101010101" pitchFamily="2" charset="-122"/>
                <a:ea typeface="宋体" panose="02010600030101010101" pitchFamily="2" charset="-122"/>
              </a:rPr>
              <a:t>空转周期。</a:t>
            </a:r>
            <a:endParaRPr lang="zh-CN" altLang="en-US" sz="2000" dirty="0"/>
          </a:p>
        </p:txBody>
      </p:sp>
      <p:sp>
        <p:nvSpPr>
          <p:cNvPr id="15" name="Rectangle 4"/>
          <p:cNvSpPr>
            <a:spLocks noChangeArrowheads="1"/>
          </p:cNvSpPr>
          <p:nvPr/>
        </p:nvSpPr>
        <p:spPr bwMode="auto">
          <a:xfrm>
            <a:off x="9392691" y="547526"/>
            <a:ext cx="1734797"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marL="0" lvl="1" indent="0" algn="ctr" eaLnBrk="1" hangingPunct="1">
              <a:lnSpc>
                <a:spcPts val="3000"/>
              </a:lnSpc>
              <a:spcBef>
                <a:spcPts val="0"/>
              </a:spcBef>
              <a:buClr>
                <a:srgbClr val="33CC33"/>
              </a:buClr>
              <a:buSzPct val="80000"/>
              <a:buFont typeface="Wingdings 2" panose="05020102010507070707" pitchFamily="18" charset="2"/>
              <a:buNone/>
            </a:pPr>
            <a:r>
              <a:rPr lang="zh-CN" altLang="en-US" sz="2000" dirty="0">
                <a:solidFill>
                  <a:srgbClr val="E24C05"/>
                </a:solidFill>
                <a:latin typeface="宋体" panose="02010600030101010101" pitchFamily="2" charset="-122"/>
                <a:ea typeface="宋体" panose="02010600030101010101" pitchFamily="2" charset="-122"/>
              </a:rPr>
              <a:t>指令流出时钟</a:t>
            </a:r>
            <a:endParaRPr lang="en-US" altLang="zh-CN" sz="2000" dirty="0">
              <a:solidFill>
                <a:srgbClr val="E24C05"/>
              </a:solidFill>
              <a:latin typeface="宋体" panose="02010600030101010101" pitchFamily="2" charset="-122"/>
              <a:ea typeface="宋体" panose="02010600030101010101" pitchFamily="2" charset="-122"/>
            </a:endParaRPr>
          </a:p>
          <a:p>
            <a:pPr marL="0" lvl="1" indent="0" algn="ctr" eaLnBrk="1" hangingPunct="1">
              <a:lnSpc>
                <a:spcPts val="3000"/>
              </a:lnSpc>
              <a:spcBef>
                <a:spcPts val="0"/>
              </a:spcBef>
              <a:buClr>
                <a:srgbClr val="33CC33"/>
              </a:buClr>
              <a:buSzPct val="80000"/>
              <a:buFont typeface="Wingdings 2" panose="05020102010507070707" pitchFamily="18" charset="2"/>
              <a:buNone/>
            </a:pPr>
            <a:endParaRPr lang="zh-CN" altLang="en-US" sz="2000" dirty="0">
              <a:solidFill>
                <a:srgbClr val="E24C05"/>
              </a:solidFill>
              <a:latin typeface="宋体" panose="02010600030101010101" pitchFamily="2" charset="-122"/>
              <a:ea typeface="宋体" panose="02010600030101010101" pitchFamily="2" charset="-122"/>
            </a:endParaRPr>
          </a:p>
          <a:p>
            <a:pPr marL="0" lvl="1" indent="0" algn="ctr" eaLnBrk="1" hangingPunct="1">
              <a:lnSpc>
                <a:spcPts val="3000"/>
              </a:lnSpc>
              <a:spcBef>
                <a:spcPts val="0"/>
              </a:spcBef>
              <a:buClr>
                <a:srgbClr val="33CC33"/>
              </a:buClr>
              <a:buSzPct val="80000"/>
              <a:buFont typeface="Wingdings 2" panose="05020102010507070707" pitchFamily="18" charset="2"/>
              <a:buNone/>
            </a:pPr>
            <a:r>
              <a:rPr lang="en-US" altLang="zh-CN" sz="2000" dirty="0">
                <a:latin typeface="宋体" panose="02010600030101010101" pitchFamily="2" charset="-122"/>
                <a:ea typeface="宋体" panose="02010600030101010101" pitchFamily="2" charset="-122"/>
              </a:rPr>
              <a:t>1</a:t>
            </a:r>
          </a:p>
          <a:p>
            <a:pPr marL="0" lvl="1" indent="0" algn="ctr" eaLnBrk="1" hangingPunct="1">
              <a:lnSpc>
                <a:spcPts val="3000"/>
              </a:lnSpc>
              <a:spcBef>
                <a:spcPts val="0"/>
              </a:spcBef>
              <a:buClr>
                <a:srgbClr val="33CC33"/>
              </a:buClr>
              <a:buSzPct val="80000"/>
              <a:buFont typeface="Wingdings 2" panose="05020102010507070707" pitchFamily="18" charset="2"/>
              <a:buNone/>
            </a:pPr>
            <a:r>
              <a:rPr lang="en-US" altLang="zh-CN" sz="2000" dirty="0">
                <a:latin typeface="宋体" panose="02010600030101010101" pitchFamily="2" charset="-122"/>
                <a:ea typeface="宋体" panose="02010600030101010101" pitchFamily="2" charset="-122"/>
              </a:rPr>
              <a:t>2</a:t>
            </a:r>
          </a:p>
          <a:p>
            <a:pPr marL="0" lvl="1" indent="0" algn="ctr" eaLnBrk="1" hangingPunct="1">
              <a:lnSpc>
                <a:spcPts val="3000"/>
              </a:lnSpc>
              <a:spcBef>
                <a:spcPts val="0"/>
              </a:spcBef>
              <a:buClr>
                <a:srgbClr val="33CC33"/>
              </a:buClr>
              <a:buSzPct val="80000"/>
              <a:buFont typeface="Wingdings 2" panose="05020102010507070707" pitchFamily="18" charset="2"/>
              <a:buNone/>
            </a:pPr>
            <a:r>
              <a:rPr lang="en-US" altLang="zh-CN" sz="2000" dirty="0">
                <a:latin typeface="宋体" panose="02010600030101010101" pitchFamily="2" charset="-122"/>
                <a:ea typeface="宋体" panose="02010600030101010101" pitchFamily="2" charset="-122"/>
              </a:rPr>
              <a:t>3</a:t>
            </a:r>
          </a:p>
          <a:p>
            <a:pPr marL="0" lvl="1" indent="0" algn="ctr" eaLnBrk="1" hangingPunct="1">
              <a:lnSpc>
                <a:spcPts val="3000"/>
              </a:lnSpc>
              <a:spcBef>
                <a:spcPts val="0"/>
              </a:spcBef>
              <a:buClr>
                <a:srgbClr val="33CC33"/>
              </a:buClr>
              <a:buSzPct val="80000"/>
              <a:buFont typeface="Wingdings 2" panose="05020102010507070707" pitchFamily="18" charset="2"/>
              <a:buNone/>
            </a:pPr>
            <a:r>
              <a:rPr lang="en-US" altLang="zh-CN" sz="2000" dirty="0">
                <a:latin typeface="宋体" panose="02010600030101010101" pitchFamily="2" charset="-122"/>
                <a:ea typeface="宋体" panose="02010600030101010101" pitchFamily="2" charset="-122"/>
              </a:rPr>
              <a:t>4</a:t>
            </a:r>
          </a:p>
          <a:p>
            <a:pPr marL="0" lvl="1" indent="0" algn="ctr" eaLnBrk="1" hangingPunct="1">
              <a:lnSpc>
                <a:spcPts val="3000"/>
              </a:lnSpc>
              <a:spcBef>
                <a:spcPts val="0"/>
              </a:spcBef>
              <a:buClr>
                <a:srgbClr val="33CC33"/>
              </a:buClr>
              <a:buSzPct val="80000"/>
              <a:buFont typeface="Wingdings 2" panose="05020102010507070707" pitchFamily="18" charset="2"/>
              <a:buNone/>
            </a:pPr>
            <a:r>
              <a:rPr lang="en-US" altLang="zh-CN" sz="2000" dirty="0">
                <a:latin typeface="宋体" panose="02010600030101010101" pitchFamily="2" charset="-122"/>
                <a:ea typeface="宋体" panose="02010600030101010101" pitchFamily="2" charset="-122"/>
              </a:rPr>
              <a:t>5</a:t>
            </a:r>
          </a:p>
          <a:p>
            <a:pPr marL="0" lvl="1" indent="0" algn="ctr" eaLnBrk="1" hangingPunct="1">
              <a:lnSpc>
                <a:spcPts val="3000"/>
              </a:lnSpc>
              <a:spcBef>
                <a:spcPts val="0"/>
              </a:spcBef>
              <a:buClr>
                <a:srgbClr val="33CC33"/>
              </a:buClr>
              <a:buSzPct val="80000"/>
              <a:buFont typeface="Wingdings 2" panose="05020102010507070707" pitchFamily="18" charset="2"/>
              <a:buNone/>
            </a:pPr>
            <a:r>
              <a:rPr lang="en-US" altLang="zh-CN" sz="2000" dirty="0">
                <a:latin typeface="宋体" panose="02010600030101010101" pitchFamily="2" charset="-122"/>
                <a:ea typeface="宋体" panose="02010600030101010101" pitchFamily="2" charset="-122"/>
              </a:rPr>
              <a:t>6</a:t>
            </a:r>
          </a:p>
          <a:p>
            <a:pPr marL="0" lvl="1" indent="0" algn="ctr" eaLnBrk="1" hangingPunct="1">
              <a:lnSpc>
                <a:spcPts val="3000"/>
              </a:lnSpc>
              <a:spcBef>
                <a:spcPts val="0"/>
              </a:spcBef>
              <a:buClr>
                <a:srgbClr val="33CC33"/>
              </a:buClr>
              <a:buSzPct val="80000"/>
              <a:buFont typeface="Wingdings 2" panose="05020102010507070707" pitchFamily="18" charset="2"/>
              <a:buNone/>
            </a:pPr>
            <a:endParaRPr lang="en-US" altLang="zh-CN" dirty="0">
              <a:latin typeface="宋体" panose="02010600030101010101" pitchFamily="2" charset="-122"/>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FEF71C7D-A99B-7BD0-5ADC-056A0F3B9499}"/>
                  </a:ext>
                </a:extLst>
              </p14:cNvPr>
              <p14:cNvContentPartPr/>
              <p14:nvPr/>
            </p14:nvContentPartPr>
            <p14:xfrm>
              <a:off x="3703320" y="1368720"/>
              <a:ext cx="672840" cy="422640"/>
            </p14:xfrm>
          </p:contentPart>
        </mc:Choice>
        <mc:Fallback xmlns="">
          <p:pic>
            <p:nvPicPr>
              <p:cNvPr id="2" name="墨迹 1">
                <a:extLst>
                  <a:ext uri="{FF2B5EF4-FFF2-40B4-BE49-F238E27FC236}">
                    <a16:creationId xmlns:a16="http://schemas.microsoft.com/office/drawing/2014/main" id="{FEF71C7D-A99B-7BD0-5ADC-056A0F3B9499}"/>
                  </a:ext>
                </a:extLst>
              </p:cNvPr>
              <p:cNvPicPr/>
              <p:nvPr/>
            </p:nvPicPr>
            <p:blipFill>
              <a:blip r:embed="rId3"/>
              <a:stretch>
                <a:fillRect/>
              </a:stretch>
            </p:blipFill>
            <p:spPr>
              <a:xfrm>
                <a:off x="3693960" y="1359360"/>
                <a:ext cx="691560" cy="441360"/>
              </a:xfrm>
              <a:prstGeom prst="rect">
                <a:avLst/>
              </a:prstGeom>
            </p:spPr>
          </p:pic>
        </mc:Fallback>
      </mc:AlternateContent>
    </p:spTree>
    <p:extLst>
      <p:ext uri="{BB962C8B-B14F-4D97-AF65-F5344CB8AC3E}">
        <p14:creationId xmlns:p14="http://schemas.microsoft.com/office/powerpoint/2010/main" val="10464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029"/>
                                        </p:tgtEl>
                                        <p:attrNameLst>
                                          <p:attrName>style.visibility</p:attrName>
                                        </p:attrNameLst>
                                      </p:cBhvr>
                                      <p:to>
                                        <p:strVal val="visible"/>
                                      </p:to>
                                    </p:set>
                                    <p:animEffect transition="in" filter="fade">
                                      <p:cBhvr>
                                        <p:cTn id="7" dur="500"/>
                                        <p:tgtEl>
                                          <p:spTgt spid="1290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9028"/>
                                        </p:tgtEl>
                                        <p:attrNameLst>
                                          <p:attrName>style.visibility</p:attrName>
                                        </p:attrNameLst>
                                      </p:cBhvr>
                                      <p:to>
                                        <p:strVal val="visible"/>
                                      </p:to>
                                    </p:set>
                                    <p:animEffect transition="in" filter="fade">
                                      <p:cBhvr>
                                        <p:cTn id="12" dur="500"/>
                                        <p:tgtEl>
                                          <p:spTgt spid="1290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9030"/>
                                        </p:tgtEl>
                                        <p:attrNameLst>
                                          <p:attrName>style.visibility</p:attrName>
                                        </p:attrNameLst>
                                      </p:cBhvr>
                                      <p:to>
                                        <p:strVal val="visible"/>
                                      </p:to>
                                    </p:set>
                                    <p:animEffect transition="in" filter="fade">
                                      <p:cBhvr>
                                        <p:cTn id="17" dur="500"/>
                                        <p:tgtEl>
                                          <p:spTgt spid="1290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xEl>
                                              <p:pRg st="2" end="2"/>
                                            </p:txEl>
                                          </p:spTgt>
                                        </p:tgtEl>
                                        <p:attrNameLst>
                                          <p:attrName>style.visibility</p:attrName>
                                        </p:attrNameLst>
                                      </p:cBhvr>
                                      <p:to>
                                        <p:strVal val="visible"/>
                                      </p:to>
                                    </p:set>
                                    <p:animEffect transition="in" filter="fade">
                                      <p:cBhvr>
                                        <p:cTn id="25" dur="500"/>
                                        <p:tgtEl>
                                          <p:spTgt spid="15">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xEl>
                                              <p:pRg st="3" end="3"/>
                                            </p:txEl>
                                          </p:spTgt>
                                        </p:tgtEl>
                                        <p:attrNameLst>
                                          <p:attrName>style.visibility</p:attrName>
                                        </p:attrNameLst>
                                      </p:cBhvr>
                                      <p:to>
                                        <p:strVal val="visible"/>
                                      </p:to>
                                    </p:set>
                                    <p:animEffect transition="in" filter="fade">
                                      <p:cBhvr>
                                        <p:cTn id="28" dur="500"/>
                                        <p:tgtEl>
                                          <p:spTgt spid="15">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xEl>
                                              <p:pRg st="4" end="4"/>
                                            </p:txEl>
                                          </p:spTgt>
                                        </p:tgtEl>
                                        <p:attrNameLst>
                                          <p:attrName>style.visibility</p:attrName>
                                        </p:attrNameLst>
                                      </p:cBhvr>
                                      <p:to>
                                        <p:strVal val="visible"/>
                                      </p:to>
                                    </p:set>
                                    <p:animEffect transition="in" filter="fade">
                                      <p:cBhvr>
                                        <p:cTn id="31" dur="500"/>
                                        <p:tgtEl>
                                          <p:spTgt spid="15">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xEl>
                                              <p:pRg st="5" end="5"/>
                                            </p:txEl>
                                          </p:spTgt>
                                        </p:tgtEl>
                                        <p:attrNameLst>
                                          <p:attrName>style.visibility</p:attrName>
                                        </p:attrNameLst>
                                      </p:cBhvr>
                                      <p:to>
                                        <p:strVal val="visible"/>
                                      </p:to>
                                    </p:set>
                                    <p:animEffect transition="in" filter="fade">
                                      <p:cBhvr>
                                        <p:cTn id="34" dur="500"/>
                                        <p:tgtEl>
                                          <p:spTgt spid="15">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fade">
                                      <p:cBhvr>
                                        <p:cTn id="37" dur="500"/>
                                        <p:tgtEl>
                                          <p:spTgt spid="15">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xEl>
                                              <p:pRg st="7" end="7"/>
                                            </p:txEl>
                                          </p:spTgt>
                                        </p:tgtEl>
                                        <p:attrNameLst>
                                          <p:attrName>style.visibility</p:attrName>
                                        </p:attrNameLst>
                                      </p:cBhvr>
                                      <p:to>
                                        <p:strVal val="visible"/>
                                      </p:to>
                                    </p:set>
                                    <p:animEffect transition="in" filter="fade">
                                      <p:cBhvr>
                                        <p:cTn id="40" dur="500"/>
                                        <p:tgtEl>
                                          <p:spTgt spid="15">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animEffect transition="in" filter="fade">
                                      <p:cBhvr>
                                        <p:cTn id="4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descr="Rectangle: Click to edit Master text styles&#10;Second level&#10;Third level&#10;Fourth level&#10;Fifth level"/>
          <p:cNvSpPr>
            <a:spLocks noGrp="1" noChangeArrowheads="1"/>
          </p:cNvSpPr>
          <p:nvPr>
            <p:ph type="body" idx="1"/>
          </p:nvPr>
        </p:nvSpPr>
        <p:spPr>
          <a:xfrm>
            <a:off x="417512" y="754063"/>
            <a:ext cx="10410473" cy="3317293"/>
          </a:xfrm>
        </p:spPr>
        <p:txBody>
          <a:bodyPr/>
          <a:lstStyle/>
          <a:p>
            <a:pPr marL="1085850" lvl="1" indent="-457200" eaLnBrk="1" hangingPunct="1">
              <a:lnSpc>
                <a:spcPts val="3000"/>
              </a:lnSpc>
            </a:pPr>
            <a:r>
              <a:rPr lang="zh-CN" altLang="en-US" dirty="0">
                <a:latin typeface="宋体" panose="02010600030101010101" pitchFamily="2" charset="-122"/>
                <a:ea typeface="宋体" panose="02010600030101010101" pitchFamily="2" charset="-122"/>
              </a:rPr>
              <a:t>例子中的问题及解决方案</a:t>
            </a:r>
          </a:p>
          <a:p>
            <a:pPr marL="1360800" lvl="2">
              <a:lnSpc>
                <a:spcPts val="3000"/>
              </a:lnSpc>
            </a:pPr>
            <a:r>
              <a:rPr lang="zh-CN" altLang="en-US" dirty="0">
                <a:latin typeface="宋体" panose="02010600030101010101" pitchFamily="2" charset="-122"/>
                <a:ea typeface="宋体" panose="02010600030101010101" pitchFamily="2" charset="-122"/>
              </a:rPr>
              <a:t>只有</a:t>
            </a:r>
            <a:r>
              <a:rPr lang="en-US" altLang="zh-CN" dirty="0">
                <a:latin typeface="宋体" panose="02010600030101010101" pitchFamily="2" charset="-122"/>
                <a:ea typeface="宋体" panose="02010600030101010101" pitchFamily="2" charset="-122"/>
              </a:rPr>
              <a:t>L.D</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ADD.D</a:t>
            </a:r>
            <a:r>
              <a:rPr lang="zh-CN" altLang="en-US" dirty="0">
                <a:latin typeface="宋体" panose="02010600030101010101" pitchFamily="2" charset="-122"/>
                <a:ea typeface="宋体" panose="02010600030101010101" pitchFamily="2" charset="-122"/>
              </a:rPr>
              <a:t>和</a:t>
            </a:r>
            <a:r>
              <a:rPr lang="en-US" altLang="zh-CN" dirty="0">
                <a:latin typeface="宋体" panose="02010600030101010101" pitchFamily="2" charset="-122"/>
                <a:ea typeface="宋体" panose="02010600030101010101" pitchFamily="2" charset="-122"/>
              </a:rPr>
              <a:t>S.D</a:t>
            </a:r>
            <a:r>
              <a:rPr lang="zh-CN" altLang="en-US" dirty="0">
                <a:latin typeface="宋体" panose="02010600030101010101" pitchFamily="2" charset="-122"/>
                <a:ea typeface="宋体" panose="02010600030101010101" pitchFamily="2" charset="-122"/>
              </a:rPr>
              <a:t>这</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条指令是有效操作。      </a:t>
            </a:r>
            <a:endParaRPr lang="en-US" altLang="zh-CN" dirty="0">
              <a:latin typeface="宋体" panose="02010600030101010101" pitchFamily="2" charset="-122"/>
              <a:ea typeface="宋体" panose="02010600030101010101" pitchFamily="2" charset="-122"/>
            </a:endParaRPr>
          </a:p>
          <a:p>
            <a:pPr marL="1360800" lvl="2">
              <a:lnSpc>
                <a:spcPts val="3000"/>
              </a:lnSpc>
            </a:pPr>
            <a:r>
              <a:rPr lang="zh-CN" altLang="en-US" dirty="0">
                <a:latin typeface="宋体" panose="02010600030101010101" pitchFamily="2" charset="-122"/>
                <a:ea typeface="宋体" panose="02010600030101010101" pitchFamily="2" charset="-122"/>
              </a:rPr>
              <a:t>占用</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个时钟周期。</a:t>
            </a:r>
          </a:p>
          <a:p>
            <a:pPr marL="1360800" lvl="2">
              <a:lnSpc>
                <a:spcPts val="3000"/>
              </a:lnSpc>
            </a:pPr>
            <a:r>
              <a:rPr lang="zh-CN" altLang="en-US" dirty="0">
                <a:latin typeface="宋体" panose="02010600030101010101" pitchFamily="2" charset="-122"/>
                <a:ea typeface="宋体" panose="02010600030101010101" pitchFamily="2" charset="-122"/>
              </a:rPr>
              <a:t>而</a:t>
            </a:r>
            <a:r>
              <a:rPr lang="en-US" altLang="zh-CN" dirty="0">
                <a:latin typeface="宋体" panose="02010600030101010101" pitchFamily="2" charset="-122"/>
                <a:ea typeface="宋体" panose="02010600030101010101" pitchFamily="2" charset="-122"/>
              </a:rPr>
              <a:t>DADDIU</a:t>
            </a:r>
            <a:r>
              <a:rPr lang="zh-CN" altLang="en-US" dirty="0">
                <a:latin typeface="宋体" panose="02010600030101010101" pitchFamily="2" charset="-122"/>
                <a:ea typeface="宋体" panose="02010600030101010101" pitchFamily="2" charset="-122"/>
              </a:rPr>
              <a:t>、空转和</a:t>
            </a:r>
            <a:r>
              <a:rPr lang="en-US" altLang="zh-CN" dirty="0">
                <a:latin typeface="宋体" panose="02010600030101010101" pitchFamily="2" charset="-122"/>
                <a:ea typeface="宋体" panose="02010600030101010101" pitchFamily="2" charset="-122"/>
              </a:rPr>
              <a:t>BEN</a:t>
            </a:r>
            <a:r>
              <a:rPr lang="zh-CN" altLang="en-US" dirty="0">
                <a:latin typeface="宋体" panose="02010600030101010101" pitchFamily="2" charset="-122"/>
                <a:ea typeface="宋体" panose="02010600030101010101" pitchFamily="2" charset="-122"/>
              </a:rPr>
              <a:t>这</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个时钟周期都是附加的循环控制开销。</a:t>
            </a:r>
          </a:p>
          <a:p>
            <a:pPr marL="1085850" lvl="1" indent="-457200">
              <a:lnSpc>
                <a:spcPts val="3000"/>
              </a:lnSpc>
            </a:pPr>
            <a:r>
              <a:rPr lang="zh-CN" altLang="en-US" dirty="0">
                <a:latin typeface="宋体" panose="02010600030101010101" pitchFamily="2" charset="-122"/>
                <a:ea typeface="宋体" panose="02010600030101010101" pitchFamily="2" charset="-122"/>
              </a:rPr>
              <a:t>循环展开技术</a:t>
            </a:r>
          </a:p>
          <a:p>
            <a:pPr marL="1360800" lvl="2">
              <a:lnSpc>
                <a:spcPts val="3000"/>
              </a:lnSpc>
            </a:pPr>
            <a:r>
              <a:rPr lang="zh-CN" altLang="en-US" dirty="0">
                <a:latin typeface="宋体" panose="02010600030101010101" pitchFamily="2" charset="-122"/>
                <a:ea typeface="宋体" panose="02010600030101010101" pitchFamily="2" charset="-122"/>
              </a:rPr>
              <a:t>把循环体的代码复制多次并按顺序排列，然后相应调整循环的结束条件。</a:t>
            </a:r>
          </a:p>
          <a:p>
            <a:pPr marL="1360800" lvl="2">
              <a:lnSpc>
                <a:spcPts val="3000"/>
              </a:lnSpc>
            </a:pPr>
            <a:r>
              <a:rPr lang="zh-CN" altLang="en-US" dirty="0">
                <a:latin typeface="宋体" panose="02010600030101010101" pitchFamily="2" charset="-122"/>
                <a:ea typeface="宋体" panose="02010600030101010101" pitchFamily="2" charset="-122"/>
              </a:rPr>
              <a:t>这给编译器进行指令调度带来了更大的空间。 </a:t>
            </a:r>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B3D9A485-2AF3-A43D-157C-B7F6B93CD363}"/>
                  </a:ext>
                </a:extLst>
              </p14:cNvPr>
              <p14:cNvContentPartPr/>
              <p14:nvPr/>
            </p14:nvContentPartPr>
            <p14:xfrm>
              <a:off x="1406520" y="1133280"/>
              <a:ext cx="8461440" cy="2568960"/>
            </p14:xfrm>
          </p:contentPart>
        </mc:Choice>
        <mc:Fallback xmlns="">
          <p:pic>
            <p:nvPicPr>
              <p:cNvPr id="2" name="墨迹 1">
                <a:extLst>
                  <a:ext uri="{FF2B5EF4-FFF2-40B4-BE49-F238E27FC236}">
                    <a16:creationId xmlns:a16="http://schemas.microsoft.com/office/drawing/2014/main" id="{B3D9A485-2AF3-A43D-157C-B7F6B93CD363}"/>
                  </a:ext>
                </a:extLst>
              </p:cNvPr>
              <p:cNvPicPr/>
              <p:nvPr/>
            </p:nvPicPr>
            <p:blipFill>
              <a:blip r:embed="rId3"/>
              <a:stretch>
                <a:fillRect/>
              </a:stretch>
            </p:blipFill>
            <p:spPr>
              <a:xfrm>
                <a:off x="1397160" y="1123920"/>
                <a:ext cx="8480160" cy="2587680"/>
              </a:xfrm>
              <a:prstGeom prst="rect">
                <a:avLst/>
              </a:prstGeom>
            </p:spPr>
          </p:pic>
        </mc:Fallback>
      </mc:AlternateContent>
    </p:spTree>
    <p:extLst>
      <p:ext uri="{BB962C8B-B14F-4D97-AF65-F5344CB8AC3E}">
        <p14:creationId xmlns:p14="http://schemas.microsoft.com/office/powerpoint/2010/main" val="1410156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Text Box 4"/>
          <p:cNvSpPr txBox="1">
            <a:spLocks noChangeArrowheads="1"/>
          </p:cNvSpPr>
          <p:nvPr/>
        </p:nvSpPr>
        <p:spPr bwMode="auto">
          <a:xfrm>
            <a:off x="1524001" y="1052513"/>
            <a:ext cx="5148263"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10000"/>
              </a:lnSpc>
              <a:spcBef>
                <a:spcPct val="0"/>
              </a:spcBef>
              <a:buClrTx/>
              <a:buFontTx/>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指令流出时钟</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Loop:	L.D	F0,0(R1)	</a:t>
            </a:r>
            <a:r>
              <a:rPr lang="en-US" altLang="zh-CN" sz="2000" dirty="0">
                <a:latin typeface="宋体" panose="02010600030101010101" pitchFamily="2" charset="-122"/>
                <a:ea typeface="宋体" panose="02010600030101010101" pitchFamily="2" charset="-122"/>
              </a:rPr>
              <a:t>1</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hlink"/>
                </a:solidFill>
                <a:latin typeface="宋体" panose="02010600030101010101" pitchFamily="2" charset="-122"/>
                <a:ea typeface="宋体" panose="02010600030101010101" pitchFamily="2" charset="-122"/>
              </a:rPr>
              <a:t>（空转）</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2</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	ADD.D	F4,F0,F2	</a:t>
            </a:r>
            <a:r>
              <a:rPr lang="en-US" altLang="zh-CN" sz="2000" dirty="0">
                <a:latin typeface="宋体" panose="02010600030101010101" pitchFamily="2" charset="-122"/>
                <a:ea typeface="宋体" panose="02010600030101010101" pitchFamily="2" charset="-122"/>
              </a:rPr>
              <a:t>3</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hlink"/>
                </a:solidFill>
                <a:latin typeface="宋体" panose="02010600030101010101" pitchFamily="2" charset="-122"/>
                <a:ea typeface="宋体" panose="02010600030101010101" pitchFamily="2" charset="-122"/>
              </a:rPr>
              <a:t>（空转）</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4</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hlink"/>
                </a:solidFill>
                <a:latin typeface="宋体" panose="02010600030101010101" pitchFamily="2" charset="-122"/>
                <a:ea typeface="宋体" panose="02010600030101010101" pitchFamily="2" charset="-122"/>
              </a:rPr>
              <a:t>（空转）</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5</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	S.D	F4, 0</a:t>
            </a:r>
            <a:r>
              <a:rPr lang="zh-CN" altLang="en-US" sz="2000" dirty="0">
                <a:solidFill>
                  <a:schemeClr val="tx1"/>
                </a:solidFill>
                <a:latin typeface="宋体" panose="02010600030101010101" pitchFamily="2" charset="-122"/>
                <a:ea typeface="宋体" panose="02010600030101010101" pitchFamily="2" charset="-122"/>
              </a:rPr>
              <a:t>（</a:t>
            </a:r>
            <a:r>
              <a:rPr lang="en-US" altLang="zh-CN" sz="2000" dirty="0">
                <a:solidFill>
                  <a:schemeClr val="tx1"/>
                </a:solidFill>
                <a:latin typeface="宋体" panose="02010600030101010101" pitchFamily="2" charset="-122"/>
                <a:ea typeface="宋体" panose="02010600030101010101" pitchFamily="2" charset="-122"/>
              </a:rPr>
              <a:t>R1</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6</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	L.D	F6,-8(R1)	</a:t>
            </a:r>
            <a:r>
              <a:rPr lang="en-US" altLang="zh-CN" sz="2000" dirty="0">
                <a:latin typeface="宋体" panose="02010600030101010101" pitchFamily="2" charset="-122"/>
                <a:ea typeface="宋体" panose="02010600030101010101" pitchFamily="2" charset="-122"/>
              </a:rPr>
              <a:t>7</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hlink"/>
                </a:solidFill>
                <a:latin typeface="宋体" panose="02010600030101010101" pitchFamily="2" charset="-122"/>
                <a:ea typeface="宋体" panose="02010600030101010101" pitchFamily="2" charset="-122"/>
              </a:rPr>
              <a:t>（空转）</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8</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	ADD.D	F8,F6,F2	</a:t>
            </a:r>
            <a:r>
              <a:rPr lang="en-US" altLang="zh-CN" sz="2000" dirty="0">
                <a:latin typeface="宋体" panose="02010600030101010101" pitchFamily="2" charset="-122"/>
                <a:ea typeface="宋体" panose="02010600030101010101" pitchFamily="2" charset="-122"/>
              </a:rPr>
              <a:t>9</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hlink"/>
                </a:solidFill>
                <a:latin typeface="宋体" panose="02010600030101010101" pitchFamily="2" charset="-122"/>
                <a:ea typeface="宋体" panose="02010600030101010101" pitchFamily="2" charset="-122"/>
              </a:rPr>
              <a:t>（空转）</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10</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hlink"/>
                </a:solidFill>
                <a:latin typeface="宋体" panose="02010600030101010101" pitchFamily="2" charset="-122"/>
                <a:ea typeface="宋体" panose="02010600030101010101" pitchFamily="2" charset="-122"/>
              </a:rPr>
              <a:t>（空转）</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11</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	S.D	F8, -8</a:t>
            </a:r>
            <a:r>
              <a:rPr lang="zh-CN" altLang="en-US" sz="2000" dirty="0">
                <a:solidFill>
                  <a:schemeClr val="tx1"/>
                </a:solidFill>
                <a:latin typeface="宋体" panose="02010600030101010101" pitchFamily="2" charset="-122"/>
                <a:ea typeface="宋体" panose="02010600030101010101" pitchFamily="2" charset="-122"/>
              </a:rPr>
              <a:t>（</a:t>
            </a:r>
            <a:r>
              <a:rPr lang="en-US" altLang="zh-CN" sz="2000" dirty="0">
                <a:solidFill>
                  <a:schemeClr val="tx1"/>
                </a:solidFill>
                <a:latin typeface="宋体" panose="02010600030101010101" pitchFamily="2" charset="-122"/>
                <a:ea typeface="宋体" panose="02010600030101010101" pitchFamily="2" charset="-122"/>
              </a:rPr>
              <a:t>R1</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12</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	L.D	F10,-16(R1)	</a:t>
            </a:r>
            <a:r>
              <a:rPr lang="en-US" altLang="zh-CN" sz="2000" dirty="0">
                <a:latin typeface="宋体" panose="02010600030101010101" pitchFamily="2" charset="-122"/>
                <a:ea typeface="宋体" panose="02010600030101010101" pitchFamily="2" charset="-122"/>
              </a:rPr>
              <a:t>13</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hlink"/>
                </a:solidFill>
                <a:latin typeface="宋体" panose="02010600030101010101" pitchFamily="2" charset="-122"/>
                <a:ea typeface="宋体" panose="02010600030101010101" pitchFamily="2" charset="-122"/>
              </a:rPr>
              <a:t>（空转）</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14</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	</a:t>
            </a:r>
          </a:p>
        </p:txBody>
      </p:sp>
      <p:sp>
        <p:nvSpPr>
          <p:cNvPr id="134148" name="Text Box 5"/>
          <p:cNvSpPr txBox="1">
            <a:spLocks noChangeArrowheads="1"/>
          </p:cNvSpPr>
          <p:nvPr/>
        </p:nvSpPr>
        <p:spPr bwMode="auto">
          <a:xfrm>
            <a:off x="6527801" y="1052513"/>
            <a:ext cx="4321175"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10000"/>
              </a:lnSpc>
              <a:spcBef>
                <a:spcPct val="0"/>
              </a:spcBef>
              <a:buClrTx/>
              <a:buFontTx/>
              <a:buNone/>
            </a:pPr>
            <a:r>
              <a:rPr lang="en-US" altLang="zh-CN" sz="2000" dirty="0">
                <a:ea typeface="宋体" panose="02010600030101010101" pitchFamily="2" charset="-122"/>
              </a:rPr>
              <a:t>                             </a:t>
            </a:r>
            <a:r>
              <a:rPr lang="zh-CN" altLang="en-US" sz="2000" dirty="0">
                <a:ea typeface="宋体" panose="02010600030101010101" pitchFamily="2" charset="-122"/>
              </a:rPr>
              <a:t>指令流出时钟</a:t>
            </a:r>
            <a:endParaRPr lang="zh-CN" altLang="en-US" sz="2000" dirty="0">
              <a:latin typeface="宋体" panose="02010600030101010101" pitchFamily="2" charset="-122"/>
              <a:ea typeface="宋体" panose="02010600030101010101" pitchFamily="2" charset="-122"/>
            </a:endParaRP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ADD.D	F12,F10,F2	</a:t>
            </a:r>
            <a:r>
              <a:rPr lang="en-US" altLang="zh-CN" sz="2000" dirty="0">
                <a:latin typeface="宋体" panose="02010600030101010101" pitchFamily="2" charset="-122"/>
                <a:ea typeface="宋体" panose="02010600030101010101" pitchFamily="2" charset="-122"/>
              </a:rPr>
              <a:t>15</a:t>
            </a:r>
          </a:p>
          <a:p>
            <a:pPr eaLnBrk="1" hangingPunct="1">
              <a:lnSpc>
                <a:spcPct val="110000"/>
              </a:lnSpc>
              <a:spcBef>
                <a:spcPct val="0"/>
              </a:spcBef>
              <a:buClrTx/>
              <a:buFontTx/>
              <a:buNone/>
            </a:pPr>
            <a:r>
              <a:rPr lang="zh-CN" altLang="en-US" sz="2000" dirty="0">
                <a:solidFill>
                  <a:schemeClr val="hlink"/>
                </a:solidFill>
                <a:latin typeface="宋体" panose="02010600030101010101" pitchFamily="2" charset="-122"/>
                <a:ea typeface="宋体" panose="02010600030101010101" pitchFamily="2" charset="-122"/>
              </a:rPr>
              <a:t>（空转）</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16</a:t>
            </a:r>
          </a:p>
          <a:p>
            <a:pPr eaLnBrk="1" hangingPunct="1">
              <a:lnSpc>
                <a:spcPct val="110000"/>
              </a:lnSpc>
              <a:spcBef>
                <a:spcPct val="0"/>
              </a:spcBef>
              <a:buClrTx/>
              <a:buFontTx/>
              <a:buNone/>
            </a:pPr>
            <a:r>
              <a:rPr lang="zh-CN" altLang="en-US" sz="2000" dirty="0">
                <a:solidFill>
                  <a:schemeClr val="hlink"/>
                </a:solidFill>
                <a:latin typeface="宋体" panose="02010600030101010101" pitchFamily="2" charset="-122"/>
                <a:ea typeface="宋体" panose="02010600030101010101" pitchFamily="2" charset="-122"/>
              </a:rPr>
              <a:t>（空转）</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17</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S.D	F12,-16(R1)	</a:t>
            </a:r>
            <a:r>
              <a:rPr lang="en-US" altLang="zh-CN" sz="2000" dirty="0">
                <a:latin typeface="宋体" panose="02010600030101010101" pitchFamily="2" charset="-122"/>
                <a:ea typeface="宋体" panose="02010600030101010101" pitchFamily="2" charset="-122"/>
              </a:rPr>
              <a:t>18</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L.D	F14,-24(R1)	</a:t>
            </a:r>
            <a:r>
              <a:rPr lang="en-US" altLang="zh-CN" sz="2000" dirty="0">
                <a:latin typeface="宋体" panose="02010600030101010101" pitchFamily="2" charset="-122"/>
                <a:ea typeface="宋体" panose="02010600030101010101" pitchFamily="2" charset="-122"/>
              </a:rPr>
              <a:t>19</a:t>
            </a:r>
          </a:p>
          <a:p>
            <a:pPr eaLnBrk="1" hangingPunct="1">
              <a:lnSpc>
                <a:spcPct val="110000"/>
              </a:lnSpc>
              <a:spcBef>
                <a:spcPct val="0"/>
              </a:spcBef>
              <a:buClrTx/>
              <a:buFontTx/>
              <a:buNone/>
            </a:pPr>
            <a:r>
              <a:rPr lang="zh-CN" altLang="en-US" sz="2000" dirty="0">
                <a:solidFill>
                  <a:schemeClr val="hlink"/>
                </a:solidFill>
                <a:latin typeface="宋体" panose="02010600030101010101" pitchFamily="2" charset="-122"/>
                <a:ea typeface="宋体" panose="02010600030101010101" pitchFamily="2" charset="-122"/>
              </a:rPr>
              <a:t>（空转）</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20</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ADD.D	F16,F14,F2	</a:t>
            </a:r>
            <a:r>
              <a:rPr lang="en-US" altLang="zh-CN" sz="2000" dirty="0">
                <a:latin typeface="宋体" panose="02010600030101010101" pitchFamily="2" charset="-122"/>
                <a:ea typeface="宋体" panose="02010600030101010101" pitchFamily="2" charset="-122"/>
              </a:rPr>
              <a:t>21</a:t>
            </a:r>
          </a:p>
          <a:p>
            <a:pPr eaLnBrk="1" hangingPunct="1">
              <a:lnSpc>
                <a:spcPct val="110000"/>
              </a:lnSpc>
              <a:spcBef>
                <a:spcPct val="0"/>
              </a:spcBef>
              <a:buClrTx/>
              <a:buFontTx/>
              <a:buNone/>
            </a:pPr>
            <a:r>
              <a:rPr lang="zh-CN" altLang="en-US" sz="2000" dirty="0">
                <a:solidFill>
                  <a:schemeClr val="hlink"/>
                </a:solidFill>
                <a:latin typeface="宋体" panose="02010600030101010101" pitchFamily="2" charset="-122"/>
                <a:ea typeface="宋体" panose="02010600030101010101" pitchFamily="2" charset="-122"/>
              </a:rPr>
              <a:t>（空转）	</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22</a:t>
            </a:r>
          </a:p>
          <a:p>
            <a:pPr eaLnBrk="1" hangingPunct="1">
              <a:lnSpc>
                <a:spcPct val="110000"/>
              </a:lnSpc>
              <a:spcBef>
                <a:spcPct val="0"/>
              </a:spcBef>
              <a:buClrTx/>
              <a:buFontTx/>
              <a:buNone/>
            </a:pPr>
            <a:r>
              <a:rPr lang="zh-CN" altLang="en-US" sz="2000" dirty="0">
                <a:solidFill>
                  <a:schemeClr val="hlink"/>
                </a:solidFill>
                <a:latin typeface="宋体" panose="02010600030101010101" pitchFamily="2" charset="-122"/>
                <a:ea typeface="宋体" panose="02010600030101010101" pitchFamily="2" charset="-122"/>
              </a:rPr>
              <a:t>（空转）</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23</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S.D	F16,-24(R1)	</a:t>
            </a:r>
            <a:r>
              <a:rPr lang="en-US" altLang="zh-CN" sz="2000" dirty="0">
                <a:latin typeface="宋体" panose="02010600030101010101" pitchFamily="2" charset="-122"/>
                <a:ea typeface="宋体" panose="02010600030101010101" pitchFamily="2" charset="-122"/>
              </a:rPr>
              <a:t>24</a:t>
            </a:r>
          </a:p>
          <a:p>
            <a:pPr eaLnBrk="1" hangingPunct="1">
              <a:lnSpc>
                <a:spcPct val="110000"/>
              </a:lnSpc>
              <a:spcBef>
                <a:spcPct val="0"/>
              </a:spcBef>
              <a:buClrTx/>
              <a:buFontTx/>
              <a:buNone/>
            </a:pPr>
            <a:r>
              <a:rPr lang="en-US" altLang="zh-CN" sz="2000" dirty="0">
                <a:solidFill>
                  <a:srgbClr val="D60093"/>
                </a:solidFill>
                <a:latin typeface="宋体" panose="02010600030101010101" pitchFamily="2" charset="-122"/>
                <a:ea typeface="宋体" panose="02010600030101010101" pitchFamily="2" charset="-122"/>
              </a:rPr>
              <a:t>DADDIU	R1,R1,#-32</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25</a:t>
            </a:r>
          </a:p>
          <a:p>
            <a:pPr eaLnBrk="1" hangingPunct="1">
              <a:lnSpc>
                <a:spcPct val="110000"/>
              </a:lnSpc>
              <a:spcBef>
                <a:spcPct val="0"/>
              </a:spcBef>
              <a:buClrTx/>
              <a:buFontTx/>
              <a:buNone/>
            </a:pPr>
            <a:r>
              <a:rPr lang="zh-CN" altLang="en-US" sz="2000" dirty="0">
                <a:solidFill>
                  <a:schemeClr val="hlink"/>
                </a:solidFill>
                <a:latin typeface="宋体" panose="02010600030101010101" pitchFamily="2" charset="-122"/>
                <a:ea typeface="宋体" panose="02010600030101010101" pitchFamily="2" charset="-122"/>
              </a:rPr>
              <a:t>（空转）</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26</a:t>
            </a:r>
          </a:p>
          <a:p>
            <a:pPr eaLnBrk="1" hangingPunct="1">
              <a:lnSpc>
                <a:spcPct val="110000"/>
              </a:lnSpc>
              <a:spcBef>
                <a:spcPct val="0"/>
              </a:spcBef>
              <a:buClrTx/>
              <a:buFontTx/>
              <a:buNone/>
            </a:pPr>
            <a:r>
              <a:rPr lang="en-US" altLang="zh-CN" sz="2000" dirty="0">
                <a:solidFill>
                  <a:srgbClr val="D60093"/>
                </a:solidFill>
                <a:latin typeface="宋体" panose="02010600030101010101" pitchFamily="2" charset="-122"/>
                <a:ea typeface="宋体" panose="02010600030101010101" pitchFamily="2" charset="-122"/>
              </a:rPr>
              <a:t>BNE	R1,R2,Loop</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27</a:t>
            </a:r>
          </a:p>
          <a:p>
            <a:pPr eaLnBrk="1" hangingPunct="1">
              <a:lnSpc>
                <a:spcPct val="110000"/>
              </a:lnSpc>
              <a:spcBef>
                <a:spcPct val="0"/>
              </a:spcBef>
              <a:buClrTx/>
              <a:buFontTx/>
              <a:buNone/>
            </a:pPr>
            <a:r>
              <a:rPr lang="zh-CN" altLang="en-US" sz="2000" dirty="0">
                <a:solidFill>
                  <a:schemeClr val="hlink"/>
                </a:solidFill>
                <a:latin typeface="宋体" panose="02010600030101010101" pitchFamily="2" charset="-122"/>
                <a:ea typeface="宋体" panose="02010600030101010101" pitchFamily="2" charset="-122"/>
              </a:rPr>
              <a:t>（空转）</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28</a:t>
            </a:r>
          </a:p>
        </p:txBody>
      </p:sp>
      <p:sp>
        <p:nvSpPr>
          <p:cNvPr id="134149" name="Line 6"/>
          <p:cNvSpPr>
            <a:spLocks noChangeShapeType="1"/>
          </p:cNvSpPr>
          <p:nvPr/>
        </p:nvSpPr>
        <p:spPr bwMode="auto">
          <a:xfrm>
            <a:off x="2251075" y="3457575"/>
            <a:ext cx="338455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4150" name="Line 7"/>
          <p:cNvSpPr>
            <a:spLocks noChangeShapeType="1"/>
          </p:cNvSpPr>
          <p:nvPr/>
        </p:nvSpPr>
        <p:spPr bwMode="auto">
          <a:xfrm>
            <a:off x="2279650" y="5487988"/>
            <a:ext cx="338455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4151" name="Line 8"/>
          <p:cNvSpPr>
            <a:spLocks noChangeShapeType="1"/>
          </p:cNvSpPr>
          <p:nvPr/>
        </p:nvSpPr>
        <p:spPr bwMode="auto">
          <a:xfrm>
            <a:off x="6484938" y="2795588"/>
            <a:ext cx="338455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4152" name="Line 9"/>
          <p:cNvSpPr>
            <a:spLocks noChangeShapeType="1"/>
          </p:cNvSpPr>
          <p:nvPr/>
        </p:nvSpPr>
        <p:spPr bwMode="auto">
          <a:xfrm>
            <a:off x="6456363" y="4824413"/>
            <a:ext cx="338455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矩形 9"/>
          <p:cNvSpPr/>
          <p:nvPr/>
        </p:nvSpPr>
        <p:spPr>
          <a:xfrm>
            <a:off x="544082" y="0"/>
            <a:ext cx="9189578" cy="646331"/>
          </a:xfrm>
          <a:prstGeom prst="rect">
            <a:avLst/>
          </a:prstGeom>
        </p:spPr>
        <p:txBody>
          <a:bodyPr wrap="square">
            <a:spAutoFit/>
          </a:bodyPr>
          <a:lstStyle/>
          <a:p>
            <a:pPr marL="457200" indent="-457200">
              <a:lnSpc>
                <a:spcPct val="150000"/>
              </a:lnSpc>
            </a:pPr>
            <a:r>
              <a:rPr lang="zh-CN" altLang="en-US" sz="2400" dirty="0">
                <a:latin typeface="宋体" panose="02010600030101010101" pitchFamily="2" charset="-122"/>
                <a:ea typeface="宋体" panose="02010600030101010101" pitchFamily="2" charset="-122"/>
              </a:rPr>
              <a:t>情况 </a:t>
            </a:r>
            <a:r>
              <a:rPr lang="en-US" altLang="zh-CN" sz="2400" dirty="0">
                <a:latin typeface="宋体" panose="02010600030101010101" pitchFamily="2" charset="-122"/>
                <a:ea typeface="宋体" panose="02010600030101010101" pitchFamily="2" charset="-122"/>
              </a:rPr>
              <a:t>III  </a:t>
            </a:r>
            <a:r>
              <a:rPr lang="zh-CN" altLang="en-US" sz="2400" dirty="0">
                <a:latin typeface="宋体" panose="02010600030101010101" pitchFamily="2" charset="-122"/>
                <a:ea typeface="宋体" panose="02010600030101010101" pitchFamily="2" charset="-122"/>
              </a:rPr>
              <a:t>： 将情况</a:t>
            </a:r>
            <a:r>
              <a:rPr lang="en-US" altLang="zh-CN" sz="2400" dirty="0">
                <a:latin typeface="宋体" panose="02010600030101010101" pitchFamily="2" charset="-122"/>
                <a:ea typeface="宋体" panose="02010600030101010101" pitchFamily="2" charset="-122"/>
              </a:rPr>
              <a:t> I </a:t>
            </a:r>
            <a:r>
              <a:rPr lang="zh-CN" altLang="en-US" sz="2400" dirty="0">
                <a:latin typeface="宋体" panose="02010600030101010101" pitchFamily="2" charset="-122"/>
                <a:ea typeface="宋体" panose="02010600030101010101" pitchFamily="2" charset="-122"/>
              </a:rPr>
              <a:t>每四个循环展开成一个循环</a:t>
            </a:r>
            <a:endParaRPr lang="zh-CN" altLang="en-US" sz="2400" dirty="0">
              <a:solidFill>
                <a:srgbClr val="00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658771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Rectangle 3" descr="Rectangle: Click to edit Master text styles&#10;Second level&#10;Third level&#10;Fourth level&#10;Fifth level"/>
          <p:cNvSpPr>
            <a:spLocks noGrp="1" noChangeArrowheads="1"/>
          </p:cNvSpPr>
          <p:nvPr>
            <p:ph type="body" idx="1"/>
          </p:nvPr>
        </p:nvSpPr>
        <p:spPr>
          <a:xfrm>
            <a:off x="809625" y="606425"/>
            <a:ext cx="10515600" cy="3804210"/>
          </a:xfrm>
        </p:spPr>
        <p:txBody>
          <a:bodyPr/>
          <a:lstStyle/>
          <a:p>
            <a:pPr marL="1085850" lvl="1" indent="-457200" eaLnBrk="1" hangingPunct="1">
              <a:lnSpc>
                <a:spcPct val="130000"/>
              </a:lnSpc>
              <a:buNone/>
            </a:pPr>
            <a:r>
              <a:rPr lang="zh-CN" altLang="en-US" dirty="0">
                <a:solidFill>
                  <a:srgbClr val="D60093"/>
                </a:solidFill>
                <a:latin typeface="宋体" panose="02010600030101010101" pitchFamily="2" charset="-122"/>
                <a:ea typeface="宋体" panose="02010600030101010101" pitchFamily="2" charset="-122"/>
              </a:rPr>
              <a:t>结果分析</a:t>
            </a:r>
            <a:r>
              <a:rPr lang="en-US" altLang="zh-CN" dirty="0">
                <a:solidFill>
                  <a:srgbClr val="D60093"/>
                </a:solidFill>
                <a:latin typeface="宋体" panose="02010600030101010101" pitchFamily="2" charset="-122"/>
                <a:ea typeface="宋体" panose="02010600030101010101" pitchFamily="2" charset="-122"/>
              </a:rPr>
              <a:t>:</a:t>
            </a:r>
          </a:p>
          <a:p>
            <a:pPr lvl="2" eaLnBrk="1" hangingPunct="1">
              <a:lnSpc>
                <a:spcPct val="130000"/>
              </a:lnSpc>
            </a:pPr>
            <a:r>
              <a:rPr lang="zh-CN" altLang="en-US" dirty="0">
                <a:latin typeface="宋体" panose="02010600030101010101" pitchFamily="2" charset="-122"/>
                <a:ea typeface="宋体" panose="02010600030101010101" pitchFamily="2" charset="-122"/>
              </a:rPr>
              <a:t>这个循环每遍共使用了</a:t>
            </a:r>
            <a:r>
              <a:rPr lang="en-US" altLang="zh-CN" dirty="0">
                <a:solidFill>
                  <a:srgbClr val="9933FF"/>
                </a:solidFill>
                <a:latin typeface="宋体" panose="02010600030101010101" pitchFamily="2" charset="-122"/>
                <a:ea typeface="宋体" panose="02010600030101010101" pitchFamily="2" charset="-122"/>
              </a:rPr>
              <a:t>28</a:t>
            </a:r>
            <a:r>
              <a:rPr lang="zh-CN" altLang="en-US" dirty="0">
                <a:latin typeface="宋体" panose="02010600030101010101" pitchFamily="2" charset="-122"/>
                <a:ea typeface="宋体" panose="02010600030101010101" pitchFamily="2" charset="-122"/>
              </a:rPr>
              <a:t>个时钟周期。</a:t>
            </a:r>
          </a:p>
          <a:p>
            <a:pPr lvl="2" eaLnBrk="1" hangingPunct="1">
              <a:lnSpc>
                <a:spcPct val="130000"/>
              </a:lnSpc>
            </a:pPr>
            <a:r>
              <a:rPr lang="zh-CN" altLang="en-US" dirty="0">
                <a:latin typeface="宋体" panose="02010600030101010101" pitchFamily="2" charset="-122"/>
                <a:ea typeface="宋体" panose="02010600030101010101" pitchFamily="2" charset="-122"/>
              </a:rPr>
              <a:t>有</a:t>
            </a:r>
            <a:r>
              <a:rPr lang="en-US" altLang="zh-CN" dirty="0">
                <a:solidFill>
                  <a:srgbClr val="9933FF"/>
                </a:solidFill>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个循环体，完成</a:t>
            </a:r>
            <a:r>
              <a:rPr lang="en-US" altLang="zh-CN" dirty="0">
                <a:solidFill>
                  <a:srgbClr val="9933FF"/>
                </a:solidFill>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个元素的操作。</a:t>
            </a:r>
          </a:p>
          <a:p>
            <a:pPr lvl="2" eaLnBrk="1" hangingPunct="1">
              <a:lnSpc>
                <a:spcPct val="130000"/>
              </a:lnSpc>
              <a:buFont typeface="Wingdings" pitchFamily="2" charset="2"/>
              <a:buNone/>
            </a:pPr>
            <a:r>
              <a:rPr lang="zh-CN" altLang="en-US" dirty="0">
                <a:latin typeface="宋体" panose="02010600030101010101" pitchFamily="2" charset="-122"/>
                <a:ea typeface="宋体" panose="02010600030101010101" pitchFamily="2" charset="-122"/>
              </a:rPr>
              <a:t>    平均每个元素使用</a:t>
            </a:r>
            <a:r>
              <a:rPr lang="en-US" altLang="zh-CN" dirty="0">
                <a:solidFill>
                  <a:srgbClr val="9933FF"/>
                </a:solidFill>
                <a:latin typeface="宋体" panose="02010600030101010101" pitchFamily="2" charset="-122"/>
                <a:ea typeface="宋体" panose="02010600030101010101" pitchFamily="2" charset="-122"/>
              </a:rPr>
              <a:t>28/4=7</a:t>
            </a:r>
            <a:r>
              <a:rPr lang="zh-CN" altLang="en-US" dirty="0">
                <a:latin typeface="宋体" panose="02010600030101010101" pitchFamily="2" charset="-122"/>
                <a:ea typeface="宋体" panose="02010600030101010101" pitchFamily="2" charset="-122"/>
              </a:rPr>
              <a:t>个时钟周期</a:t>
            </a:r>
          </a:p>
          <a:p>
            <a:pPr lvl="2" eaLnBrk="1" hangingPunct="1">
              <a:lnSpc>
                <a:spcPct val="130000"/>
              </a:lnSpc>
            </a:pPr>
            <a:r>
              <a:rPr lang="zh-CN" altLang="en-US" dirty="0">
                <a:latin typeface="宋体" panose="02010600030101010101" pitchFamily="2" charset="-122"/>
                <a:ea typeface="宋体" panose="02010600030101010101" pitchFamily="2" charset="-122"/>
              </a:rPr>
              <a:t>原始循环的每个元素需要</a:t>
            </a:r>
            <a:r>
              <a:rPr lang="en-US" altLang="zh-CN" dirty="0">
                <a:solidFill>
                  <a:srgbClr val="9933FF"/>
                </a:solidFill>
                <a:latin typeface="宋体" panose="02010600030101010101" pitchFamily="2" charset="-122"/>
                <a:ea typeface="宋体" panose="02010600030101010101" pitchFamily="2" charset="-122"/>
              </a:rPr>
              <a:t>10</a:t>
            </a:r>
            <a:r>
              <a:rPr lang="zh-CN" altLang="en-US" dirty="0">
                <a:latin typeface="宋体" panose="02010600030101010101" pitchFamily="2" charset="-122"/>
                <a:ea typeface="宋体" panose="02010600030101010101" pitchFamily="2" charset="-122"/>
              </a:rPr>
              <a:t>个时钟周期。</a:t>
            </a:r>
          </a:p>
          <a:p>
            <a:pPr lvl="2" eaLnBrk="1" hangingPunct="1">
              <a:lnSpc>
                <a:spcPct val="130000"/>
              </a:lnSpc>
              <a:buFont typeface="Wingdings" pitchFamily="2" charset="2"/>
              <a:buNone/>
            </a:pPr>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 </a:t>
            </a:r>
            <a:r>
              <a:rPr lang="zh-CN" altLang="en-US" dirty="0">
                <a:solidFill>
                  <a:srgbClr val="D60093"/>
                </a:solidFill>
                <a:latin typeface="宋体" panose="02010600030101010101" pitchFamily="2" charset="-122"/>
                <a:ea typeface="宋体" panose="02010600030101010101" pitchFamily="2" charset="-122"/>
              </a:rPr>
              <a:t>节省的时间：</a:t>
            </a:r>
            <a:r>
              <a:rPr lang="zh-CN" altLang="en-US" dirty="0">
                <a:latin typeface="宋体" panose="02010600030101010101" pitchFamily="2" charset="-122"/>
                <a:ea typeface="宋体" panose="02010600030101010101" pitchFamily="2" charset="-122"/>
              </a:rPr>
              <a:t>从减少循环控制的开销中获得的。</a:t>
            </a:r>
          </a:p>
          <a:p>
            <a:pPr lvl="2" eaLnBrk="1" hangingPunct="1">
              <a:lnSpc>
                <a:spcPct val="130000"/>
              </a:lnSpc>
            </a:pPr>
            <a:r>
              <a:rPr lang="zh-CN" altLang="en-US" dirty="0">
                <a:latin typeface="宋体" panose="02010600030101010101" pitchFamily="2" charset="-122"/>
                <a:ea typeface="宋体" panose="02010600030101010101" pitchFamily="2" charset="-122"/>
              </a:rPr>
              <a:t>在整个展开后的循环中，实际指令只有</a:t>
            </a:r>
            <a:r>
              <a:rPr lang="en-US" altLang="zh-CN" dirty="0">
                <a:solidFill>
                  <a:srgbClr val="9933FF"/>
                </a:solidFill>
                <a:latin typeface="宋体" panose="02010600030101010101" pitchFamily="2" charset="-122"/>
                <a:ea typeface="宋体" panose="02010600030101010101" pitchFamily="2" charset="-122"/>
              </a:rPr>
              <a:t>14</a:t>
            </a:r>
            <a:r>
              <a:rPr lang="zh-CN" altLang="en-US" dirty="0">
                <a:latin typeface="宋体" panose="02010600030101010101" pitchFamily="2" charset="-122"/>
                <a:ea typeface="宋体" panose="02010600030101010101" pitchFamily="2" charset="-122"/>
              </a:rPr>
              <a:t>条，其他</a:t>
            </a:r>
            <a:r>
              <a:rPr lang="en-US" altLang="zh-CN" dirty="0">
                <a:solidFill>
                  <a:srgbClr val="9933FF"/>
                </a:solidFill>
                <a:latin typeface="宋体" panose="02010600030101010101" pitchFamily="2" charset="-122"/>
                <a:ea typeface="宋体" panose="02010600030101010101" pitchFamily="2" charset="-122"/>
              </a:rPr>
              <a:t>14</a:t>
            </a:r>
            <a:r>
              <a:rPr lang="zh-CN" altLang="en-US" dirty="0">
                <a:latin typeface="宋体" panose="02010600030101010101" pitchFamily="2" charset="-122"/>
                <a:ea typeface="宋体" panose="02010600030101010101" pitchFamily="2" charset="-122"/>
              </a:rPr>
              <a:t>个周期都是空转。</a:t>
            </a:r>
          </a:p>
          <a:p>
            <a:pPr lvl="2" eaLnBrk="1" hangingPunct="1">
              <a:lnSpc>
                <a:spcPct val="130000"/>
              </a:lnSpc>
              <a:buFont typeface="Wingdings" pitchFamily="2" charset="2"/>
              <a:buNone/>
            </a:pPr>
            <a:r>
              <a:rPr lang="zh-CN" altLang="en-US" dirty="0">
                <a:latin typeface="宋体" panose="02010600030101010101" pitchFamily="2" charset="-122"/>
                <a:ea typeface="宋体" panose="02010600030101010101" pitchFamily="2" charset="-122"/>
              </a:rPr>
              <a:t>    </a:t>
            </a:r>
            <a:r>
              <a:rPr lang="zh-CN" altLang="en-US" dirty="0">
                <a:solidFill>
                  <a:srgbClr val="D60093"/>
                </a:solidFill>
                <a:latin typeface="宋体" panose="02010600030101010101" pitchFamily="2" charset="-122"/>
                <a:ea typeface="宋体" panose="02010600030101010101" pitchFamily="2" charset="-122"/>
              </a:rPr>
              <a:t>效率并不高</a:t>
            </a:r>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E151E9AF-6C10-A634-3D7E-20E3124C5B00}"/>
                  </a:ext>
                </a:extLst>
              </p14:cNvPr>
              <p14:cNvContentPartPr/>
              <p14:nvPr/>
            </p14:nvContentPartPr>
            <p14:xfrm>
              <a:off x="3735000" y="1528560"/>
              <a:ext cx="3607560" cy="1973880"/>
            </p14:xfrm>
          </p:contentPart>
        </mc:Choice>
        <mc:Fallback xmlns="">
          <p:pic>
            <p:nvPicPr>
              <p:cNvPr id="2" name="墨迹 1">
                <a:extLst>
                  <a:ext uri="{FF2B5EF4-FFF2-40B4-BE49-F238E27FC236}">
                    <a16:creationId xmlns:a16="http://schemas.microsoft.com/office/drawing/2014/main" id="{E151E9AF-6C10-A634-3D7E-20E3124C5B00}"/>
                  </a:ext>
                </a:extLst>
              </p:cNvPr>
              <p:cNvPicPr/>
              <p:nvPr/>
            </p:nvPicPr>
            <p:blipFill>
              <a:blip r:embed="rId3"/>
              <a:stretch>
                <a:fillRect/>
              </a:stretch>
            </p:blipFill>
            <p:spPr>
              <a:xfrm>
                <a:off x="3725640" y="1519200"/>
                <a:ext cx="3626280" cy="1992600"/>
              </a:xfrm>
              <a:prstGeom prst="rect">
                <a:avLst/>
              </a:prstGeom>
            </p:spPr>
          </p:pic>
        </mc:Fallback>
      </mc:AlternateContent>
    </p:spTree>
    <p:extLst>
      <p:ext uri="{BB962C8B-B14F-4D97-AF65-F5344CB8AC3E}">
        <p14:creationId xmlns:p14="http://schemas.microsoft.com/office/powerpoint/2010/main" val="3548580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Text Box 4"/>
          <p:cNvSpPr txBox="1">
            <a:spLocks noChangeArrowheads="1"/>
          </p:cNvSpPr>
          <p:nvPr/>
        </p:nvSpPr>
        <p:spPr bwMode="auto">
          <a:xfrm>
            <a:off x="428626" y="733425"/>
            <a:ext cx="6265863" cy="5411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10000"/>
              </a:lnSpc>
              <a:spcBef>
                <a:spcPct val="0"/>
              </a:spcBef>
              <a:buClrTx/>
              <a:buFontTx/>
              <a:buNone/>
            </a:pPr>
            <a:r>
              <a:rPr lang="en-US" altLang="zh-CN" sz="2000" b="1" dirty="0">
                <a:solidFill>
                  <a:schemeClr val="tx1"/>
                </a:solidFill>
                <a:latin typeface="宋体" panose="02010600030101010101" pitchFamily="2" charset="-122"/>
                <a:ea typeface="宋体" panose="02010600030101010101" pitchFamily="2" charset="-122"/>
              </a:rPr>
              <a:t>			            </a:t>
            </a:r>
            <a:r>
              <a:rPr lang="zh-CN" altLang="en-US" sz="2000" b="1" dirty="0">
                <a:solidFill>
                  <a:schemeClr val="tx1"/>
                </a:solidFill>
                <a:latin typeface="宋体" panose="02010600030101010101" pitchFamily="2" charset="-122"/>
                <a:ea typeface="宋体" panose="02010600030101010101" pitchFamily="2" charset="-122"/>
              </a:rPr>
              <a:t>指令流出时钟</a:t>
            </a:r>
          </a:p>
          <a:p>
            <a:pPr eaLnBrk="1" hangingPunct="1">
              <a:lnSpc>
                <a:spcPts val="28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Loop:	</a:t>
            </a:r>
            <a:r>
              <a:rPr lang="en-US" altLang="zh-CN" sz="2000" dirty="0">
                <a:solidFill>
                  <a:srgbClr val="D60093"/>
                </a:solidFill>
                <a:latin typeface="宋体" panose="02010600030101010101" pitchFamily="2" charset="-122"/>
                <a:ea typeface="宋体" panose="02010600030101010101" pitchFamily="2" charset="-122"/>
              </a:rPr>
              <a:t>L.D		F0,0(R1)	    1</a:t>
            </a:r>
          </a:p>
          <a:p>
            <a:pPr eaLnBrk="1" hangingPunct="1">
              <a:lnSpc>
                <a:spcPts val="2800"/>
              </a:lnSpc>
              <a:spcBef>
                <a:spcPct val="0"/>
              </a:spcBef>
              <a:buClrTx/>
              <a:buFontTx/>
              <a:buNone/>
            </a:pPr>
            <a:r>
              <a:rPr lang="en-US" altLang="zh-CN" sz="2000" dirty="0">
                <a:solidFill>
                  <a:srgbClr val="D60093"/>
                </a:solidFill>
                <a:latin typeface="宋体" panose="02010600030101010101" pitchFamily="2" charset="-122"/>
                <a:ea typeface="宋体" panose="02010600030101010101" pitchFamily="2" charset="-122"/>
              </a:rPr>
              <a:t>	L.D		F6,-8(R1)	    2</a:t>
            </a:r>
          </a:p>
          <a:p>
            <a:pPr eaLnBrk="1" hangingPunct="1">
              <a:lnSpc>
                <a:spcPts val="2800"/>
              </a:lnSpc>
              <a:spcBef>
                <a:spcPct val="0"/>
              </a:spcBef>
              <a:buClrTx/>
              <a:buFontTx/>
              <a:buNone/>
            </a:pPr>
            <a:r>
              <a:rPr lang="en-US" altLang="zh-CN" sz="2000" dirty="0">
                <a:solidFill>
                  <a:srgbClr val="D60093"/>
                </a:solidFill>
                <a:latin typeface="宋体" panose="02010600030101010101" pitchFamily="2" charset="-122"/>
                <a:ea typeface="宋体" panose="02010600030101010101" pitchFamily="2" charset="-122"/>
              </a:rPr>
              <a:t>	L.D		F10,-16(R1)	    3</a:t>
            </a:r>
          </a:p>
          <a:p>
            <a:pPr eaLnBrk="1" hangingPunct="1">
              <a:lnSpc>
                <a:spcPts val="2800"/>
              </a:lnSpc>
              <a:spcBef>
                <a:spcPct val="0"/>
              </a:spcBef>
              <a:buClrTx/>
              <a:buFontTx/>
              <a:buNone/>
            </a:pPr>
            <a:r>
              <a:rPr lang="en-US" altLang="zh-CN" sz="2000" dirty="0">
                <a:solidFill>
                  <a:srgbClr val="D60093"/>
                </a:solidFill>
                <a:latin typeface="宋体" panose="02010600030101010101" pitchFamily="2" charset="-122"/>
                <a:ea typeface="宋体" panose="02010600030101010101" pitchFamily="2" charset="-122"/>
              </a:rPr>
              <a:t>	L.D		F14,-24(R1)	    4</a:t>
            </a:r>
          </a:p>
          <a:p>
            <a:pPr eaLnBrk="1" hangingPunct="1">
              <a:lnSpc>
                <a:spcPts val="28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a:solidFill>
                  <a:srgbClr val="9933FF"/>
                </a:solidFill>
                <a:latin typeface="宋体" panose="02010600030101010101" pitchFamily="2" charset="-122"/>
                <a:ea typeface="宋体" panose="02010600030101010101" pitchFamily="2" charset="-122"/>
              </a:rPr>
              <a:t>ADD.D		F4,F0,F2	    5</a:t>
            </a:r>
          </a:p>
          <a:p>
            <a:pPr eaLnBrk="1" hangingPunct="1">
              <a:lnSpc>
                <a:spcPts val="2800"/>
              </a:lnSpc>
              <a:spcBef>
                <a:spcPct val="0"/>
              </a:spcBef>
              <a:buClrTx/>
              <a:buFontTx/>
              <a:buNone/>
            </a:pPr>
            <a:r>
              <a:rPr lang="en-US" altLang="zh-CN" sz="2000" dirty="0">
                <a:solidFill>
                  <a:srgbClr val="9933FF"/>
                </a:solidFill>
                <a:latin typeface="宋体" panose="02010600030101010101" pitchFamily="2" charset="-122"/>
                <a:ea typeface="宋体" panose="02010600030101010101" pitchFamily="2" charset="-122"/>
              </a:rPr>
              <a:t>	ADD.D		F8,F6,F2	    6</a:t>
            </a:r>
          </a:p>
          <a:p>
            <a:pPr eaLnBrk="1" hangingPunct="1">
              <a:lnSpc>
                <a:spcPts val="2800"/>
              </a:lnSpc>
              <a:spcBef>
                <a:spcPct val="0"/>
              </a:spcBef>
              <a:buClrTx/>
              <a:buFontTx/>
              <a:buNone/>
            </a:pPr>
            <a:r>
              <a:rPr lang="en-US" altLang="zh-CN" sz="2000" dirty="0">
                <a:solidFill>
                  <a:srgbClr val="9933FF"/>
                </a:solidFill>
                <a:latin typeface="宋体" panose="02010600030101010101" pitchFamily="2" charset="-122"/>
                <a:ea typeface="宋体" panose="02010600030101010101" pitchFamily="2" charset="-122"/>
              </a:rPr>
              <a:t>	ADD.D		F12,F10,F2	    7</a:t>
            </a:r>
          </a:p>
          <a:p>
            <a:pPr eaLnBrk="1" hangingPunct="1">
              <a:lnSpc>
                <a:spcPts val="2800"/>
              </a:lnSpc>
              <a:spcBef>
                <a:spcPct val="0"/>
              </a:spcBef>
              <a:buClrTx/>
              <a:buFontTx/>
              <a:buNone/>
            </a:pPr>
            <a:r>
              <a:rPr lang="en-US" altLang="zh-CN" sz="2000" dirty="0">
                <a:solidFill>
                  <a:srgbClr val="9933FF"/>
                </a:solidFill>
                <a:latin typeface="宋体" panose="02010600030101010101" pitchFamily="2" charset="-122"/>
                <a:ea typeface="宋体" panose="02010600030101010101" pitchFamily="2" charset="-122"/>
              </a:rPr>
              <a:t>	ADD.D		F16,F14,F2	    8</a:t>
            </a:r>
          </a:p>
          <a:p>
            <a:pPr eaLnBrk="1" hangingPunct="1">
              <a:lnSpc>
                <a:spcPts val="28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	</a:t>
            </a:r>
            <a:r>
              <a:rPr lang="pt-BR" altLang="zh-CN" sz="2000" dirty="0">
                <a:solidFill>
                  <a:srgbClr val="339933"/>
                </a:solidFill>
                <a:latin typeface="宋体" panose="02010600030101010101" pitchFamily="2" charset="-122"/>
                <a:ea typeface="宋体" panose="02010600030101010101" pitchFamily="2" charset="-122"/>
              </a:rPr>
              <a:t>S.D		F4,0(R1)	    9</a:t>
            </a:r>
          </a:p>
          <a:p>
            <a:pPr eaLnBrk="1" hangingPunct="1">
              <a:lnSpc>
                <a:spcPts val="2800"/>
              </a:lnSpc>
              <a:spcBef>
                <a:spcPct val="0"/>
              </a:spcBef>
              <a:buClrTx/>
              <a:buFontTx/>
              <a:buNone/>
            </a:pPr>
            <a:r>
              <a:rPr lang="pt-BR" altLang="zh-CN" sz="2000" dirty="0">
                <a:solidFill>
                  <a:srgbClr val="339933"/>
                </a:solidFill>
                <a:latin typeface="宋体" panose="02010600030101010101" pitchFamily="2" charset="-122"/>
                <a:ea typeface="宋体" panose="02010600030101010101" pitchFamily="2" charset="-122"/>
              </a:rPr>
              <a:t>	S.D		F8,-8(R1)	   10</a:t>
            </a:r>
          </a:p>
          <a:p>
            <a:pPr eaLnBrk="1" hangingPunct="1">
              <a:lnSpc>
                <a:spcPts val="2800"/>
              </a:lnSpc>
              <a:spcBef>
                <a:spcPct val="0"/>
              </a:spcBef>
              <a:buClrTx/>
              <a:buFontTx/>
              <a:buNone/>
            </a:pPr>
            <a:r>
              <a:rPr lang="pt-BR" altLang="zh-CN" sz="2000" dirty="0">
                <a:solidFill>
                  <a:srgbClr val="339933"/>
                </a:solidFill>
                <a:latin typeface="宋体" panose="02010600030101010101" pitchFamily="2" charset="-122"/>
                <a:ea typeface="宋体" panose="02010600030101010101" pitchFamily="2" charset="-122"/>
              </a:rPr>
              <a:t>	DADDIU		R1,R1,#-32	   12</a:t>
            </a:r>
          </a:p>
          <a:p>
            <a:pPr eaLnBrk="1" hangingPunct="1">
              <a:lnSpc>
                <a:spcPts val="2800"/>
              </a:lnSpc>
              <a:spcBef>
                <a:spcPct val="0"/>
              </a:spcBef>
              <a:buClrTx/>
              <a:buFontTx/>
              <a:buNone/>
            </a:pPr>
            <a:r>
              <a:rPr lang="pt-BR" altLang="zh-CN" sz="2000" dirty="0">
                <a:solidFill>
                  <a:srgbClr val="339933"/>
                </a:solidFill>
                <a:latin typeface="宋体" panose="02010600030101010101" pitchFamily="2" charset="-122"/>
                <a:ea typeface="宋体" panose="02010600030101010101" pitchFamily="2" charset="-122"/>
              </a:rPr>
              <a:t>	S.D		F12,16(R1)	   11</a:t>
            </a:r>
          </a:p>
          <a:p>
            <a:pPr eaLnBrk="1" hangingPunct="1">
              <a:lnSpc>
                <a:spcPts val="2800"/>
              </a:lnSpc>
              <a:spcBef>
                <a:spcPct val="0"/>
              </a:spcBef>
              <a:buClrTx/>
              <a:buFontTx/>
              <a:buNone/>
            </a:pPr>
            <a:r>
              <a:rPr lang="pt-BR" altLang="zh-CN" sz="2000" dirty="0">
                <a:solidFill>
                  <a:srgbClr val="339933"/>
                </a:solidFill>
                <a:latin typeface="宋体" panose="02010600030101010101" pitchFamily="2" charset="-122"/>
                <a:ea typeface="宋体" panose="02010600030101010101" pitchFamily="2" charset="-122"/>
              </a:rPr>
              <a:t>	BNE		R1,R2,Loop	   13</a:t>
            </a:r>
          </a:p>
          <a:p>
            <a:pPr eaLnBrk="1" hangingPunct="1">
              <a:lnSpc>
                <a:spcPts val="2800"/>
              </a:lnSpc>
              <a:spcBef>
                <a:spcPct val="0"/>
              </a:spcBef>
              <a:buClrTx/>
              <a:buFontTx/>
              <a:buNone/>
            </a:pPr>
            <a:r>
              <a:rPr lang="pt-BR" altLang="zh-CN" sz="2000" dirty="0">
                <a:solidFill>
                  <a:srgbClr val="339933"/>
                </a:solidFill>
                <a:latin typeface="宋体" panose="02010600030101010101" pitchFamily="2" charset="-122"/>
                <a:ea typeface="宋体" panose="02010600030101010101" pitchFamily="2" charset="-122"/>
              </a:rPr>
              <a:t>	</a:t>
            </a:r>
            <a:r>
              <a:rPr lang="en-US" altLang="zh-CN" sz="2000" dirty="0">
                <a:solidFill>
                  <a:srgbClr val="339933"/>
                </a:solidFill>
                <a:latin typeface="宋体" panose="02010600030101010101" pitchFamily="2" charset="-122"/>
                <a:ea typeface="宋体" panose="02010600030101010101" pitchFamily="2" charset="-122"/>
              </a:rPr>
              <a:t>S.D		F16,8(R1)	   14</a:t>
            </a:r>
          </a:p>
        </p:txBody>
      </p:sp>
      <p:sp>
        <p:nvSpPr>
          <p:cNvPr id="5" name="矩形 4"/>
          <p:cNvSpPr/>
          <p:nvPr/>
        </p:nvSpPr>
        <p:spPr>
          <a:xfrm>
            <a:off x="544082" y="0"/>
            <a:ext cx="9189578" cy="646331"/>
          </a:xfrm>
          <a:prstGeom prst="rect">
            <a:avLst/>
          </a:prstGeom>
        </p:spPr>
        <p:txBody>
          <a:bodyPr wrap="square">
            <a:spAutoFit/>
          </a:bodyPr>
          <a:lstStyle/>
          <a:p>
            <a:pPr marL="457200" indent="-457200">
              <a:lnSpc>
                <a:spcPct val="150000"/>
              </a:lnSpc>
            </a:pPr>
            <a:r>
              <a:rPr lang="zh-CN" altLang="en-US" sz="2400" dirty="0">
                <a:latin typeface="宋体" panose="02010600030101010101" pitchFamily="2" charset="-122"/>
                <a:ea typeface="宋体" panose="02010600030101010101" pitchFamily="2" charset="-122"/>
              </a:rPr>
              <a:t>情况 </a:t>
            </a:r>
            <a:r>
              <a:rPr lang="en-US" altLang="zh-CN" sz="2400" dirty="0">
                <a:latin typeface="宋体" panose="02010600030101010101" pitchFamily="2" charset="-122"/>
                <a:ea typeface="宋体" panose="02010600030101010101" pitchFamily="2" charset="-122"/>
              </a:rPr>
              <a:t>IV  </a:t>
            </a:r>
            <a:r>
              <a:rPr lang="zh-CN" altLang="en-US" sz="2400" dirty="0">
                <a:latin typeface="宋体" panose="02010600030101010101" pitchFamily="2" charset="-122"/>
                <a:ea typeface="宋体" panose="02010600030101010101" pitchFamily="2" charset="-122"/>
              </a:rPr>
              <a:t>： 将情况</a:t>
            </a:r>
            <a:r>
              <a:rPr lang="en-US" altLang="zh-CN" sz="2400" dirty="0">
                <a:latin typeface="宋体" panose="02010600030101010101" pitchFamily="2" charset="-122"/>
                <a:ea typeface="宋体" panose="02010600030101010101" pitchFamily="2" charset="-122"/>
              </a:rPr>
              <a:t> III </a:t>
            </a:r>
            <a:r>
              <a:rPr lang="zh-CN" altLang="en-US" sz="2400" dirty="0">
                <a:latin typeface="宋体" panose="02010600030101010101" pitchFamily="2" charset="-122"/>
                <a:ea typeface="宋体" panose="02010600030101010101" pitchFamily="2" charset="-122"/>
              </a:rPr>
              <a:t>进行指令调度</a:t>
            </a:r>
            <a:endParaRPr lang="zh-CN" altLang="en-US" sz="2400" dirty="0">
              <a:solidFill>
                <a:srgbClr val="000000"/>
              </a:solidFill>
              <a:latin typeface="宋体" panose="02010600030101010101" pitchFamily="2" charset="-122"/>
              <a:ea typeface="宋体" panose="02010600030101010101" pitchFamily="2" charset="-122"/>
            </a:endParaRPr>
          </a:p>
        </p:txBody>
      </p:sp>
      <p:sp>
        <p:nvSpPr>
          <p:cNvPr id="6" name="Rectangle 3" descr="Rectangle: Click to edit Master text styles&#10;Second level&#10;Third level&#10;Fourth level&#10;Fifth level"/>
          <p:cNvSpPr txBox="1">
            <a:spLocks noChangeArrowheads="1"/>
          </p:cNvSpPr>
          <p:nvPr/>
        </p:nvSpPr>
        <p:spPr>
          <a:xfrm>
            <a:off x="6541478" y="1885950"/>
            <a:ext cx="5450498" cy="27812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85850" lvl="1" indent="-1085850">
              <a:lnSpc>
                <a:spcPct val="130000"/>
              </a:lnSpc>
              <a:buFont typeface="Arial" panose="020B0604020202020204" pitchFamily="34" charset="0"/>
              <a:buNone/>
            </a:pPr>
            <a:r>
              <a:rPr lang="zh-CN" altLang="en-US" sz="2000" dirty="0">
                <a:solidFill>
                  <a:srgbClr val="D60093"/>
                </a:solidFill>
                <a:latin typeface="宋体" panose="02010600030101010101" pitchFamily="2" charset="-122"/>
                <a:ea typeface="宋体" panose="02010600030101010101" pitchFamily="2" charset="-122"/>
              </a:rPr>
              <a:t>结果分析：</a:t>
            </a:r>
          </a:p>
          <a:p>
            <a:pPr marL="361950" lvl="2" indent="-276225">
              <a:lnSpc>
                <a:spcPct val="130000"/>
              </a:lnSpc>
              <a:tabLst>
                <a:tab pos="361950" algn="l"/>
              </a:tabLst>
            </a:pPr>
            <a:r>
              <a:rPr lang="zh-CN" altLang="en-US" dirty="0">
                <a:latin typeface="宋体" panose="02010600030101010101" pitchFamily="2" charset="-122"/>
                <a:ea typeface="宋体" panose="02010600030101010101" pitchFamily="2" charset="-122"/>
              </a:rPr>
              <a:t>没有数据相关引起的空转等待。整个循环仅仅使用了</a:t>
            </a:r>
            <a:r>
              <a:rPr lang="en-US" altLang="zh-CN" dirty="0">
                <a:solidFill>
                  <a:srgbClr val="9933FF"/>
                </a:solidFill>
                <a:latin typeface="宋体" panose="02010600030101010101" pitchFamily="2" charset="-122"/>
                <a:ea typeface="宋体" panose="02010600030101010101" pitchFamily="2" charset="-122"/>
              </a:rPr>
              <a:t>14</a:t>
            </a:r>
            <a:r>
              <a:rPr lang="zh-CN" altLang="en-US" dirty="0">
                <a:latin typeface="宋体" panose="02010600030101010101" pitchFamily="2" charset="-122"/>
                <a:ea typeface="宋体" panose="02010600030101010101" pitchFamily="2" charset="-122"/>
              </a:rPr>
              <a:t>个时钟周期。平均每个元素的操作使用</a:t>
            </a:r>
            <a:r>
              <a:rPr lang="en-US" altLang="zh-CN" dirty="0">
                <a:solidFill>
                  <a:srgbClr val="9933FF"/>
                </a:solidFill>
                <a:latin typeface="宋体" panose="02010600030101010101" pitchFamily="2" charset="-122"/>
                <a:ea typeface="宋体" panose="02010600030101010101" pitchFamily="2" charset="-122"/>
              </a:rPr>
              <a:t>14/4=3.5</a:t>
            </a:r>
            <a:r>
              <a:rPr lang="zh-CN" altLang="en-US" dirty="0">
                <a:latin typeface="宋体" panose="02010600030101010101" pitchFamily="2" charset="-122"/>
                <a:ea typeface="宋体" panose="02010600030101010101" pitchFamily="2" charset="-122"/>
              </a:rPr>
              <a:t>个时钟周期。</a:t>
            </a:r>
          </a:p>
          <a:p>
            <a:pPr marL="361950" lvl="2" indent="-276225">
              <a:lnSpc>
                <a:spcPct val="130000"/>
              </a:lnSpc>
              <a:tabLst>
                <a:tab pos="361950" algn="l"/>
              </a:tabLst>
            </a:pPr>
            <a:r>
              <a:rPr lang="zh-CN" altLang="en-US" dirty="0">
                <a:latin typeface="宋体" panose="02010600030101010101" pitchFamily="2" charset="-122"/>
                <a:ea typeface="宋体" panose="02010600030101010101" pitchFamily="2" charset="-122"/>
              </a:rPr>
              <a:t>通过循环展开、寄存器重命名和指令调度，可以有效地开发出指令级并行。 </a:t>
            </a:r>
          </a:p>
        </p:txBody>
      </p:sp>
    </p:spTree>
    <p:extLst>
      <p:ext uri="{BB962C8B-B14F-4D97-AF65-F5344CB8AC3E}">
        <p14:creationId xmlns:p14="http://schemas.microsoft.com/office/powerpoint/2010/main" val="163057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Rectangle 3" descr="Rectangle: Click to edit Master text styles&#10;Second level&#10;Third level&#10;Fourth level&#10;Fifth level"/>
          <p:cNvSpPr>
            <a:spLocks noGrp="1" noChangeArrowheads="1"/>
          </p:cNvSpPr>
          <p:nvPr>
            <p:ph type="body" idx="1"/>
          </p:nvPr>
        </p:nvSpPr>
        <p:spPr>
          <a:xfrm>
            <a:off x="257173" y="613392"/>
            <a:ext cx="11658989" cy="5328139"/>
          </a:xfrm>
        </p:spPr>
        <p:txBody>
          <a:bodyPr>
            <a:normAutofit/>
          </a:bodyPr>
          <a:lstStyle/>
          <a:p>
            <a:pPr>
              <a:lnSpc>
                <a:spcPts val="3000"/>
              </a:lnSpc>
              <a:spcBef>
                <a:spcPts val="1200"/>
              </a:spcBef>
            </a:pPr>
            <a:r>
              <a:rPr lang="zh-CN" altLang="en-US" sz="2200" dirty="0">
                <a:latin typeface="宋体" panose="02010600030101010101" pitchFamily="2" charset="-122"/>
                <a:ea typeface="宋体" panose="02010600030101010101" pitchFamily="2" charset="-122"/>
              </a:rPr>
              <a:t>循环展开和指令调度时要注意以下几个方面：</a:t>
            </a:r>
          </a:p>
          <a:p>
            <a:pPr marL="714375" lvl="1" indent="-171450" eaLnBrk="1" hangingPunct="1">
              <a:lnSpc>
                <a:spcPts val="3000"/>
              </a:lnSpc>
              <a:spcBef>
                <a:spcPts val="1200"/>
              </a:spcBef>
            </a:pPr>
            <a:r>
              <a:rPr lang="zh-CN" altLang="en-US" sz="2000" dirty="0">
                <a:solidFill>
                  <a:srgbClr val="FF0000"/>
                </a:solidFill>
                <a:latin typeface="宋体" panose="02010600030101010101" pitchFamily="2" charset="-122"/>
                <a:ea typeface="宋体" panose="02010600030101010101" pitchFamily="2" charset="-122"/>
              </a:rPr>
              <a:t>保证正确性。</a:t>
            </a:r>
            <a:r>
              <a:rPr lang="zh-CN" altLang="en-US" sz="2000" dirty="0">
                <a:latin typeface="宋体" panose="02010600030101010101" pitchFamily="2" charset="-122"/>
                <a:ea typeface="宋体" panose="02010600030101010101" pitchFamily="2" charset="-122"/>
              </a:rPr>
              <a:t>在循环展开和调度过程中尤其要注意两个地方的正确性：循环控制，操作数偏移量的修改。</a:t>
            </a:r>
          </a:p>
          <a:p>
            <a:pPr marL="714375" lvl="1" indent="-171450" eaLnBrk="1" hangingPunct="1">
              <a:lnSpc>
                <a:spcPts val="3000"/>
              </a:lnSpc>
              <a:spcBef>
                <a:spcPts val="1200"/>
              </a:spcBef>
            </a:pPr>
            <a:r>
              <a:rPr lang="zh-CN" altLang="en-US" sz="2000" dirty="0">
                <a:solidFill>
                  <a:srgbClr val="FF0000"/>
                </a:solidFill>
                <a:latin typeface="宋体" panose="02010600030101010101" pitchFamily="2" charset="-122"/>
                <a:ea typeface="宋体" panose="02010600030101010101" pitchFamily="2" charset="-122"/>
              </a:rPr>
              <a:t>注意有效性。</a:t>
            </a:r>
            <a:r>
              <a:rPr lang="zh-CN" altLang="en-US" sz="2000" dirty="0">
                <a:latin typeface="宋体" panose="02010600030101010101" pitchFamily="2" charset="-122"/>
                <a:ea typeface="宋体" panose="02010600030101010101" pitchFamily="2" charset="-122"/>
              </a:rPr>
              <a:t>只有能够找到不同循环体之间的无关性，才能有效地使用循环展开。</a:t>
            </a:r>
          </a:p>
          <a:p>
            <a:pPr marL="714375" lvl="1" indent="-171450" eaLnBrk="1" hangingPunct="1">
              <a:lnSpc>
                <a:spcPts val="3000"/>
              </a:lnSpc>
              <a:spcBef>
                <a:spcPts val="1200"/>
              </a:spcBef>
            </a:pPr>
            <a:r>
              <a:rPr lang="zh-CN" altLang="en-US" sz="2000" dirty="0">
                <a:solidFill>
                  <a:srgbClr val="FF0000"/>
                </a:solidFill>
                <a:latin typeface="宋体" panose="02010600030101010101" pitchFamily="2" charset="-122"/>
                <a:ea typeface="宋体" panose="02010600030101010101" pitchFamily="2" charset="-122"/>
              </a:rPr>
              <a:t>使用不同的寄存器。</a:t>
            </a:r>
            <a:r>
              <a:rPr lang="zh-CN" altLang="en-US" sz="2000" dirty="0">
                <a:latin typeface="宋体" panose="02010600030101010101" pitchFamily="2" charset="-122"/>
                <a:ea typeface="宋体" panose="02010600030101010101" pitchFamily="2" charset="-122"/>
              </a:rPr>
              <a:t>（否则可能导致新的冲突）</a:t>
            </a:r>
          </a:p>
          <a:p>
            <a:pPr marL="714375" lvl="1" indent="-171450" eaLnBrk="1" hangingPunct="1">
              <a:lnSpc>
                <a:spcPts val="3000"/>
              </a:lnSpc>
              <a:spcBef>
                <a:spcPts val="1200"/>
              </a:spcBef>
            </a:pPr>
            <a:r>
              <a:rPr lang="zh-CN" altLang="en-US" sz="2000" dirty="0">
                <a:latin typeface="宋体" panose="02010600030101010101" pitchFamily="2" charset="-122"/>
                <a:ea typeface="宋体" panose="02010600030101010101" pitchFamily="2" charset="-122"/>
              </a:rPr>
              <a:t>删除多余的测试指令和分支指令，并对循环结束代码和新的循环体代码进行相应的修正。</a:t>
            </a:r>
            <a:endParaRPr lang="en-US" altLang="zh-CN" sz="2000" dirty="0">
              <a:latin typeface="宋体" panose="02010600030101010101" pitchFamily="2" charset="-122"/>
              <a:ea typeface="宋体" panose="02010600030101010101" pitchFamily="2" charset="-122"/>
            </a:endParaRPr>
          </a:p>
          <a:p>
            <a:pPr marL="714375" lvl="1" indent="-171450">
              <a:lnSpc>
                <a:spcPts val="3000"/>
              </a:lnSpc>
              <a:spcBef>
                <a:spcPts val="1200"/>
              </a:spcBef>
            </a:pPr>
            <a:r>
              <a:rPr lang="zh-CN" altLang="en-US" sz="2000" dirty="0">
                <a:latin typeface="宋体" panose="02010600030101010101" pitchFamily="2" charset="-122"/>
                <a:ea typeface="宋体" panose="02010600030101010101" pitchFamily="2" charset="-122"/>
              </a:rPr>
              <a:t>注意对存储器数据的相关性分析例如：对于</a:t>
            </a:r>
            <a:r>
              <a:rPr lang="en-US" altLang="zh-CN" sz="2000" dirty="0">
                <a:latin typeface="宋体" panose="02010600030101010101" pitchFamily="2" charset="-122"/>
                <a:ea typeface="宋体" panose="02010600030101010101" pitchFamily="2" charset="-122"/>
              </a:rPr>
              <a:t>load</a:t>
            </a:r>
            <a:r>
              <a:rPr lang="zh-CN" altLang="en-US" sz="2000" dirty="0">
                <a:latin typeface="宋体" panose="02010600030101010101" pitchFamily="2" charset="-122"/>
                <a:ea typeface="宋体" panose="02010600030101010101" pitchFamily="2" charset="-122"/>
              </a:rPr>
              <a:t>指令和</a:t>
            </a:r>
            <a:r>
              <a:rPr lang="en-US" altLang="zh-CN" sz="2000" dirty="0">
                <a:latin typeface="宋体" panose="02010600030101010101" pitchFamily="2" charset="-122"/>
                <a:ea typeface="宋体" panose="02010600030101010101" pitchFamily="2" charset="-122"/>
              </a:rPr>
              <a:t>store</a:t>
            </a:r>
            <a:r>
              <a:rPr lang="zh-CN" altLang="en-US" sz="2000" dirty="0">
                <a:latin typeface="宋体" panose="02010600030101010101" pitchFamily="2" charset="-122"/>
                <a:ea typeface="宋体" panose="02010600030101010101" pitchFamily="2" charset="-122"/>
              </a:rPr>
              <a:t>指令，如果它们在不同的循环迭代中访问的存储器地址是不同的，它们就是</a:t>
            </a:r>
            <a:r>
              <a:rPr lang="zh-CN" altLang="en-US" sz="2000" dirty="0">
                <a:solidFill>
                  <a:srgbClr val="FF0000"/>
                </a:solidFill>
                <a:latin typeface="宋体" panose="02010600030101010101" pitchFamily="2" charset="-122"/>
                <a:ea typeface="宋体" panose="02010600030101010101" pitchFamily="2" charset="-122"/>
              </a:rPr>
              <a:t>相互独立的，可以相互对调</a:t>
            </a:r>
            <a:r>
              <a:rPr lang="zh-CN" altLang="en-US" sz="2000" dirty="0">
                <a:latin typeface="宋体" panose="02010600030101010101" pitchFamily="2" charset="-122"/>
                <a:ea typeface="宋体" panose="02010600030101010101" pitchFamily="2" charset="-122"/>
              </a:rPr>
              <a:t>。</a:t>
            </a:r>
          </a:p>
          <a:p>
            <a:pPr marL="714375" lvl="1" indent="-171450">
              <a:lnSpc>
                <a:spcPts val="3000"/>
              </a:lnSpc>
              <a:spcBef>
                <a:spcPts val="1200"/>
              </a:spcBef>
            </a:pPr>
            <a:r>
              <a:rPr lang="zh-CN" altLang="en-US" sz="2000" dirty="0">
                <a:solidFill>
                  <a:srgbClr val="FF0000"/>
                </a:solidFill>
                <a:latin typeface="宋体" panose="02010600030101010101" pitchFamily="2" charset="-122"/>
                <a:ea typeface="宋体" panose="02010600030101010101" pitchFamily="2" charset="-122"/>
              </a:rPr>
              <a:t>注意新的相关性。</a:t>
            </a:r>
            <a:r>
              <a:rPr lang="zh-CN" altLang="en-US" sz="2000" dirty="0">
                <a:latin typeface="宋体" panose="02010600030101010101" pitchFamily="2" charset="-122"/>
                <a:ea typeface="宋体" panose="02010600030101010101" pitchFamily="2" charset="-122"/>
              </a:rPr>
              <a:t>由于原循环不同次的迭代在展开后都到了同一次循环体中，因此可能带来新的相关性。 </a:t>
            </a:r>
          </a:p>
          <a:p>
            <a:pPr>
              <a:lnSpc>
                <a:spcPts val="2800"/>
              </a:lnSpc>
            </a:pPr>
            <a:endParaRPr lang="en-US" altLang="zh-CN" dirty="0"/>
          </a:p>
          <a:p>
            <a:pPr marL="1085850" lvl="1" indent="-457200" eaLnBrk="1" hangingPunct="1"/>
            <a:endParaRPr lang="zh-CN" altLang="en-US" dirty="0"/>
          </a:p>
        </p:txBody>
      </p:sp>
    </p:spTree>
    <p:extLst>
      <p:ext uri="{BB962C8B-B14F-4D97-AF65-F5344CB8AC3E}">
        <p14:creationId xmlns:p14="http://schemas.microsoft.com/office/powerpoint/2010/main" val="28876480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 y="0"/>
            <a:ext cx="7699762" cy="8887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宋体" panose="02010600030101010101" pitchFamily="2" charset="-122"/>
                <a:ea typeface="宋体" panose="02010600030101010101" pitchFamily="2" charset="-122"/>
              </a:rPr>
              <a:t>3.3 </a:t>
            </a:r>
            <a:r>
              <a:rPr lang="zh-CN" altLang="en-US" sz="3600" dirty="0">
                <a:latin typeface="宋体" panose="02010600030101010101" pitchFamily="2" charset="-122"/>
                <a:ea typeface="宋体" panose="02010600030101010101" pitchFamily="2" charset="-122"/>
              </a:rPr>
              <a:t>动态调度解决数据冒险</a:t>
            </a:r>
          </a:p>
        </p:txBody>
      </p:sp>
      <p:pic>
        <p:nvPicPr>
          <p:cNvPr id="62466" name="Picture 2" descr="https://p.ananas.chaoxing.com/star3/origin/fad18e75ed2ff8418b10dd9de86bef9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014" y="1589725"/>
            <a:ext cx="5734050"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346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41852" y="806698"/>
            <a:ext cx="5767321" cy="754053"/>
          </a:xfrm>
          <a:prstGeom prst="rect">
            <a:avLst/>
          </a:prstGeom>
        </p:spPr>
        <p:txBody>
          <a:bodyPr wrap="square">
            <a:spAutoFit/>
          </a:bodyPr>
          <a:lstStyle/>
          <a:p>
            <a:pPr>
              <a:lnSpc>
                <a:spcPts val="3000"/>
              </a:lnSpc>
            </a:pPr>
            <a:r>
              <a:rPr lang="en-US" altLang="zh-CN" sz="2200" dirty="0">
                <a:latin typeface="宋体" panose="02010600030101010101" pitchFamily="2" charset="-122"/>
                <a:ea typeface="宋体" panose="02010600030101010101" pitchFamily="2" charset="-122"/>
              </a:rPr>
              <a:t>1. </a:t>
            </a:r>
            <a:r>
              <a:rPr lang="zh-CN" altLang="en-US" sz="2200" dirty="0">
                <a:latin typeface="宋体" panose="02010600030101010101" pitchFamily="2" charset="-122"/>
                <a:ea typeface="宋体" panose="02010600030101010101" pitchFamily="2" charset="-122"/>
              </a:rPr>
              <a:t>相关与流水线冲突</a:t>
            </a:r>
            <a:endParaRPr lang="en-US" altLang="zh-CN" sz="2200"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sp>
        <p:nvSpPr>
          <p:cNvPr id="7" name="标题 1"/>
          <p:cNvSpPr txBox="1">
            <a:spLocks/>
          </p:cNvSpPr>
          <p:nvPr/>
        </p:nvSpPr>
        <p:spPr>
          <a:xfrm>
            <a:off x="-1" y="1"/>
            <a:ext cx="7699762" cy="685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latin typeface="宋体" panose="02010600030101010101" pitchFamily="2" charset="-122"/>
                <a:ea typeface="宋体" panose="02010600030101010101" pitchFamily="2" charset="-122"/>
              </a:rPr>
              <a:t>3.3.1  </a:t>
            </a:r>
            <a:r>
              <a:rPr lang="zh-CN" altLang="en-US" sz="2800" dirty="0">
                <a:latin typeface="宋体" panose="02010600030101010101" pitchFamily="2" charset="-122"/>
                <a:ea typeface="宋体" panose="02010600030101010101" pitchFamily="2" charset="-122"/>
              </a:rPr>
              <a:t>基本思想</a:t>
            </a:r>
          </a:p>
        </p:txBody>
      </p:sp>
      <p:sp>
        <p:nvSpPr>
          <p:cNvPr id="9" name="右大括号 8"/>
          <p:cNvSpPr/>
          <p:nvPr/>
        </p:nvSpPr>
        <p:spPr>
          <a:xfrm>
            <a:off x="10675276" y="3651470"/>
            <a:ext cx="485775" cy="2618262"/>
          </a:xfrm>
          <a:prstGeom prst="rightBrace">
            <a:avLst>
              <a:gd name="adj1" fmla="val 8333"/>
              <a:gd name="adj2" fmla="val 49533"/>
            </a:avLst>
          </a:pr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矩形 9"/>
          <p:cNvSpPr/>
          <p:nvPr/>
        </p:nvSpPr>
        <p:spPr>
          <a:xfrm>
            <a:off x="11365924" y="4144993"/>
            <a:ext cx="508544" cy="1631216"/>
          </a:xfrm>
          <a:prstGeom prst="rect">
            <a:avLst/>
          </a:prstGeom>
        </p:spPr>
        <p:txBody>
          <a:bodyPr wrap="square">
            <a:spAutoFit/>
          </a:bodyPr>
          <a:lstStyle/>
          <a:p>
            <a:pPr marL="0" lvl="2">
              <a:lnSpc>
                <a:spcPts val="3000"/>
              </a:lnSpc>
            </a:pPr>
            <a:r>
              <a:rPr lang="zh-CN" altLang="en-US" sz="2200" dirty="0">
                <a:latin typeface="宋体" panose="02010600030101010101" pitchFamily="2" charset="-122"/>
                <a:ea typeface="宋体" panose="02010600030101010101" pitchFamily="2" charset="-122"/>
              </a:rPr>
              <a:t>静态调度</a:t>
            </a:r>
          </a:p>
        </p:txBody>
      </p:sp>
      <p:sp>
        <p:nvSpPr>
          <p:cNvPr id="2" name="矩形 1"/>
          <p:cNvSpPr/>
          <p:nvPr/>
        </p:nvSpPr>
        <p:spPr>
          <a:xfrm>
            <a:off x="7118432" y="1385762"/>
            <a:ext cx="3556844" cy="1246495"/>
          </a:xfrm>
          <a:prstGeom prst="rect">
            <a:avLst/>
          </a:prstGeom>
          <a:solidFill>
            <a:schemeClr val="accent1">
              <a:lumMod val="20000"/>
              <a:lumOff val="80000"/>
            </a:schemeClr>
          </a:solidFill>
        </p:spPr>
        <p:txBody>
          <a:bodyPr wrap="square">
            <a:spAutoFit/>
          </a:bodyPr>
          <a:lstStyle/>
          <a:p>
            <a:pPr marL="179388" lvl="1" indent="-179388">
              <a:lnSpc>
                <a:spcPts val="3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控制冲突（冒险）</a:t>
            </a:r>
            <a:endParaRPr lang="en-US" altLang="zh-CN" dirty="0">
              <a:latin typeface="宋体" panose="02010600030101010101" pitchFamily="2" charset="-122"/>
              <a:ea typeface="宋体" panose="02010600030101010101" pitchFamily="2" charset="-122"/>
            </a:endParaRPr>
          </a:p>
          <a:p>
            <a:pPr marL="636588" lvl="3" indent="-179388">
              <a:lnSpc>
                <a:spcPts val="3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停顿</a:t>
            </a:r>
            <a:endParaRPr lang="en-US" altLang="zh-CN" dirty="0">
              <a:latin typeface="宋体" panose="02010600030101010101" pitchFamily="2" charset="-122"/>
              <a:ea typeface="宋体" panose="02010600030101010101" pitchFamily="2" charset="-122"/>
            </a:endParaRPr>
          </a:p>
          <a:p>
            <a:pPr marL="636588" lvl="3" indent="-179388">
              <a:lnSpc>
                <a:spcPts val="3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重复设置资源</a:t>
            </a:r>
            <a:endParaRPr lang="en-US" altLang="zh-CN" dirty="0">
              <a:latin typeface="宋体" panose="02010600030101010101" pitchFamily="2" charset="-122"/>
              <a:ea typeface="宋体" panose="02010600030101010101" pitchFamily="2" charset="-122"/>
            </a:endParaRPr>
          </a:p>
        </p:txBody>
      </p:sp>
      <p:sp>
        <p:nvSpPr>
          <p:cNvPr id="8" name="矩形 7"/>
          <p:cNvSpPr/>
          <p:nvPr/>
        </p:nvSpPr>
        <p:spPr>
          <a:xfrm>
            <a:off x="77512" y="1560751"/>
            <a:ext cx="6096000" cy="4708981"/>
          </a:xfrm>
          <a:prstGeom prst="rect">
            <a:avLst/>
          </a:prstGeom>
        </p:spPr>
        <p:txBody>
          <a:bodyPr>
            <a:spAutoFit/>
          </a:bodyPr>
          <a:lstStyle/>
          <a:p>
            <a:pPr marL="800100" lvl="1" indent="-342900">
              <a:lnSpc>
                <a:spcPts val="3000"/>
              </a:lnSpc>
              <a:buFont typeface="Arial" panose="020B0604020202020204" pitchFamily="34" charset="0"/>
              <a:buChar char="•"/>
            </a:pPr>
            <a:r>
              <a:rPr lang="zh-CN" altLang="en-US" sz="2200" dirty="0">
                <a:latin typeface="宋体" panose="02010600030101010101" pitchFamily="2" charset="-122"/>
                <a:ea typeface="宋体" panose="02010600030101010101" pitchFamily="2" charset="-122"/>
              </a:rPr>
              <a:t>相关：两条指令之间存在的某种依赖关系</a:t>
            </a:r>
            <a:endParaRPr lang="en-US" altLang="zh-CN" sz="2200" dirty="0">
              <a:latin typeface="宋体" panose="02010600030101010101" pitchFamily="2" charset="-122"/>
              <a:ea typeface="宋体" panose="02010600030101010101" pitchFamily="2" charset="-122"/>
            </a:endParaRPr>
          </a:p>
          <a:p>
            <a:pPr marL="800100" lvl="1" indent="-342900">
              <a:lnSpc>
                <a:spcPts val="3000"/>
              </a:lnSpc>
              <a:buFont typeface="Arial" panose="020B0604020202020204" pitchFamily="34" charset="0"/>
              <a:buChar char="•"/>
            </a:pPr>
            <a:r>
              <a:rPr lang="zh-CN" altLang="en-US" sz="2200" dirty="0">
                <a:latin typeface="宋体" panose="02010600030101010101" pitchFamily="2" charset="-122"/>
                <a:ea typeface="宋体" panose="02010600030101010101" pitchFamily="2" charset="-122"/>
              </a:rPr>
              <a:t>相关有</a:t>
            </a:r>
            <a:r>
              <a:rPr lang="en-US" altLang="zh-CN" sz="2200" dirty="0">
                <a:latin typeface="宋体" panose="02010600030101010101" pitchFamily="2" charset="-122"/>
                <a:ea typeface="宋体" panose="02010600030101010101" pitchFamily="2" charset="-122"/>
              </a:rPr>
              <a:t>3</a:t>
            </a:r>
            <a:r>
              <a:rPr lang="zh-CN" altLang="en-US" sz="2200" dirty="0">
                <a:latin typeface="宋体" panose="02010600030101010101" pitchFamily="2" charset="-122"/>
                <a:ea typeface="宋体" panose="02010600030101010101" pitchFamily="2" charset="-122"/>
              </a:rPr>
              <a:t>种类型</a:t>
            </a:r>
            <a:endParaRPr lang="en-US" altLang="zh-CN" sz="2200" dirty="0">
              <a:latin typeface="宋体" panose="02010600030101010101" pitchFamily="2" charset="-122"/>
              <a:ea typeface="宋体" panose="02010600030101010101" pitchFamily="2" charset="-122"/>
            </a:endParaRPr>
          </a:p>
          <a:p>
            <a:pPr marL="800100" lvl="1" indent="-342900">
              <a:lnSpc>
                <a:spcPts val="3000"/>
              </a:lnSpc>
              <a:buFont typeface="Arial" panose="020B0604020202020204" pitchFamily="34" charset="0"/>
              <a:buChar char="•"/>
            </a:pPr>
            <a:endParaRPr lang="en-US" altLang="zh-CN" sz="2200" dirty="0">
              <a:latin typeface="宋体" panose="02010600030101010101" pitchFamily="2" charset="-122"/>
              <a:ea typeface="宋体" panose="02010600030101010101" pitchFamily="2" charset="-122"/>
            </a:endParaRPr>
          </a:p>
          <a:p>
            <a:pPr marL="1257300" lvl="2" indent="-342900">
              <a:lnSpc>
                <a:spcPts val="3000"/>
              </a:lnSpc>
              <a:buFont typeface="Arial" panose="020B0604020202020204" pitchFamily="34" charset="0"/>
              <a:buChar char="•"/>
            </a:pPr>
            <a:r>
              <a:rPr lang="zh-CN" altLang="en-US" sz="2200" dirty="0">
                <a:latin typeface="宋体" panose="02010600030101010101" pitchFamily="2" charset="-122"/>
                <a:ea typeface="宋体" panose="02010600030101010101" pitchFamily="2" charset="-122"/>
              </a:rPr>
              <a:t>数据相关 </a:t>
            </a:r>
            <a:endParaRPr lang="en-US" altLang="zh-CN" sz="2200" dirty="0">
              <a:latin typeface="宋体" panose="02010600030101010101" pitchFamily="2" charset="-122"/>
              <a:ea typeface="宋体" panose="02010600030101010101" pitchFamily="2" charset="-122"/>
            </a:endParaRPr>
          </a:p>
          <a:p>
            <a:pPr lvl="2">
              <a:lnSpc>
                <a:spcPts val="3000"/>
              </a:lnSpc>
            </a:pPr>
            <a:endParaRPr lang="en-US" altLang="zh-CN" sz="2200" dirty="0">
              <a:latin typeface="宋体" panose="02010600030101010101" pitchFamily="2" charset="-122"/>
              <a:ea typeface="宋体" panose="02010600030101010101" pitchFamily="2" charset="-122"/>
            </a:endParaRPr>
          </a:p>
          <a:p>
            <a:pPr marL="1257300" lvl="2" indent="-342900">
              <a:lnSpc>
                <a:spcPts val="3000"/>
              </a:lnSpc>
              <a:buFont typeface="Arial" panose="020B0604020202020204" pitchFamily="34" charset="0"/>
              <a:buChar char="•"/>
            </a:pPr>
            <a:r>
              <a:rPr lang="zh-CN" altLang="en-US" sz="2200" dirty="0">
                <a:latin typeface="宋体" panose="02010600030101010101" pitchFamily="2" charset="-122"/>
                <a:ea typeface="宋体" panose="02010600030101010101" pitchFamily="2" charset="-122"/>
              </a:rPr>
              <a:t>名相关</a:t>
            </a:r>
            <a:endParaRPr lang="en-US" altLang="zh-CN" sz="2200" dirty="0">
              <a:latin typeface="宋体" panose="02010600030101010101" pitchFamily="2" charset="-122"/>
              <a:ea typeface="宋体" panose="02010600030101010101" pitchFamily="2" charset="-122"/>
            </a:endParaRPr>
          </a:p>
          <a:p>
            <a:pPr marL="1714500" lvl="3" indent="-342900">
              <a:lnSpc>
                <a:spcPts val="3000"/>
              </a:lnSpc>
              <a:buFont typeface="Arial" panose="020B0604020202020204" pitchFamily="34" charset="0"/>
              <a:buChar char="•"/>
            </a:pPr>
            <a:r>
              <a:rPr lang="zh-CN" altLang="en-US" sz="2200" dirty="0">
                <a:latin typeface="宋体" panose="02010600030101010101" pitchFamily="2" charset="-122"/>
                <a:ea typeface="宋体" panose="02010600030101010101" pitchFamily="2" charset="-122"/>
              </a:rPr>
              <a:t>反相关</a:t>
            </a:r>
            <a:endParaRPr lang="en-US" altLang="zh-CN" sz="2200" dirty="0">
              <a:latin typeface="宋体" panose="02010600030101010101" pitchFamily="2" charset="-122"/>
              <a:ea typeface="宋体" panose="02010600030101010101" pitchFamily="2" charset="-122"/>
            </a:endParaRPr>
          </a:p>
          <a:p>
            <a:pPr marL="1714500" lvl="3" indent="-342900">
              <a:lnSpc>
                <a:spcPts val="3000"/>
              </a:lnSpc>
              <a:buFont typeface="Arial" panose="020B0604020202020204" pitchFamily="34" charset="0"/>
              <a:buChar char="•"/>
            </a:pPr>
            <a:r>
              <a:rPr lang="zh-CN" altLang="en-US" sz="2200" dirty="0">
                <a:latin typeface="宋体" panose="02010600030101010101" pitchFamily="2" charset="-122"/>
                <a:ea typeface="宋体" panose="02010600030101010101" pitchFamily="2" charset="-122"/>
              </a:rPr>
              <a:t>输出相关</a:t>
            </a:r>
            <a:endParaRPr lang="en-US" altLang="zh-CN" sz="2200" dirty="0">
              <a:latin typeface="宋体" panose="02010600030101010101" pitchFamily="2" charset="-122"/>
              <a:ea typeface="宋体" panose="02010600030101010101" pitchFamily="2" charset="-122"/>
            </a:endParaRPr>
          </a:p>
          <a:p>
            <a:pPr marL="1257300" lvl="2" indent="-342900">
              <a:lnSpc>
                <a:spcPts val="3000"/>
              </a:lnSpc>
              <a:buFont typeface="Arial" panose="020B0604020202020204" pitchFamily="34" charset="0"/>
              <a:buChar char="•"/>
            </a:pPr>
            <a:endParaRPr lang="en-US" altLang="zh-CN" sz="2200" dirty="0">
              <a:latin typeface="宋体" panose="02010600030101010101" pitchFamily="2" charset="-122"/>
              <a:ea typeface="宋体" panose="02010600030101010101" pitchFamily="2" charset="-122"/>
            </a:endParaRPr>
          </a:p>
          <a:p>
            <a:pPr marL="1257300" lvl="2" indent="-342900">
              <a:lnSpc>
                <a:spcPts val="3000"/>
              </a:lnSpc>
              <a:buFont typeface="Arial" panose="020B0604020202020204" pitchFamily="34" charset="0"/>
              <a:buChar char="•"/>
            </a:pPr>
            <a:r>
              <a:rPr lang="zh-CN" altLang="en-US" sz="2200" dirty="0">
                <a:latin typeface="宋体" panose="02010600030101010101" pitchFamily="2" charset="-122"/>
                <a:ea typeface="宋体" panose="02010600030101010101" pitchFamily="2" charset="-122"/>
              </a:rPr>
              <a:t>控制相关</a:t>
            </a:r>
            <a:endParaRPr lang="en-US" altLang="zh-CN" sz="2200" dirty="0">
              <a:latin typeface="宋体" panose="02010600030101010101" pitchFamily="2" charset="-122"/>
              <a:ea typeface="宋体" panose="02010600030101010101" pitchFamily="2" charset="-122"/>
            </a:endParaRPr>
          </a:p>
          <a:p>
            <a:pPr marL="1257300" lvl="2" indent="-342900">
              <a:lnSpc>
                <a:spcPts val="3000"/>
              </a:lnSpc>
              <a:buFont typeface="Arial" panose="020B0604020202020204" pitchFamily="34" charset="0"/>
              <a:buChar char="•"/>
            </a:pPr>
            <a:endParaRPr lang="en-US" altLang="zh-CN" sz="2200" dirty="0">
              <a:latin typeface="宋体" panose="02010600030101010101" pitchFamily="2" charset="-122"/>
              <a:ea typeface="宋体" panose="02010600030101010101" pitchFamily="2" charset="-122"/>
            </a:endParaRPr>
          </a:p>
          <a:p>
            <a:pPr marL="800100" lvl="1" indent="-342900">
              <a:lnSpc>
                <a:spcPts val="3000"/>
              </a:lnSpc>
              <a:buFont typeface="Arial" panose="020B0604020202020204" pitchFamily="34" charset="0"/>
              <a:buChar char="•"/>
            </a:pPr>
            <a:endParaRPr lang="en-US" altLang="zh-CN" sz="2200" dirty="0">
              <a:latin typeface="宋体" panose="02010600030101010101" pitchFamily="2" charset="-122"/>
              <a:ea typeface="宋体" panose="02010600030101010101" pitchFamily="2" charset="-122"/>
            </a:endParaRPr>
          </a:p>
        </p:txBody>
      </p:sp>
      <p:sp>
        <p:nvSpPr>
          <p:cNvPr id="3" name="矩形 2"/>
          <p:cNvSpPr/>
          <p:nvPr/>
        </p:nvSpPr>
        <p:spPr>
          <a:xfrm>
            <a:off x="7118432" y="2609464"/>
            <a:ext cx="3556844" cy="1246495"/>
          </a:xfrm>
          <a:prstGeom prst="rect">
            <a:avLst/>
          </a:prstGeom>
          <a:solidFill>
            <a:schemeClr val="accent2">
              <a:lumMod val="20000"/>
              <a:lumOff val="80000"/>
            </a:schemeClr>
          </a:solidFill>
        </p:spPr>
        <p:txBody>
          <a:bodyPr wrap="square">
            <a:spAutoFit/>
          </a:bodyPr>
          <a:lstStyle/>
          <a:p>
            <a:pPr marL="179388" lvl="1" indent="-179388">
              <a:lnSpc>
                <a:spcPts val="3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数据冲突（冒险）之写后读</a:t>
            </a:r>
            <a:endParaRPr lang="en-US" altLang="zh-CN" dirty="0">
              <a:latin typeface="宋体" panose="02010600030101010101" pitchFamily="2" charset="-122"/>
              <a:ea typeface="宋体" panose="02010600030101010101" pitchFamily="2" charset="-122"/>
            </a:endParaRPr>
          </a:p>
          <a:p>
            <a:pPr marL="636588" lvl="3" indent="-179388">
              <a:lnSpc>
                <a:spcPts val="3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定向</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旁路 （</a:t>
            </a:r>
            <a:r>
              <a:rPr lang="en-US" altLang="zh-CN" dirty="0">
                <a:latin typeface="宋体" panose="02010600030101010101" pitchFamily="2" charset="-122"/>
                <a:ea typeface="宋体" panose="02010600030101010101" pitchFamily="2" charset="-122"/>
              </a:rPr>
              <a:t>forwarding</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636588" lvl="3" indent="-179388">
              <a:lnSpc>
                <a:spcPts val="3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编译器指令调度</a:t>
            </a:r>
            <a:endParaRPr lang="en-US" altLang="zh-CN" dirty="0">
              <a:latin typeface="宋体" panose="02010600030101010101" pitchFamily="2" charset="-122"/>
              <a:ea typeface="宋体" panose="02010600030101010101" pitchFamily="2" charset="-122"/>
            </a:endParaRPr>
          </a:p>
        </p:txBody>
      </p:sp>
      <p:sp>
        <p:nvSpPr>
          <p:cNvPr id="4" name="矩形 3"/>
          <p:cNvSpPr/>
          <p:nvPr/>
        </p:nvSpPr>
        <p:spPr>
          <a:xfrm>
            <a:off x="7118432" y="4740527"/>
            <a:ext cx="3556844" cy="1631216"/>
          </a:xfrm>
          <a:prstGeom prst="rect">
            <a:avLst/>
          </a:prstGeom>
          <a:solidFill>
            <a:schemeClr val="accent3">
              <a:lumMod val="40000"/>
              <a:lumOff val="60000"/>
            </a:schemeClr>
          </a:solidFill>
        </p:spPr>
        <p:txBody>
          <a:bodyPr wrap="square">
            <a:spAutoFit/>
          </a:bodyPr>
          <a:lstStyle/>
          <a:p>
            <a:pPr marL="179388" lvl="1" indent="-179388">
              <a:lnSpc>
                <a:spcPts val="3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控制冲突（冒险）</a:t>
            </a:r>
            <a:endParaRPr lang="en-US" altLang="zh-CN" dirty="0">
              <a:latin typeface="宋体" panose="02010600030101010101" pitchFamily="2" charset="-122"/>
              <a:ea typeface="宋体" panose="02010600030101010101" pitchFamily="2" charset="-122"/>
            </a:endParaRPr>
          </a:p>
          <a:p>
            <a:pPr marL="636588" lvl="3" indent="-179388">
              <a:lnSpc>
                <a:spcPts val="3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预测分支失败</a:t>
            </a:r>
            <a:endParaRPr lang="en-US" altLang="zh-CN" dirty="0">
              <a:latin typeface="宋体" panose="02010600030101010101" pitchFamily="2" charset="-122"/>
              <a:ea typeface="宋体" panose="02010600030101010101" pitchFamily="2" charset="-122"/>
            </a:endParaRPr>
          </a:p>
          <a:p>
            <a:pPr marL="636588" lvl="3" indent="-179388">
              <a:lnSpc>
                <a:spcPts val="3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预测分支成功</a:t>
            </a:r>
            <a:endParaRPr lang="en-US" altLang="zh-CN" dirty="0">
              <a:latin typeface="宋体" panose="02010600030101010101" pitchFamily="2" charset="-122"/>
              <a:ea typeface="宋体" panose="02010600030101010101" pitchFamily="2" charset="-122"/>
            </a:endParaRPr>
          </a:p>
          <a:p>
            <a:pPr marL="636588" lvl="3" indent="-179388">
              <a:lnSpc>
                <a:spcPts val="3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延迟分支</a:t>
            </a:r>
          </a:p>
        </p:txBody>
      </p:sp>
      <p:sp>
        <p:nvSpPr>
          <p:cNvPr id="11" name="矩形 10"/>
          <p:cNvSpPr/>
          <p:nvPr/>
        </p:nvSpPr>
        <p:spPr>
          <a:xfrm>
            <a:off x="7118432" y="3843678"/>
            <a:ext cx="3556844" cy="419795"/>
          </a:xfrm>
          <a:prstGeom prst="rect">
            <a:avLst/>
          </a:prstGeom>
          <a:solidFill>
            <a:schemeClr val="accent6">
              <a:lumMod val="40000"/>
              <a:lumOff val="60000"/>
            </a:schemeClr>
          </a:solidFill>
        </p:spPr>
        <p:txBody>
          <a:bodyPr wrap="square">
            <a:spAutoFit/>
          </a:bodyPr>
          <a:lstStyle/>
          <a:p>
            <a:pPr marL="179388" lvl="1" indent="-179388">
              <a:lnSpc>
                <a:spcPts val="3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数据冲突（冒险）之读后写</a:t>
            </a:r>
            <a:endParaRPr lang="en-US" altLang="zh-CN" dirty="0">
              <a:latin typeface="宋体" panose="02010600030101010101" pitchFamily="2" charset="-122"/>
              <a:ea typeface="宋体" panose="02010600030101010101" pitchFamily="2" charset="-122"/>
            </a:endParaRPr>
          </a:p>
        </p:txBody>
      </p:sp>
      <p:sp>
        <p:nvSpPr>
          <p:cNvPr id="6" name="矩形 5"/>
          <p:cNvSpPr/>
          <p:nvPr/>
        </p:nvSpPr>
        <p:spPr>
          <a:xfrm>
            <a:off x="7118432" y="4263473"/>
            <a:ext cx="3556844" cy="477054"/>
          </a:xfrm>
          <a:prstGeom prst="rect">
            <a:avLst/>
          </a:prstGeom>
          <a:solidFill>
            <a:schemeClr val="accent4">
              <a:lumMod val="40000"/>
              <a:lumOff val="60000"/>
            </a:schemeClr>
          </a:solidFill>
        </p:spPr>
        <p:txBody>
          <a:bodyPr wrap="square">
            <a:spAutoFit/>
          </a:bodyPr>
          <a:lstStyle/>
          <a:p>
            <a:pPr marL="179388" lvl="1" indent="-179388">
              <a:lnSpc>
                <a:spcPts val="3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数据冲突（冒险）之写后写</a:t>
            </a:r>
            <a:endParaRPr lang="en-US" altLang="zh-CN" dirty="0">
              <a:latin typeface="宋体" panose="02010600030101010101" pitchFamily="2" charset="-122"/>
              <a:ea typeface="宋体" panose="02010600030101010101" pitchFamily="2" charset="-122"/>
            </a:endParaRPr>
          </a:p>
        </p:txBody>
      </p:sp>
      <p:cxnSp>
        <p:nvCxnSpPr>
          <p:cNvPr id="14" name="直接箭头连接符 13"/>
          <p:cNvCxnSpPr/>
          <p:nvPr/>
        </p:nvCxnSpPr>
        <p:spPr>
          <a:xfrm flipV="1">
            <a:off x="3122741" y="4451570"/>
            <a:ext cx="3737360" cy="2064"/>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3122741" y="5205953"/>
            <a:ext cx="3737360" cy="2064"/>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3122741" y="4058292"/>
            <a:ext cx="3737360" cy="2064"/>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3122741" y="2950318"/>
            <a:ext cx="3737360" cy="2064"/>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566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 y="0"/>
            <a:ext cx="7699762" cy="8887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宋体" panose="02010600030101010101" pitchFamily="2" charset="-122"/>
                <a:ea typeface="宋体" panose="02010600030101010101" pitchFamily="2" charset="-122"/>
              </a:rPr>
              <a:t>3.2 </a:t>
            </a:r>
            <a:r>
              <a:rPr lang="zh-CN" altLang="en-US" sz="3600" dirty="0">
                <a:latin typeface="宋体" panose="02010600030101010101" pitchFamily="2" charset="-122"/>
                <a:ea typeface="宋体" panose="02010600030101010101" pitchFamily="2" charset="-122"/>
              </a:rPr>
              <a:t>指令级并行概念及基本编译技术</a:t>
            </a:r>
          </a:p>
        </p:txBody>
      </p:sp>
      <p:pic>
        <p:nvPicPr>
          <p:cNvPr id="31746" name="Picture 2" descr="https://p.ananas.chaoxing.com/star3/origin/336fa2751c3a243ef7b032104b6c68e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682" y="888763"/>
            <a:ext cx="6789723" cy="5750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725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Rectangle: Click to edit Master text styles&#10;Second level&#10;Third level&#10;Fourth level&#10;Fifth level">
            <a:extLst>
              <a:ext uri="{FF2B5EF4-FFF2-40B4-BE49-F238E27FC236}">
                <a16:creationId xmlns:a16="http://schemas.microsoft.com/office/drawing/2014/main" id="{EEAE3300-0D9B-1179-4A5B-C8D14D303CE0}"/>
              </a:ext>
            </a:extLst>
          </p:cNvPr>
          <p:cNvSpPr txBox="1">
            <a:spLocks noChangeArrowheads="1"/>
          </p:cNvSpPr>
          <p:nvPr/>
        </p:nvSpPr>
        <p:spPr>
          <a:xfrm>
            <a:off x="118953" y="406479"/>
            <a:ext cx="11093825" cy="33297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None/>
            </a:pPr>
            <a:r>
              <a:rPr lang="zh-CN" altLang="en-US" dirty="0"/>
              <a:t>控制冲突 </a:t>
            </a:r>
          </a:p>
          <a:p>
            <a:pPr marL="1085850" lvl="1" indent="-457200"/>
            <a:r>
              <a:rPr lang="zh-CN" altLang="en-US" dirty="0"/>
              <a:t>执行分支指令的结果有两种</a:t>
            </a:r>
          </a:p>
          <a:p>
            <a:pPr lvl="2"/>
            <a:r>
              <a:rPr lang="zh-CN" altLang="en-US" dirty="0">
                <a:solidFill>
                  <a:srgbClr val="D60093"/>
                </a:solidFill>
                <a:latin typeface="宋体" panose="02010600030101010101" pitchFamily="2" charset="-122"/>
              </a:rPr>
              <a:t>分支成功：</a:t>
            </a:r>
            <a:r>
              <a:rPr lang="en-US" altLang="zh-CN" dirty="0">
                <a:solidFill>
                  <a:srgbClr val="9933FF"/>
                </a:solidFill>
                <a:latin typeface="宋体" panose="02010600030101010101" pitchFamily="2" charset="-122"/>
              </a:rPr>
              <a:t>PC</a:t>
            </a:r>
            <a:r>
              <a:rPr lang="zh-CN" altLang="en-US" dirty="0">
                <a:latin typeface="宋体" panose="02010600030101010101" pitchFamily="2" charset="-122"/>
              </a:rPr>
              <a:t>值改变为分支转移的目标地址。在条件判定和转移地址计算都完成后，才改变</a:t>
            </a:r>
            <a:r>
              <a:rPr lang="en-US" altLang="zh-CN" dirty="0">
                <a:solidFill>
                  <a:srgbClr val="9933FF"/>
                </a:solidFill>
                <a:latin typeface="宋体" panose="02010600030101010101" pitchFamily="2" charset="-122"/>
              </a:rPr>
              <a:t>PC</a:t>
            </a:r>
            <a:r>
              <a:rPr lang="zh-CN" altLang="en-US" dirty="0">
                <a:latin typeface="宋体" panose="02010600030101010101" pitchFamily="2" charset="-122"/>
              </a:rPr>
              <a:t>值。</a:t>
            </a:r>
          </a:p>
          <a:p>
            <a:pPr lvl="2"/>
            <a:r>
              <a:rPr lang="zh-CN" altLang="en-US" dirty="0">
                <a:solidFill>
                  <a:srgbClr val="D60093"/>
                </a:solidFill>
                <a:latin typeface="宋体" panose="02010600030101010101" pitchFamily="2" charset="-122"/>
              </a:rPr>
              <a:t>不成功或者失败：</a:t>
            </a:r>
            <a:r>
              <a:rPr lang="en-US" altLang="zh-CN" dirty="0">
                <a:solidFill>
                  <a:srgbClr val="9933FF"/>
                </a:solidFill>
                <a:latin typeface="宋体" panose="02010600030101010101" pitchFamily="2" charset="-122"/>
              </a:rPr>
              <a:t>PC</a:t>
            </a:r>
            <a:r>
              <a:rPr lang="zh-CN" altLang="en-US" dirty="0">
                <a:latin typeface="宋体" panose="02010600030101010101" pitchFamily="2" charset="-122"/>
              </a:rPr>
              <a:t>的值保持正常递增，指向顺序的下一条指令。</a:t>
            </a:r>
            <a:endParaRPr lang="zh-CN" altLang="en-US" dirty="0">
              <a:solidFill>
                <a:srgbClr val="008000"/>
              </a:solidFill>
              <a:latin typeface="黑体" panose="02010609060101010101" pitchFamily="49" charset="-122"/>
            </a:endParaRPr>
          </a:p>
          <a:p>
            <a:pPr marL="1085850" lvl="1" indent="-457200"/>
            <a:r>
              <a:rPr lang="zh-CN" altLang="en-US" dirty="0"/>
              <a:t>处理分支指令</a:t>
            </a:r>
            <a:r>
              <a:rPr lang="zh-CN" altLang="en-US" dirty="0">
                <a:solidFill>
                  <a:srgbClr val="D60093"/>
                </a:solidFill>
              </a:rPr>
              <a:t>最简单的方法：</a:t>
            </a:r>
            <a:r>
              <a:rPr lang="zh-CN" altLang="en-US" dirty="0">
                <a:latin typeface="Times New Roman" panose="02020603050405020304" pitchFamily="18" charset="0"/>
              </a:rPr>
              <a:t>“</a:t>
            </a:r>
            <a:r>
              <a:rPr lang="zh-CN" altLang="en-US" dirty="0"/>
              <a:t>冻结</a:t>
            </a:r>
            <a:r>
              <a:rPr lang="zh-CN" altLang="en-US" dirty="0">
                <a:latin typeface="Times New Roman" panose="02020603050405020304" pitchFamily="18" charset="0"/>
              </a:rPr>
              <a:t>”</a:t>
            </a:r>
            <a:r>
              <a:rPr lang="zh-CN" altLang="en-US" dirty="0"/>
              <a:t>或者</a:t>
            </a:r>
            <a:r>
              <a:rPr lang="zh-CN" altLang="en-US" dirty="0">
                <a:latin typeface="Times New Roman" panose="02020603050405020304" pitchFamily="18" charset="0"/>
              </a:rPr>
              <a:t>“</a:t>
            </a:r>
            <a:r>
              <a:rPr lang="zh-CN" altLang="en-US" dirty="0"/>
              <a:t>排空</a:t>
            </a:r>
            <a:r>
              <a:rPr lang="zh-CN" altLang="en-US" dirty="0">
                <a:latin typeface="Times New Roman" panose="02020603050405020304" pitchFamily="18" charset="0"/>
              </a:rPr>
              <a:t>”</a:t>
            </a:r>
            <a:r>
              <a:rPr lang="zh-CN" altLang="en-US" dirty="0"/>
              <a:t>流水线 。</a:t>
            </a:r>
          </a:p>
          <a:p>
            <a:pPr lvl="2">
              <a:buFont typeface="Wingdings" panose="05000000000000000000" pitchFamily="2" charset="2"/>
              <a:buNone/>
            </a:pPr>
            <a:r>
              <a:rPr lang="zh-CN" altLang="en-US" dirty="0">
                <a:solidFill>
                  <a:srgbClr val="FF33CC"/>
                </a:solidFill>
              </a:rPr>
              <a:t> </a:t>
            </a:r>
            <a:r>
              <a:rPr lang="zh-CN" altLang="en-US" dirty="0">
                <a:solidFill>
                  <a:srgbClr val="D60093"/>
                </a:solidFill>
              </a:rPr>
              <a:t>优点：</a:t>
            </a:r>
            <a:r>
              <a:rPr lang="zh-CN" altLang="en-US" dirty="0"/>
              <a:t>简单。</a:t>
            </a:r>
          </a:p>
          <a:p>
            <a:pPr lvl="2">
              <a:buFont typeface="Wingdings" panose="05000000000000000000" pitchFamily="2" charset="2"/>
              <a:buChar char="p"/>
            </a:pPr>
            <a:r>
              <a:rPr lang="zh-CN" altLang="en-US" dirty="0">
                <a:latin typeface="宋体" panose="02010600030101010101" pitchFamily="2" charset="-122"/>
              </a:rPr>
              <a:t>前述</a:t>
            </a:r>
            <a:r>
              <a:rPr lang="en-US" altLang="zh-CN" dirty="0">
                <a:solidFill>
                  <a:srgbClr val="9933FF"/>
                </a:solidFill>
                <a:latin typeface="宋体" panose="02010600030101010101" pitchFamily="2" charset="-122"/>
              </a:rPr>
              <a:t>5</a:t>
            </a:r>
            <a:r>
              <a:rPr lang="zh-CN" altLang="en-US" dirty="0">
                <a:latin typeface="宋体" panose="02010600030101010101" pitchFamily="2" charset="-122"/>
              </a:rPr>
              <a:t>段流水线中，改变</a:t>
            </a:r>
            <a:r>
              <a:rPr lang="en-US" altLang="zh-CN" dirty="0">
                <a:solidFill>
                  <a:srgbClr val="9933FF"/>
                </a:solidFill>
                <a:latin typeface="宋体" panose="02010600030101010101" pitchFamily="2" charset="-122"/>
              </a:rPr>
              <a:t>PC</a:t>
            </a:r>
            <a:r>
              <a:rPr lang="zh-CN" altLang="en-US" dirty="0">
                <a:latin typeface="宋体" panose="02010600030101010101" pitchFamily="2" charset="-122"/>
              </a:rPr>
              <a:t>值是在</a:t>
            </a:r>
            <a:r>
              <a:rPr lang="en-US" altLang="zh-CN" dirty="0">
                <a:solidFill>
                  <a:srgbClr val="9933FF"/>
                </a:solidFill>
                <a:latin typeface="宋体" panose="02010600030101010101" pitchFamily="2" charset="-122"/>
              </a:rPr>
              <a:t>MEM</a:t>
            </a:r>
            <a:r>
              <a:rPr lang="zh-CN" altLang="en-US" dirty="0">
                <a:latin typeface="宋体" panose="02010600030101010101" pitchFamily="2" charset="-122"/>
              </a:rPr>
              <a:t>段进行的。</a:t>
            </a:r>
          </a:p>
          <a:p>
            <a:pPr lvl="2">
              <a:buFont typeface="Wingdings" panose="05000000000000000000" pitchFamily="2" charset="2"/>
              <a:buNone/>
            </a:pPr>
            <a:r>
              <a:rPr lang="zh-CN" altLang="en-US" dirty="0"/>
              <a:t>      给流水线带来了</a:t>
            </a:r>
            <a:r>
              <a:rPr lang="en-US" altLang="zh-CN" dirty="0">
                <a:latin typeface="宋体" panose="02010600030101010101" pitchFamily="2" charset="-122"/>
                <a:hlinkClick r:id="rId2" action="ppaction://hlinkfile"/>
              </a:rPr>
              <a:t>3</a:t>
            </a:r>
            <a:r>
              <a:rPr lang="zh-CN" altLang="en-US" dirty="0">
                <a:hlinkClick r:id="rId3" action="ppaction://hlinkfile"/>
              </a:rPr>
              <a:t>个时钟周期的延迟</a:t>
            </a:r>
            <a:r>
              <a:rPr lang="zh-CN" altLang="en-US" dirty="0"/>
              <a:t>。</a:t>
            </a:r>
            <a:endParaRPr lang="zh-CN" altLang="en-US" dirty="0">
              <a:solidFill>
                <a:srgbClr val="FF0000"/>
              </a:solidFill>
              <a:latin typeface="宋体" panose="02010600030101010101" pitchFamily="2" charset="-122"/>
            </a:endParaRPr>
          </a:p>
        </p:txBody>
      </p:sp>
      <p:pic>
        <p:nvPicPr>
          <p:cNvPr id="5" name="Picture 9" descr="arch13">
            <a:extLst>
              <a:ext uri="{FF2B5EF4-FFF2-40B4-BE49-F238E27FC236}">
                <a16:creationId xmlns:a16="http://schemas.microsoft.com/office/drawing/2014/main" id="{1182EB7F-ABBA-9175-471E-BA3DDEDAC4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871" y="2668988"/>
            <a:ext cx="5325530" cy="397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620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171" name="Group 435">
            <a:extLst>
              <a:ext uri="{FF2B5EF4-FFF2-40B4-BE49-F238E27FC236}">
                <a16:creationId xmlns:a16="http://schemas.microsoft.com/office/drawing/2014/main" id="{51045BD4-3C73-47A9-9FEB-EA386297C681}"/>
              </a:ext>
            </a:extLst>
          </p:cNvPr>
          <p:cNvGraphicFramePr>
            <a:graphicFrameLocks noGrp="1"/>
          </p:cNvGraphicFramePr>
          <p:nvPr>
            <p:ph sz="half" idx="1"/>
          </p:nvPr>
        </p:nvGraphicFramePr>
        <p:xfrm>
          <a:off x="1992314" y="1052513"/>
          <a:ext cx="7991475" cy="2095500"/>
        </p:xfrm>
        <a:graphic>
          <a:graphicData uri="http://schemas.openxmlformats.org/drawingml/2006/table">
            <a:tbl>
              <a:tblPr/>
              <a:tblGrid>
                <a:gridCol w="1806575">
                  <a:extLst>
                    <a:ext uri="{9D8B030D-6E8A-4147-A177-3AD203B41FA5}">
                      <a16:colId xmlns:a16="http://schemas.microsoft.com/office/drawing/2014/main" val="20000"/>
                    </a:ext>
                  </a:extLst>
                </a:gridCol>
                <a:gridCol w="631825">
                  <a:extLst>
                    <a:ext uri="{9D8B030D-6E8A-4147-A177-3AD203B41FA5}">
                      <a16:colId xmlns:a16="http://schemas.microsoft.com/office/drawing/2014/main" val="20001"/>
                    </a:ext>
                  </a:extLst>
                </a:gridCol>
                <a:gridCol w="612775">
                  <a:extLst>
                    <a:ext uri="{9D8B030D-6E8A-4147-A177-3AD203B41FA5}">
                      <a16:colId xmlns:a16="http://schemas.microsoft.com/office/drawing/2014/main" val="20002"/>
                    </a:ext>
                  </a:extLst>
                </a:gridCol>
                <a:gridCol w="765175">
                  <a:extLst>
                    <a:ext uri="{9D8B030D-6E8A-4147-A177-3AD203B41FA5}">
                      <a16:colId xmlns:a16="http://schemas.microsoft.com/office/drawing/2014/main" val="20003"/>
                    </a:ext>
                  </a:extLst>
                </a:gridCol>
                <a:gridCol w="792162">
                  <a:extLst>
                    <a:ext uri="{9D8B030D-6E8A-4147-A177-3AD203B41FA5}">
                      <a16:colId xmlns:a16="http://schemas.microsoft.com/office/drawing/2014/main" val="20004"/>
                    </a:ext>
                  </a:extLst>
                </a:gridCol>
                <a:gridCol w="503238">
                  <a:extLst>
                    <a:ext uri="{9D8B030D-6E8A-4147-A177-3AD203B41FA5}">
                      <a16:colId xmlns:a16="http://schemas.microsoft.com/office/drawing/2014/main" val="20005"/>
                    </a:ext>
                  </a:extLst>
                </a:gridCol>
                <a:gridCol w="576262">
                  <a:extLst>
                    <a:ext uri="{9D8B030D-6E8A-4147-A177-3AD203B41FA5}">
                      <a16:colId xmlns:a16="http://schemas.microsoft.com/office/drawing/2014/main" val="20006"/>
                    </a:ext>
                  </a:extLst>
                </a:gridCol>
                <a:gridCol w="576263">
                  <a:extLst>
                    <a:ext uri="{9D8B030D-6E8A-4147-A177-3AD203B41FA5}">
                      <a16:colId xmlns:a16="http://schemas.microsoft.com/office/drawing/2014/main" val="20007"/>
                    </a:ext>
                  </a:extLst>
                </a:gridCol>
                <a:gridCol w="576262">
                  <a:extLst>
                    <a:ext uri="{9D8B030D-6E8A-4147-A177-3AD203B41FA5}">
                      <a16:colId xmlns:a16="http://schemas.microsoft.com/office/drawing/2014/main" val="20008"/>
                    </a:ext>
                  </a:extLst>
                </a:gridCol>
                <a:gridCol w="576263">
                  <a:extLst>
                    <a:ext uri="{9D8B030D-6E8A-4147-A177-3AD203B41FA5}">
                      <a16:colId xmlns:a16="http://schemas.microsoft.com/office/drawing/2014/main" val="20009"/>
                    </a:ext>
                  </a:extLst>
                </a:gridCol>
                <a:gridCol w="574675">
                  <a:extLst>
                    <a:ext uri="{9D8B030D-6E8A-4147-A177-3AD203B41FA5}">
                      <a16:colId xmlns:a16="http://schemas.microsoft.com/office/drawing/2014/main" val="20010"/>
                    </a:ext>
                  </a:extLst>
                </a:gridCol>
              </a:tblGrid>
              <a:tr h="419100">
                <a:tc>
                  <a:txBody>
                    <a:body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a:ln>
                            <a:noFill/>
                          </a:ln>
                          <a:solidFill>
                            <a:srgbClr val="E24C05"/>
                          </a:solidFill>
                          <a:effectLst/>
                          <a:latin typeface="宋体" pitchFamily="2" charset="-122"/>
                          <a:ea typeface="宋体" pitchFamily="2" charset="-122"/>
                        </a:rPr>
                        <a:t>分支指令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IF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ID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EX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MEM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WB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9100">
                <a:tc>
                  <a:txBody>
                    <a:body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a:ln>
                            <a:noFill/>
                          </a:ln>
                          <a:solidFill>
                            <a:srgbClr val="E24C05"/>
                          </a:solidFill>
                          <a:effectLst/>
                          <a:latin typeface="宋体" pitchFamily="2" charset="-122"/>
                          <a:ea typeface="宋体" pitchFamily="2" charset="-122"/>
                        </a:rPr>
                        <a:t>分支目标指令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rgbClr val="D60093"/>
                          </a:solidFill>
                          <a:effectLst/>
                          <a:latin typeface="宋体" pitchFamily="2" charset="-122"/>
                          <a:ea typeface="宋体" pitchFamily="2" charset="-122"/>
                        </a:rPr>
                        <a:t>IF</a:t>
                      </a:r>
                      <a:r>
                        <a:rPr kumimoji="1" lang="en-US" altLang="zh-CN" sz="1800" b="1" i="0" u="none" strike="noStrike" cap="none" normalizeH="0" baseline="0">
                          <a:ln>
                            <a:noFill/>
                          </a:ln>
                          <a:solidFill>
                            <a:schemeClr val="tx1"/>
                          </a:solidFill>
                          <a:effectLst/>
                          <a:latin typeface="宋体" pitchFamily="2" charset="-122"/>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rgbClr val="D60093"/>
                          </a:solidFill>
                          <a:effectLst/>
                          <a:latin typeface="宋体" pitchFamily="2" charset="-122"/>
                          <a:ea typeface="宋体" pitchFamily="2" charset="-122"/>
                        </a:rPr>
                        <a:t>stall</a:t>
                      </a:r>
                      <a:r>
                        <a:rPr kumimoji="1" lang="en-US" altLang="zh-CN" sz="1800" b="0" i="0" u="none" strike="noStrike" cap="none" normalizeH="0" baseline="0">
                          <a:ln>
                            <a:noFill/>
                          </a:ln>
                          <a:solidFill>
                            <a:srgbClr val="D60093"/>
                          </a:solidFill>
                          <a:effectLst/>
                          <a:latin typeface="宋体" pitchFamily="2" charset="-122"/>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rgbClr val="D60093"/>
                          </a:solidFill>
                          <a:effectLst/>
                          <a:latin typeface="宋体" pitchFamily="2" charset="-122"/>
                          <a:ea typeface="宋体" pitchFamily="2" charset="-122"/>
                        </a:rPr>
                        <a:t>stall</a:t>
                      </a:r>
                      <a:r>
                        <a:rPr kumimoji="1" lang="en-US" altLang="zh-CN" sz="1800" b="0" i="0" u="none" strike="noStrike" cap="none" normalizeH="0" baseline="0">
                          <a:ln>
                            <a:noFill/>
                          </a:ln>
                          <a:solidFill>
                            <a:srgbClr val="D60093"/>
                          </a:solidFill>
                          <a:effectLst/>
                          <a:latin typeface="宋体" pitchFamily="2" charset="-122"/>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IF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ID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EX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MEM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WB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9100">
                <a:tc>
                  <a:txBody>
                    <a:body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a:ln>
                            <a:noFill/>
                          </a:ln>
                          <a:solidFill>
                            <a:srgbClr val="E24C05"/>
                          </a:solidFill>
                          <a:effectLst/>
                          <a:latin typeface="宋体" pitchFamily="2" charset="-122"/>
                          <a:ea typeface="宋体" pitchFamily="2" charset="-122"/>
                        </a:rPr>
                        <a:t>分支目标指令</a:t>
                      </a:r>
                      <a:r>
                        <a:rPr kumimoji="1" lang="en-US" altLang="zh-CN" sz="1800" b="1" i="0" u="none" strike="noStrike" cap="none" normalizeH="0" baseline="0">
                          <a:ln>
                            <a:noFill/>
                          </a:ln>
                          <a:solidFill>
                            <a:srgbClr val="E24C05"/>
                          </a:solidFill>
                          <a:effectLst/>
                          <a:latin typeface="宋体" pitchFamily="2" charset="-122"/>
                          <a:ea typeface="宋体" pitchFamily="2" charset="-122"/>
                        </a:rPr>
                        <a:t>+1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IF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ID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EX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MEM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WB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9100">
                <a:tc>
                  <a:txBody>
                    <a:body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a:ln>
                            <a:noFill/>
                          </a:ln>
                          <a:solidFill>
                            <a:srgbClr val="E24C05"/>
                          </a:solidFill>
                          <a:effectLst/>
                          <a:latin typeface="宋体" pitchFamily="2" charset="-122"/>
                          <a:ea typeface="宋体" pitchFamily="2" charset="-122"/>
                        </a:rPr>
                        <a:t>分支目标指令</a:t>
                      </a:r>
                      <a:r>
                        <a:rPr kumimoji="1" lang="en-US" altLang="zh-CN" sz="1800" b="1" i="0" u="none" strike="noStrike" cap="none" normalizeH="0" baseline="0">
                          <a:ln>
                            <a:noFill/>
                          </a:ln>
                          <a:solidFill>
                            <a:srgbClr val="E24C05"/>
                          </a:solidFill>
                          <a:effectLst/>
                          <a:latin typeface="宋体" pitchFamily="2" charset="-122"/>
                          <a:ea typeface="宋体" pitchFamily="2" charset="-122"/>
                        </a:rPr>
                        <a:t>+2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IF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ID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EX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MEM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9100">
                <a:tc>
                  <a:txBody>
                    <a:body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a:ln>
                            <a:noFill/>
                          </a:ln>
                          <a:solidFill>
                            <a:srgbClr val="E24C05"/>
                          </a:solidFill>
                          <a:effectLst/>
                          <a:latin typeface="宋体" pitchFamily="2" charset="-122"/>
                          <a:ea typeface="宋体" pitchFamily="2" charset="-122"/>
                        </a:rPr>
                        <a:t>分支目标指令</a:t>
                      </a:r>
                      <a:r>
                        <a:rPr kumimoji="1" lang="en-US" altLang="zh-CN" sz="1800" b="1" i="0" u="none" strike="noStrike" cap="none" normalizeH="0" baseline="0">
                          <a:ln>
                            <a:noFill/>
                          </a:ln>
                          <a:solidFill>
                            <a:srgbClr val="E24C05"/>
                          </a:solidFill>
                          <a:effectLst/>
                          <a:latin typeface="宋体" pitchFamily="2" charset="-122"/>
                          <a:ea typeface="宋体" pitchFamily="2" charset="-122"/>
                        </a:rPr>
                        <a:t>+3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IF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ID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EX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757174" name="Group 438">
            <a:extLst>
              <a:ext uri="{FF2B5EF4-FFF2-40B4-BE49-F238E27FC236}">
                <a16:creationId xmlns:a16="http://schemas.microsoft.com/office/drawing/2014/main" id="{92891E32-45BB-D037-318C-CDBD1E3C8BC1}"/>
              </a:ext>
            </a:extLst>
          </p:cNvPr>
          <p:cNvGraphicFramePr>
            <a:graphicFrameLocks noGrp="1"/>
          </p:cNvGraphicFramePr>
          <p:nvPr>
            <p:ph sz="half" idx="2"/>
          </p:nvPr>
        </p:nvGraphicFramePr>
        <p:xfrm>
          <a:off x="1992314" y="4124325"/>
          <a:ext cx="7989887" cy="2046290"/>
        </p:xfrm>
        <a:graphic>
          <a:graphicData uri="http://schemas.openxmlformats.org/drawingml/2006/table">
            <a:tbl>
              <a:tblPr/>
              <a:tblGrid>
                <a:gridCol w="1800225">
                  <a:extLst>
                    <a:ext uri="{9D8B030D-6E8A-4147-A177-3AD203B41FA5}">
                      <a16:colId xmlns:a16="http://schemas.microsoft.com/office/drawing/2014/main" val="20000"/>
                    </a:ext>
                  </a:extLst>
                </a:gridCol>
                <a:gridCol w="639762">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766763">
                  <a:extLst>
                    <a:ext uri="{9D8B030D-6E8A-4147-A177-3AD203B41FA5}">
                      <a16:colId xmlns:a16="http://schemas.microsoft.com/office/drawing/2014/main" val="20003"/>
                    </a:ext>
                  </a:extLst>
                </a:gridCol>
                <a:gridCol w="792162">
                  <a:extLst>
                    <a:ext uri="{9D8B030D-6E8A-4147-A177-3AD203B41FA5}">
                      <a16:colId xmlns:a16="http://schemas.microsoft.com/office/drawing/2014/main" val="20004"/>
                    </a:ext>
                  </a:extLst>
                </a:gridCol>
                <a:gridCol w="503238">
                  <a:extLst>
                    <a:ext uri="{9D8B030D-6E8A-4147-A177-3AD203B41FA5}">
                      <a16:colId xmlns:a16="http://schemas.microsoft.com/office/drawing/2014/main" val="20005"/>
                    </a:ext>
                  </a:extLst>
                </a:gridCol>
                <a:gridCol w="576262">
                  <a:extLst>
                    <a:ext uri="{9D8B030D-6E8A-4147-A177-3AD203B41FA5}">
                      <a16:colId xmlns:a16="http://schemas.microsoft.com/office/drawing/2014/main" val="20006"/>
                    </a:ext>
                  </a:extLst>
                </a:gridCol>
                <a:gridCol w="576263">
                  <a:extLst>
                    <a:ext uri="{9D8B030D-6E8A-4147-A177-3AD203B41FA5}">
                      <a16:colId xmlns:a16="http://schemas.microsoft.com/office/drawing/2014/main" val="20007"/>
                    </a:ext>
                  </a:extLst>
                </a:gridCol>
                <a:gridCol w="576262">
                  <a:extLst>
                    <a:ext uri="{9D8B030D-6E8A-4147-A177-3AD203B41FA5}">
                      <a16:colId xmlns:a16="http://schemas.microsoft.com/office/drawing/2014/main" val="20008"/>
                    </a:ext>
                  </a:extLst>
                </a:gridCol>
                <a:gridCol w="576263">
                  <a:extLst>
                    <a:ext uri="{9D8B030D-6E8A-4147-A177-3AD203B41FA5}">
                      <a16:colId xmlns:a16="http://schemas.microsoft.com/office/drawing/2014/main" val="20009"/>
                    </a:ext>
                  </a:extLst>
                </a:gridCol>
                <a:gridCol w="573087">
                  <a:extLst>
                    <a:ext uri="{9D8B030D-6E8A-4147-A177-3AD203B41FA5}">
                      <a16:colId xmlns:a16="http://schemas.microsoft.com/office/drawing/2014/main" val="20010"/>
                    </a:ext>
                  </a:extLst>
                </a:gridCol>
              </a:tblGrid>
              <a:tr h="393278">
                <a:tc>
                  <a:txBody>
                    <a:body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a:ln>
                            <a:noFill/>
                          </a:ln>
                          <a:solidFill>
                            <a:srgbClr val="E24C05"/>
                          </a:solidFill>
                          <a:effectLst/>
                          <a:latin typeface="宋体" pitchFamily="2" charset="-122"/>
                          <a:ea typeface="宋体" pitchFamily="2" charset="-122"/>
                        </a:rPr>
                        <a:t>分支指令 </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IF </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ID </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EX </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MEM </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WB </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3178">
                <a:tc>
                  <a:txBody>
                    <a:body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a:ln>
                            <a:noFill/>
                          </a:ln>
                          <a:solidFill>
                            <a:schemeClr val="hlink"/>
                          </a:solidFill>
                          <a:effectLst/>
                          <a:latin typeface="宋体" pitchFamily="2" charset="-122"/>
                          <a:ea typeface="宋体" pitchFamily="2" charset="-122"/>
                        </a:rPr>
                        <a:t>分支后继指令</a:t>
                      </a:r>
                      <a:r>
                        <a:rPr kumimoji="1" lang="zh-CN" altLang="en-US" sz="1800" b="0" i="0" u="none" strike="noStrike" cap="none" normalizeH="0" baseline="0">
                          <a:ln>
                            <a:noFill/>
                          </a:ln>
                          <a:solidFill>
                            <a:schemeClr val="hlink"/>
                          </a:solidFill>
                          <a:effectLst/>
                          <a:latin typeface="宋体" pitchFamily="2" charset="-122"/>
                          <a:ea typeface="宋体" pitchFamily="2" charset="-122"/>
                        </a:rPr>
                        <a:t> </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rgbClr val="D60093"/>
                          </a:solidFill>
                          <a:effectLst/>
                          <a:latin typeface="宋体" pitchFamily="2" charset="-122"/>
                          <a:ea typeface="宋体" pitchFamily="2" charset="-122"/>
                        </a:rPr>
                        <a:t>IF </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rgbClr val="D60093"/>
                          </a:solidFill>
                          <a:effectLst/>
                          <a:latin typeface="宋体" pitchFamily="2" charset="-122"/>
                          <a:ea typeface="宋体" pitchFamily="2" charset="-122"/>
                        </a:rPr>
                        <a:t>stall</a:t>
                      </a:r>
                      <a:r>
                        <a:rPr kumimoji="1" lang="en-US" altLang="zh-CN" sz="1800" b="0" i="0" u="none" strike="noStrike" cap="none" normalizeH="0" baseline="0">
                          <a:ln>
                            <a:noFill/>
                          </a:ln>
                          <a:solidFill>
                            <a:srgbClr val="D60093"/>
                          </a:solidFill>
                          <a:effectLst/>
                          <a:latin typeface="宋体" pitchFamily="2" charset="-122"/>
                          <a:ea typeface="宋体" pitchFamily="2" charset="-122"/>
                        </a:rPr>
                        <a:t> </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rgbClr val="D60093"/>
                          </a:solidFill>
                          <a:effectLst/>
                          <a:latin typeface="宋体" pitchFamily="2" charset="-122"/>
                          <a:ea typeface="宋体" pitchFamily="2" charset="-122"/>
                        </a:rPr>
                        <a:t>stall</a:t>
                      </a:r>
                      <a:r>
                        <a:rPr kumimoji="1" lang="en-US" altLang="zh-CN" sz="1800" b="0" i="0" u="none" strike="noStrike" cap="none" normalizeH="0" baseline="0">
                          <a:ln>
                            <a:noFill/>
                          </a:ln>
                          <a:solidFill>
                            <a:schemeClr val="tx1"/>
                          </a:solidFill>
                          <a:effectLst/>
                          <a:latin typeface="宋体" pitchFamily="2" charset="-122"/>
                          <a:ea typeface="宋体" pitchFamily="2" charset="-122"/>
                        </a:rPr>
                        <a:t> </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IF </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ID </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EX  </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MEM  </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WB </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3278">
                <a:tc>
                  <a:txBody>
                    <a:body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a:ln>
                            <a:noFill/>
                          </a:ln>
                          <a:solidFill>
                            <a:schemeClr val="hlink"/>
                          </a:solidFill>
                          <a:effectLst/>
                          <a:latin typeface="宋体" pitchFamily="2" charset="-122"/>
                          <a:ea typeface="宋体" pitchFamily="2" charset="-122"/>
                        </a:rPr>
                        <a:t>分支后继指令</a:t>
                      </a:r>
                      <a:r>
                        <a:rPr kumimoji="1" lang="en-US" altLang="zh-CN" sz="1800" b="1" i="0" u="none" strike="noStrike" cap="none" normalizeH="0" baseline="0">
                          <a:ln>
                            <a:noFill/>
                          </a:ln>
                          <a:solidFill>
                            <a:schemeClr val="hlink"/>
                          </a:solidFill>
                          <a:effectLst/>
                          <a:latin typeface="宋体" pitchFamily="2" charset="-122"/>
                          <a:ea typeface="宋体" pitchFamily="2" charset="-122"/>
                        </a:rPr>
                        <a:t>+1</a:t>
                      </a:r>
                      <a:r>
                        <a:rPr kumimoji="1" lang="en-US" altLang="zh-CN" sz="1800" b="0" i="0" u="none" strike="noStrike" cap="none" normalizeH="0" baseline="0">
                          <a:ln>
                            <a:noFill/>
                          </a:ln>
                          <a:solidFill>
                            <a:schemeClr val="hlink"/>
                          </a:solidFill>
                          <a:effectLst/>
                          <a:latin typeface="宋体" pitchFamily="2" charset="-122"/>
                          <a:ea typeface="宋体" pitchFamily="2" charset="-122"/>
                        </a:rPr>
                        <a:t> </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IF </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ID </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EX </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MEM </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WB </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3278">
                <a:tc>
                  <a:txBody>
                    <a:body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a:ln>
                            <a:noFill/>
                          </a:ln>
                          <a:solidFill>
                            <a:schemeClr val="hlink"/>
                          </a:solidFill>
                          <a:effectLst/>
                          <a:latin typeface="宋体" pitchFamily="2" charset="-122"/>
                          <a:ea typeface="宋体" pitchFamily="2" charset="-122"/>
                        </a:rPr>
                        <a:t>分支后继指令</a:t>
                      </a:r>
                      <a:r>
                        <a:rPr kumimoji="1" lang="en-US" altLang="zh-CN" sz="1800" b="1" i="0" u="none" strike="noStrike" cap="none" normalizeH="0" baseline="0">
                          <a:ln>
                            <a:noFill/>
                          </a:ln>
                          <a:solidFill>
                            <a:schemeClr val="hlink"/>
                          </a:solidFill>
                          <a:effectLst/>
                          <a:latin typeface="宋体" pitchFamily="2" charset="-122"/>
                          <a:ea typeface="宋体" pitchFamily="2" charset="-122"/>
                        </a:rPr>
                        <a:t>+2 </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IF </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ID </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EX </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MEM </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3278">
                <a:tc>
                  <a:txBody>
                    <a:body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a:ln>
                            <a:noFill/>
                          </a:ln>
                          <a:solidFill>
                            <a:schemeClr val="hlink"/>
                          </a:solidFill>
                          <a:effectLst/>
                          <a:latin typeface="宋体" pitchFamily="2" charset="-122"/>
                          <a:ea typeface="宋体" pitchFamily="2" charset="-122"/>
                        </a:rPr>
                        <a:t>分支后继指令</a:t>
                      </a:r>
                      <a:r>
                        <a:rPr kumimoji="1" lang="en-US" altLang="zh-CN" sz="1800" b="1" i="0" u="none" strike="noStrike" cap="none" normalizeH="0" baseline="0">
                          <a:ln>
                            <a:noFill/>
                          </a:ln>
                          <a:solidFill>
                            <a:schemeClr val="hlink"/>
                          </a:solidFill>
                          <a:effectLst/>
                          <a:latin typeface="宋体" pitchFamily="2" charset="-122"/>
                          <a:ea typeface="宋体" pitchFamily="2" charset="-122"/>
                        </a:rPr>
                        <a:t>+3 </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chemeClr val="tx1"/>
                        </a:solidFill>
                        <a:effectLst/>
                        <a:latin typeface="宋体" pitchFamily="2" charset="-122"/>
                        <a:ea typeface="宋体"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IF </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ID </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EX </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2550" name="Text Box 439">
            <a:extLst>
              <a:ext uri="{FF2B5EF4-FFF2-40B4-BE49-F238E27FC236}">
                <a16:creationId xmlns:a16="http://schemas.microsoft.com/office/drawing/2014/main" id="{9B96CD1C-6BD4-C356-77C3-7C7598EFF377}"/>
              </a:ext>
            </a:extLst>
          </p:cNvPr>
          <p:cNvSpPr txBox="1">
            <a:spLocks noChangeArrowheads="1"/>
          </p:cNvSpPr>
          <p:nvPr/>
        </p:nvSpPr>
        <p:spPr bwMode="auto">
          <a:xfrm>
            <a:off x="3863975" y="476250"/>
            <a:ext cx="5545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2000" b="1">
                <a:solidFill>
                  <a:srgbClr val="080808"/>
                </a:solidFill>
                <a:ea typeface="宋体" panose="02010600030101010101" pitchFamily="2" charset="-122"/>
              </a:rPr>
              <a:t>简单处理分支指令：分支成功的情况</a:t>
            </a:r>
            <a:r>
              <a:rPr lang="zh-CN" altLang="en-US">
                <a:solidFill>
                  <a:schemeClr val="tx1"/>
                </a:solidFill>
              </a:rPr>
              <a:t> </a:t>
            </a:r>
          </a:p>
        </p:txBody>
      </p:sp>
      <p:sp>
        <p:nvSpPr>
          <p:cNvPr id="102551" name="Text Box 440">
            <a:extLst>
              <a:ext uri="{FF2B5EF4-FFF2-40B4-BE49-F238E27FC236}">
                <a16:creationId xmlns:a16="http://schemas.microsoft.com/office/drawing/2014/main" id="{26DFB2EA-E1FA-A05B-65DE-7F86475318A5}"/>
              </a:ext>
            </a:extLst>
          </p:cNvPr>
          <p:cNvSpPr txBox="1">
            <a:spLocks noChangeArrowheads="1"/>
          </p:cNvSpPr>
          <p:nvPr/>
        </p:nvSpPr>
        <p:spPr bwMode="auto">
          <a:xfrm>
            <a:off x="3935413" y="3548063"/>
            <a:ext cx="5327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2000" b="1">
                <a:solidFill>
                  <a:srgbClr val="080808"/>
                </a:solidFill>
                <a:ea typeface="宋体" panose="02010600030101010101" pitchFamily="2" charset="-122"/>
              </a:rPr>
              <a:t>简单处理分支指令：分支失败的情况</a:t>
            </a:r>
            <a:r>
              <a:rPr lang="zh-CN" altLang="en-US">
                <a:solidFill>
                  <a:schemeClr val="tx1"/>
                </a:solidFill>
              </a:rPr>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3" descr="Rectangle: Click to edit Master text styles&#10;Second level&#10;Third level&#10;Fourth level&#10;Fifth level">
            <a:extLst>
              <a:ext uri="{FF2B5EF4-FFF2-40B4-BE49-F238E27FC236}">
                <a16:creationId xmlns:a16="http://schemas.microsoft.com/office/drawing/2014/main" id="{D018BF80-8874-FCCC-1C26-5AFBCE242540}"/>
              </a:ext>
            </a:extLst>
          </p:cNvPr>
          <p:cNvSpPr>
            <a:spLocks noGrp="1" noChangeArrowheads="1"/>
          </p:cNvSpPr>
          <p:nvPr>
            <p:ph type="body" idx="1"/>
          </p:nvPr>
        </p:nvSpPr>
        <p:spPr>
          <a:xfrm>
            <a:off x="401343" y="504149"/>
            <a:ext cx="6396662" cy="3778222"/>
          </a:xfrm>
        </p:spPr>
        <p:txBody>
          <a:bodyPr/>
          <a:lstStyle/>
          <a:p>
            <a:pPr marL="367200" lvl="1" indent="-457200">
              <a:lnSpc>
                <a:spcPct val="120000"/>
              </a:lnSpc>
            </a:pPr>
            <a:r>
              <a:rPr lang="zh-CN" altLang="en-US" dirty="0"/>
              <a:t>把由分支指令引起的延迟称为</a:t>
            </a:r>
            <a:r>
              <a:rPr lang="zh-CN" altLang="en-US" dirty="0">
                <a:solidFill>
                  <a:srgbClr val="FF0000"/>
                </a:solidFill>
              </a:rPr>
              <a:t>分支延迟。</a:t>
            </a:r>
          </a:p>
          <a:p>
            <a:pPr marL="367200" lvl="1" indent="-457200">
              <a:lnSpc>
                <a:spcPct val="120000"/>
              </a:lnSpc>
            </a:pPr>
            <a:r>
              <a:rPr lang="zh-CN" altLang="en-US" dirty="0"/>
              <a:t>分支指令在目标代码中出现的频度</a:t>
            </a:r>
          </a:p>
          <a:p>
            <a:pPr marL="640800" lvl="2" eaLnBrk="1" hangingPunct="1">
              <a:lnSpc>
                <a:spcPct val="120000"/>
              </a:lnSpc>
            </a:pPr>
            <a:r>
              <a:rPr lang="zh-CN" altLang="en-US" sz="1600" dirty="0"/>
              <a:t>每</a:t>
            </a:r>
            <a:r>
              <a:rPr lang="en-US" altLang="zh-CN" sz="1600" dirty="0">
                <a:solidFill>
                  <a:srgbClr val="9933FF"/>
                </a:solidFill>
                <a:latin typeface="宋体" panose="02010600030101010101" pitchFamily="2" charset="-122"/>
              </a:rPr>
              <a:t>3</a:t>
            </a:r>
            <a:r>
              <a:rPr lang="zh-CN" altLang="en-US" sz="1600" dirty="0">
                <a:solidFill>
                  <a:srgbClr val="9933FF"/>
                </a:solidFill>
                <a:latin typeface="宋体" panose="02010600030101010101" pitchFamily="2" charset="-122"/>
              </a:rPr>
              <a:t>～</a:t>
            </a:r>
            <a:r>
              <a:rPr lang="en-US" altLang="zh-CN" sz="1600" dirty="0">
                <a:solidFill>
                  <a:srgbClr val="9933FF"/>
                </a:solidFill>
                <a:latin typeface="宋体" panose="02010600030101010101" pitchFamily="2" charset="-122"/>
              </a:rPr>
              <a:t>4</a:t>
            </a:r>
            <a:r>
              <a:rPr lang="zh-CN" altLang="en-US" sz="1600" dirty="0"/>
              <a:t>条指令就有一条是分支指令。</a:t>
            </a:r>
          </a:p>
          <a:p>
            <a:pPr marL="640800" lvl="2" eaLnBrk="1" hangingPunct="1">
              <a:lnSpc>
                <a:spcPct val="120000"/>
              </a:lnSpc>
              <a:buFont typeface="Wingdings" panose="05000000000000000000" pitchFamily="2" charset="2"/>
              <a:buNone/>
            </a:pPr>
            <a:r>
              <a:rPr lang="en-US" altLang="zh-CN" sz="1600" dirty="0">
                <a:solidFill>
                  <a:srgbClr val="E24C05"/>
                </a:solidFill>
              </a:rPr>
              <a:t>	</a:t>
            </a:r>
            <a:r>
              <a:rPr lang="zh-CN" altLang="en-US" sz="1600" dirty="0">
                <a:solidFill>
                  <a:srgbClr val="E24C05"/>
                </a:solidFill>
              </a:rPr>
              <a:t>假设：</a:t>
            </a:r>
            <a:r>
              <a:rPr lang="zh-CN" altLang="en-US" sz="1600" dirty="0"/>
              <a:t>分支指令出现的频度是</a:t>
            </a:r>
            <a:r>
              <a:rPr lang="en-US" altLang="zh-CN" sz="1600" dirty="0">
                <a:solidFill>
                  <a:srgbClr val="D60093"/>
                </a:solidFill>
                <a:latin typeface="宋体" panose="02010600030101010101" pitchFamily="2" charset="-122"/>
              </a:rPr>
              <a:t>30</a:t>
            </a:r>
            <a:r>
              <a:rPr lang="zh-CN" altLang="en-US" sz="1600" dirty="0">
                <a:solidFill>
                  <a:srgbClr val="D60093"/>
                </a:solidFill>
                <a:latin typeface="宋体" panose="02010600030101010101" pitchFamily="2" charset="-122"/>
              </a:rPr>
              <a:t>％，</a:t>
            </a:r>
            <a:r>
              <a:rPr lang="zh-CN" altLang="en-US" sz="1600" dirty="0">
                <a:latin typeface="宋体" panose="02010600030101010101" pitchFamily="2" charset="-122"/>
              </a:rPr>
              <a:t>流水线理想 </a:t>
            </a:r>
            <a:r>
              <a:rPr lang="en-US" altLang="zh-CN" sz="1600" dirty="0">
                <a:solidFill>
                  <a:srgbClr val="D60093"/>
                </a:solidFill>
                <a:latin typeface="宋体" panose="02010600030101010101" pitchFamily="2" charset="-122"/>
              </a:rPr>
              <a:t>CPI</a:t>
            </a:r>
            <a:r>
              <a:rPr lang="zh-CN" altLang="en-US" sz="1600" dirty="0">
                <a:solidFill>
                  <a:srgbClr val="D60093"/>
                </a:solidFill>
                <a:latin typeface="宋体" panose="02010600030101010101" pitchFamily="2" charset="-122"/>
              </a:rPr>
              <a:t>＝</a:t>
            </a:r>
            <a:r>
              <a:rPr lang="en-US" altLang="zh-CN" sz="1600" dirty="0">
                <a:solidFill>
                  <a:srgbClr val="D60093"/>
                </a:solidFill>
                <a:latin typeface="宋体" panose="02010600030101010101" pitchFamily="2" charset="-122"/>
              </a:rPr>
              <a:t>1</a:t>
            </a:r>
            <a:r>
              <a:rPr lang="zh-CN" altLang="en-US" sz="1600" dirty="0">
                <a:solidFill>
                  <a:srgbClr val="D60093"/>
                </a:solidFill>
                <a:latin typeface="宋体" panose="02010600030101010101" pitchFamily="2" charset="-122"/>
              </a:rPr>
              <a:t>，</a:t>
            </a:r>
          </a:p>
          <a:p>
            <a:pPr marL="640800" lvl="2" eaLnBrk="1" hangingPunct="1">
              <a:lnSpc>
                <a:spcPct val="120000"/>
              </a:lnSpc>
              <a:buFont typeface="Wingdings" panose="05000000000000000000" pitchFamily="2" charset="2"/>
              <a:buNone/>
            </a:pPr>
            <a:r>
              <a:rPr lang="en-US" altLang="zh-CN" sz="1600" dirty="0">
                <a:solidFill>
                  <a:srgbClr val="E24C05"/>
                </a:solidFill>
                <a:latin typeface="宋体" panose="02010600030101010101" pitchFamily="2" charset="-122"/>
              </a:rPr>
              <a:t>	</a:t>
            </a:r>
            <a:r>
              <a:rPr lang="zh-CN" altLang="en-US" sz="1600" dirty="0">
                <a:solidFill>
                  <a:srgbClr val="E24C05"/>
                </a:solidFill>
                <a:latin typeface="宋体" panose="02010600030101010101" pitchFamily="2" charset="-122"/>
              </a:rPr>
              <a:t>那么：</a:t>
            </a:r>
            <a:r>
              <a:rPr lang="zh-CN" altLang="en-US" sz="1600" dirty="0">
                <a:latin typeface="宋体" panose="02010600030101010101" pitchFamily="2" charset="-122"/>
              </a:rPr>
              <a:t>流水线的实际 </a:t>
            </a:r>
            <a:r>
              <a:rPr lang="en-US" altLang="zh-CN" sz="1600" dirty="0">
                <a:solidFill>
                  <a:srgbClr val="D60093"/>
                </a:solidFill>
                <a:latin typeface="宋体" panose="02010600030101010101" pitchFamily="2" charset="-122"/>
              </a:rPr>
              <a:t>CPI </a:t>
            </a:r>
            <a:r>
              <a:rPr lang="zh-CN" altLang="en-US" sz="1600" dirty="0">
                <a:solidFill>
                  <a:srgbClr val="D60093"/>
                </a:solidFill>
                <a:latin typeface="宋体" panose="02010600030101010101" pitchFamily="2" charset="-122"/>
              </a:rPr>
              <a:t>＝ </a:t>
            </a:r>
            <a:r>
              <a:rPr lang="en-US" altLang="zh-CN" sz="1600" dirty="0">
                <a:solidFill>
                  <a:srgbClr val="D60093"/>
                </a:solidFill>
                <a:latin typeface="宋体" panose="02010600030101010101" pitchFamily="2" charset="-122"/>
              </a:rPr>
              <a:t>1.9</a:t>
            </a:r>
            <a:r>
              <a:rPr lang="zh-CN" altLang="en-US" sz="1600" dirty="0">
                <a:solidFill>
                  <a:srgbClr val="D60093"/>
                </a:solidFill>
                <a:latin typeface="宋体" panose="02010600030101010101" pitchFamily="2" charset="-122"/>
              </a:rPr>
              <a:t>。</a:t>
            </a:r>
          </a:p>
          <a:p>
            <a:pPr marL="367200" lvl="1" indent="-457200">
              <a:lnSpc>
                <a:spcPct val="120000"/>
              </a:lnSpc>
            </a:pPr>
            <a:r>
              <a:rPr lang="zh-CN" altLang="en-US" dirty="0"/>
              <a:t>可采取两种措施来减少分支延迟。</a:t>
            </a:r>
          </a:p>
          <a:p>
            <a:pPr marL="640800" lvl="2" eaLnBrk="1" hangingPunct="1">
              <a:lnSpc>
                <a:spcPct val="120000"/>
              </a:lnSpc>
            </a:pPr>
            <a:r>
              <a:rPr lang="zh-CN" altLang="en-US" dirty="0">
                <a:solidFill>
                  <a:srgbClr val="FF0000"/>
                </a:solidFill>
              </a:rPr>
              <a:t>在流水线中尽早判断出分支转移是否成功；</a:t>
            </a:r>
          </a:p>
          <a:p>
            <a:pPr marL="640800" lvl="2" eaLnBrk="1" hangingPunct="1">
              <a:lnSpc>
                <a:spcPct val="120000"/>
              </a:lnSpc>
            </a:pPr>
            <a:r>
              <a:rPr lang="zh-CN" altLang="en-US" dirty="0">
                <a:solidFill>
                  <a:srgbClr val="FF0000"/>
                </a:solidFill>
              </a:rPr>
              <a:t>尽早计算出分支目标地址。</a:t>
            </a:r>
          </a:p>
        </p:txBody>
      </p:sp>
      <p:graphicFrame>
        <p:nvGraphicFramePr>
          <p:cNvPr id="6" name="Object 4">
            <a:extLst>
              <a:ext uri="{FF2B5EF4-FFF2-40B4-BE49-F238E27FC236}">
                <a16:creationId xmlns:a16="http://schemas.microsoft.com/office/drawing/2014/main" id="{26C23D0E-AE26-6C29-780F-61C209D9D8AF}"/>
              </a:ext>
            </a:extLst>
          </p:cNvPr>
          <p:cNvGraphicFramePr>
            <a:graphicFrameLocks noChangeAspect="1"/>
          </p:cNvGraphicFramePr>
          <p:nvPr>
            <p:extLst>
              <p:ext uri="{D42A27DB-BD31-4B8C-83A1-F6EECF244321}">
                <p14:modId xmlns:p14="http://schemas.microsoft.com/office/powerpoint/2010/main" val="2681902665"/>
              </p:ext>
            </p:extLst>
          </p:nvPr>
        </p:nvGraphicFramePr>
        <p:xfrm>
          <a:off x="5941749" y="3057653"/>
          <a:ext cx="6077854" cy="3647179"/>
        </p:xfrm>
        <a:graphic>
          <a:graphicData uri="http://schemas.openxmlformats.org/presentationml/2006/ole">
            <mc:AlternateContent xmlns:mc="http://schemas.openxmlformats.org/markup-compatibility/2006">
              <mc:Choice xmlns:v="urn:schemas-microsoft-com:vml" Requires="v">
                <p:oleObj name="Picture2" r:id="rId3" imgW="5369052" imgH="3030474" progId="Word.Picture.8">
                  <p:embed/>
                </p:oleObj>
              </mc:Choice>
              <mc:Fallback>
                <p:oleObj name="Picture2" r:id="rId3" imgW="5369052" imgH="3030474" progId="Word.Picture.8">
                  <p:embed/>
                  <p:pic>
                    <p:nvPicPr>
                      <p:cNvPr id="139267" name="Object 4">
                        <a:extLst>
                          <a:ext uri="{FF2B5EF4-FFF2-40B4-BE49-F238E27FC236}">
                            <a16:creationId xmlns:a16="http://schemas.microsoft.com/office/drawing/2014/main" id="{4A436CE7-192C-5C96-0FAD-A8FC185861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1749" y="3057653"/>
                        <a:ext cx="6077854" cy="3647179"/>
                      </a:xfrm>
                      <a:prstGeom prst="rect">
                        <a:avLst/>
                      </a:prstGeom>
                      <a:noFill/>
                      <a:ln>
                        <a:noFill/>
                      </a:ln>
                      <a:effec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3" descr="Rectangle: Click to edit Master text styles&#10;Second level&#10;Third level&#10;Fourth level&#10;Fifth level">
            <a:extLst>
              <a:ext uri="{FF2B5EF4-FFF2-40B4-BE49-F238E27FC236}">
                <a16:creationId xmlns:a16="http://schemas.microsoft.com/office/drawing/2014/main" id="{1EFD95B0-D1C0-D48E-04BF-79D493A4A0E3}"/>
              </a:ext>
            </a:extLst>
          </p:cNvPr>
          <p:cNvSpPr>
            <a:spLocks noGrp="1" noChangeArrowheads="1"/>
          </p:cNvSpPr>
          <p:nvPr>
            <p:ph type="body" idx="1"/>
          </p:nvPr>
        </p:nvSpPr>
        <p:spPr>
          <a:xfrm>
            <a:off x="289629" y="777861"/>
            <a:ext cx="11423794" cy="5676727"/>
          </a:xfrm>
        </p:spPr>
        <p:txBody>
          <a:bodyPr/>
          <a:lstStyle/>
          <a:p>
            <a:pPr marL="1085850" lvl="1" indent="-457200"/>
            <a:r>
              <a:rPr lang="en-US" altLang="zh-CN" dirty="0">
                <a:solidFill>
                  <a:srgbClr val="9933FF"/>
                </a:solidFill>
                <a:latin typeface="宋体" panose="02010600030101010101" pitchFamily="2" charset="-122"/>
                <a:ea typeface="宋体" panose="02010600030101010101" pitchFamily="2" charset="-122"/>
              </a:rPr>
              <a:t>3</a:t>
            </a:r>
            <a:r>
              <a:rPr lang="zh-CN" altLang="en-US" dirty="0"/>
              <a:t>种通过软件（编译器）来减少分支延迟的方法</a:t>
            </a:r>
          </a:p>
          <a:p>
            <a:pPr marL="1085850" lvl="1" indent="-457200">
              <a:buNone/>
            </a:pPr>
            <a:r>
              <a:rPr lang="zh-CN" altLang="en-US" dirty="0">
                <a:solidFill>
                  <a:srgbClr val="FF33CC"/>
                </a:solidFill>
              </a:rPr>
              <a:t>        </a:t>
            </a:r>
            <a:r>
              <a:rPr lang="zh-CN" altLang="en-US" dirty="0">
                <a:solidFill>
                  <a:srgbClr val="D60093"/>
                </a:solidFill>
              </a:rPr>
              <a:t>共同点：</a:t>
            </a:r>
          </a:p>
          <a:p>
            <a:pPr lvl="3" eaLnBrk="1" hangingPunct="1"/>
            <a:r>
              <a:rPr lang="zh-CN" altLang="en-US" dirty="0"/>
              <a:t>对分支的处理方法在程序的执行过程中始终是不变的，是静态的。</a:t>
            </a:r>
          </a:p>
          <a:p>
            <a:pPr lvl="3" eaLnBrk="1" hangingPunct="1"/>
            <a:r>
              <a:rPr lang="zh-CN" altLang="en-US" dirty="0"/>
              <a:t>要么总是预测分支成功，要么总是预测分支失败。</a:t>
            </a:r>
          </a:p>
          <a:p>
            <a:pPr lvl="2" eaLnBrk="1" hangingPunct="1"/>
            <a:r>
              <a:rPr lang="zh-CN" altLang="en-US" dirty="0">
                <a:solidFill>
                  <a:srgbClr val="FF0000"/>
                </a:solidFill>
              </a:rPr>
              <a:t>预测分支失败</a:t>
            </a:r>
            <a:r>
              <a:rPr lang="zh-CN" altLang="en-US" dirty="0"/>
              <a:t> </a:t>
            </a:r>
          </a:p>
          <a:p>
            <a:pPr lvl="3" eaLnBrk="1" hangingPunct="1"/>
            <a:r>
              <a:rPr lang="zh-CN" altLang="en-US" dirty="0"/>
              <a:t>允许分支指令后的指令继续在流水线中流动，就好象什么都没发生似的。</a:t>
            </a:r>
          </a:p>
          <a:p>
            <a:pPr lvl="3" eaLnBrk="1" hangingPunct="1"/>
            <a:r>
              <a:rPr lang="zh-CN" altLang="en-US" dirty="0"/>
              <a:t>若确定分支失败，将分支指令看作是一条普通指令，流水线正常流动。</a:t>
            </a:r>
            <a:endParaRPr lang="en-US" altLang="zh-CN" dirty="0"/>
          </a:p>
          <a:p>
            <a:pPr lvl="3" eaLnBrk="1" hangingPunct="1">
              <a:lnSpc>
                <a:spcPct val="140000"/>
              </a:lnSpc>
            </a:pPr>
            <a:r>
              <a:rPr lang="zh-CN" altLang="en-US" dirty="0">
                <a:latin typeface="宋体" panose="02010600030101010101" pitchFamily="2" charset="-122"/>
              </a:rPr>
              <a:t>若确定分支成功，流水线就把在分支指令之后取出的所有指令转化为空操作，并按分支目地</a:t>
            </a:r>
          </a:p>
          <a:p>
            <a:pPr lvl="3" eaLnBrk="1" hangingPunct="1">
              <a:lnSpc>
                <a:spcPct val="140000"/>
              </a:lnSpc>
              <a:buFont typeface="Wingdings" panose="05000000000000000000" pitchFamily="2" charset="2"/>
              <a:buNone/>
            </a:pPr>
            <a:r>
              <a:rPr lang="zh-CN" altLang="en-US" dirty="0">
                <a:latin typeface="宋体" panose="02010600030101010101" pitchFamily="2" charset="-122"/>
              </a:rPr>
              <a:t>   重新取指令执行。</a:t>
            </a:r>
          </a:p>
          <a:p>
            <a:pPr lvl="2" eaLnBrk="1" hangingPunct="1">
              <a:lnSpc>
                <a:spcPct val="140000"/>
              </a:lnSpc>
              <a:buFont typeface="Wingdings" panose="05000000000000000000" pitchFamily="2" charset="2"/>
              <a:buNone/>
            </a:pPr>
            <a:r>
              <a:rPr lang="zh-CN" altLang="en-US" dirty="0">
                <a:solidFill>
                  <a:srgbClr val="E24C05"/>
                </a:solidFill>
                <a:latin typeface="宋体" panose="02010600030101010101" pitchFamily="2" charset="-122"/>
              </a:rPr>
              <a:t>要保证：</a:t>
            </a:r>
            <a:r>
              <a:rPr lang="zh-CN" altLang="en-US" dirty="0">
                <a:latin typeface="宋体" panose="02010600030101010101" pitchFamily="2" charset="-122"/>
              </a:rPr>
              <a:t>分支结果出来之前不会改变处理机的状态，以便一旦猜错时，处理机能够回退到原先的状态。</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3" name="Picture 4" descr="arch71">
            <a:extLst>
              <a:ext uri="{FF2B5EF4-FFF2-40B4-BE49-F238E27FC236}">
                <a16:creationId xmlns:a16="http://schemas.microsoft.com/office/drawing/2014/main" id="{9B7EEC62-EE4B-A8A5-622F-6E07280BD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88" y="765176"/>
            <a:ext cx="6858000" cy="544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4" name="Rectangle 5">
            <a:extLst>
              <a:ext uri="{FF2B5EF4-FFF2-40B4-BE49-F238E27FC236}">
                <a16:creationId xmlns:a16="http://schemas.microsoft.com/office/drawing/2014/main" id="{7D305964-18FF-4064-E149-5383A1A290CE}"/>
              </a:ext>
            </a:extLst>
          </p:cNvPr>
          <p:cNvSpPr>
            <a:spLocks noChangeArrowheads="1"/>
          </p:cNvSpPr>
          <p:nvPr/>
        </p:nvSpPr>
        <p:spPr bwMode="auto">
          <a:xfrm>
            <a:off x="4367213" y="981076"/>
            <a:ext cx="576262" cy="504825"/>
          </a:xfrm>
          <a:prstGeom prst="rect">
            <a:avLst/>
          </a:prstGeom>
          <a:solidFill>
            <a:srgbClr val="76FF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3" descr="Rectangle: Click to edit Master text styles&#10;Second level&#10;Third level&#10;Fourth level&#10;Fifth level">
            <a:extLst>
              <a:ext uri="{FF2B5EF4-FFF2-40B4-BE49-F238E27FC236}">
                <a16:creationId xmlns:a16="http://schemas.microsoft.com/office/drawing/2014/main" id="{FB043E0B-E81D-E050-BAD3-FC837F8668A4}"/>
              </a:ext>
            </a:extLst>
          </p:cNvPr>
          <p:cNvSpPr>
            <a:spLocks noGrp="1" noChangeArrowheads="1"/>
          </p:cNvSpPr>
          <p:nvPr>
            <p:ph type="body" idx="1"/>
          </p:nvPr>
        </p:nvSpPr>
        <p:spPr>
          <a:xfrm>
            <a:off x="703385" y="773723"/>
            <a:ext cx="10012886" cy="3869715"/>
          </a:xfrm>
        </p:spPr>
        <p:txBody>
          <a:bodyPr/>
          <a:lstStyle/>
          <a:p>
            <a:pPr lvl="2" eaLnBrk="1" hangingPunct="1"/>
            <a:r>
              <a:rPr lang="zh-CN" altLang="en-US" dirty="0">
                <a:solidFill>
                  <a:srgbClr val="FF0000"/>
                </a:solidFill>
              </a:rPr>
              <a:t>预测分支成功 </a:t>
            </a:r>
          </a:p>
          <a:p>
            <a:pPr lvl="2" eaLnBrk="1" hangingPunct="1">
              <a:buFont typeface="Wingdings" panose="05000000000000000000" pitchFamily="2" charset="2"/>
              <a:buNone/>
            </a:pPr>
            <a:r>
              <a:rPr lang="zh-CN" altLang="en-US" dirty="0"/>
              <a:t>假设分支转移成功，并从分支目标地址处取指令执行。</a:t>
            </a:r>
          </a:p>
          <a:p>
            <a:pPr lvl="2" eaLnBrk="1" hangingPunct="1">
              <a:buFont typeface="Wingdings" panose="05000000000000000000" pitchFamily="2" charset="2"/>
              <a:buNone/>
            </a:pPr>
            <a:r>
              <a:rPr lang="zh-CN" altLang="en-US" dirty="0">
                <a:solidFill>
                  <a:srgbClr val="D60093"/>
                </a:solidFill>
              </a:rPr>
              <a:t>起作用的前题：</a:t>
            </a:r>
            <a:r>
              <a:rPr lang="zh-CN" altLang="en-US" dirty="0"/>
              <a:t>先知道分支目标地址，后知道分支是否成功。前述</a:t>
            </a:r>
            <a:r>
              <a:rPr lang="en-US" altLang="zh-CN" dirty="0">
                <a:solidFill>
                  <a:srgbClr val="9933FF"/>
                </a:solidFill>
                <a:latin typeface="宋体" panose="02010600030101010101" pitchFamily="2" charset="-122"/>
              </a:rPr>
              <a:t>5</a:t>
            </a:r>
            <a:r>
              <a:rPr lang="zh-CN" altLang="en-US" dirty="0"/>
              <a:t>段流水线中，这种方法没有任何好处。</a:t>
            </a:r>
            <a:endParaRPr lang="en-US" altLang="zh-CN" dirty="0"/>
          </a:p>
          <a:p>
            <a:pPr lvl="2" eaLnBrk="1" hangingPunct="1"/>
            <a:r>
              <a:rPr lang="zh-CN" altLang="en-US" dirty="0">
                <a:solidFill>
                  <a:srgbClr val="FF0000"/>
                </a:solidFill>
              </a:rPr>
              <a:t>延迟分支</a:t>
            </a:r>
          </a:p>
          <a:p>
            <a:pPr lvl="2" eaLnBrk="1" hangingPunct="1">
              <a:buFont typeface="Wingdings" panose="05000000000000000000" pitchFamily="2" charset="2"/>
              <a:buNone/>
            </a:pPr>
            <a:r>
              <a:rPr lang="zh-CN" altLang="en-US" dirty="0">
                <a:solidFill>
                  <a:srgbClr val="D60093"/>
                </a:solidFill>
              </a:rPr>
              <a:t>主要思想：</a:t>
            </a:r>
          </a:p>
          <a:p>
            <a:pPr lvl="2" eaLnBrk="1" hangingPunct="1">
              <a:buFont typeface="Wingdings" panose="05000000000000000000" pitchFamily="2" charset="2"/>
              <a:buNone/>
            </a:pPr>
            <a:r>
              <a:rPr lang="zh-CN" altLang="en-US" dirty="0"/>
              <a:t>      从逻辑上</a:t>
            </a:r>
            <a:r>
              <a:rPr lang="zh-CN" altLang="en-US" dirty="0">
                <a:latin typeface="Times New Roman" panose="02020603050405020304" pitchFamily="18" charset="0"/>
              </a:rPr>
              <a:t>“</a:t>
            </a:r>
            <a:r>
              <a:rPr lang="zh-CN" altLang="en-US" dirty="0"/>
              <a:t>延长</a:t>
            </a:r>
            <a:r>
              <a:rPr lang="zh-CN" altLang="en-US" dirty="0">
                <a:latin typeface="Times New Roman" panose="02020603050405020304" pitchFamily="18" charset="0"/>
              </a:rPr>
              <a:t>”</a:t>
            </a:r>
            <a:r>
              <a:rPr lang="zh-CN" altLang="en-US" dirty="0"/>
              <a:t>分支指令的执行时间。把延迟分支看成是由原来的分支指令和若干个延迟槽构成，不管分支是否成功，都要按顺序执行延迟槽中的指令。</a:t>
            </a:r>
          </a:p>
          <a:p>
            <a:pPr lvl="2" eaLnBrk="1" hangingPunct="1">
              <a:buFont typeface="Wingdings" panose="05000000000000000000" pitchFamily="2" charset="2"/>
              <a:buNone/>
            </a:pP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965">
            <a:extLst>
              <a:ext uri="{FF2B5EF4-FFF2-40B4-BE49-F238E27FC236}">
                <a16:creationId xmlns:a16="http://schemas.microsoft.com/office/drawing/2014/main" id="{7D2C9C7C-0278-FAF8-6EE3-860E92AC8C92}"/>
              </a:ext>
            </a:extLst>
          </p:cNvPr>
          <p:cNvSpPr>
            <a:spLocks noChangeArrowheads="1"/>
          </p:cNvSpPr>
          <p:nvPr/>
        </p:nvSpPr>
        <p:spPr bwMode="auto">
          <a:xfrm>
            <a:off x="2578100" y="4025900"/>
            <a:ext cx="7759700" cy="457200"/>
          </a:xfrm>
          <a:prstGeom prst="rect">
            <a:avLst/>
          </a:prstGeom>
          <a:solidFill>
            <a:srgbClr val="F5EAB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110595" name="Rectangle 963">
            <a:extLst>
              <a:ext uri="{FF2B5EF4-FFF2-40B4-BE49-F238E27FC236}">
                <a16:creationId xmlns:a16="http://schemas.microsoft.com/office/drawing/2014/main" id="{D1C91FD7-E7AF-C013-C8DA-B9B1D5D2CBB4}"/>
              </a:ext>
            </a:extLst>
          </p:cNvPr>
          <p:cNvSpPr>
            <a:spLocks noChangeArrowheads="1"/>
          </p:cNvSpPr>
          <p:nvPr/>
        </p:nvSpPr>
        <p:spPr bwMode="auto">
          <a:xfrm>
            <a:off x="2578100" y="1689100"/>
            <a:ext cx="7747000" cy="419100"/>
          </a:xfrm>
          <a:prstGeom prst="rect">
            <a:avLst/>
          </a:prstGeom>
          <a:solidFill>
            <a:srgbClr val="F5EAB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110596" name="Rectangle 718">
            <a:extLst>
              <a:ext uri="{FF2B5EF4-FFF2-40B4-BE49-F238E27FC236}">
                <a16:creationId xmlns:a16="http://schemas.microsoft.com/office/drawing/2014/main" id="{AB1DE95C-7A50-07F6-A71A-7C7CE425200A}"/>
              </a:ext>
            </a:extLst>
          </p:cNvPr>
          <p:cNvSpPr>
            <a:spLocks noChangeArrowheads="1"/>
          </p:cNvSpPr>
          <p:nvPr/>
        </p:nvSpPr>
        <p:spPr bwMode="auto">
          <a:xfrm>
            <a:off x="2711450" y="188913"/>
            <a:ext cx="7200900" cy="10795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110598" name="Rectangle 3" descr="Rectangle: Click to edit Master text styles&#10;Second level&#10;Third level&#10;Fourth level&#10;Fifth level">
            <a:extLst>
              <a:ext uri="{FF2B5EF4-FFF2-40B4-BE49-F238E27FC236}">
                <a16:creationId xmlns:a16="http://schemas.microsoft.com/office/drawing/2014/main" id="{738CF5A3-F964-0516-C923-FCA56B463A64}"/>
              </a:ext>
            </a:extLst>
          </p:cNvPr>
          <p:cNvSpPr>
            <a:spLocks noGrp="1" noChangeArrowheads="1"/>
          </p:cNvSpPr>
          <p:nvPr>
            <p:ph type="body" sz="half" idx="1"/>
          </p:nvPr>
        </p:nvSpPr>
        <p:spPr>
          <a:xfrm>
            <a:off x="2424114" y="692151"/>
            <a:ext cx="7989887" cy="265113"/>
          </a:xfrm>
        </p:spPr>
        <p:txBody>
          <a:bodyPr>
            <a:normAutofit fontScale="77500" lnSpcReduction="20000"/>
          </a:bodyPr>
          <a:lstStyle/>
          <a:p>
            <a:pPr lvl="2" eaLnBrk="1" hangingPunct="1">
              <a:lnSpc>
                <a:spcPct val="100000"/>
              </a:lnSpc>
              <a:buFont typeface="Wingdings" panose="05000000000000000000" pitchFamily="2" charset="2"/>
              <a:buNone/>
            </a:pPr>
            <a:r>
              <a:rPr lang="zh-CN" altLang="en-US" sz="1800">
                <a:solidFill>
                  <a:srgbClr val="E24C05"/>
                </a:solidFill>
                <a:latin typeface="宋体" panose="02010600030101010101" pitchFamily="2" charset="-122"/>
                <a:hlinkClick r:id="rId3" action="ppaction://hlinkfile"/>
              </a:rPr>
              <a:t>具有一个分支延迟槽的流水线的执行过程</a:t>
            </a:r>
            <a:endParaRPr lang="zh-CN" altLang="en-US" sz="1800">
              <a:solidFill>
                <a:srgbClr val="FF0000"/>
              </a:solidFill>
              <a:latin typeface="黑体" panose="02010609060101010101" pitchFamily="49" charset="-122"/>
              <a:ea typeface="黑体" panose="02010609060101010101" pitchFamily="49" charset="-122"/>
            </a:endParaRPr>
          </a:p>
        </p:txBody>
      </p:sp>
      <p:graphicFrame>
        <p:nvGraphicFramePr>
          <p:cNvPr id="639937" name="Group 961">
            <a:extLst>
              <a:ext uri="{FF2B5EF4-FFF2-40B4-BE49-F238E27FC236}">
                <a16:creationId xmlns:a16="http://schemas.microsoft.com/office/drawing/2014/main" id="{FE9F568E-9393-6423-5DB4-06072FFF9F5E}"/>
              </a:ext>
            </a:extLst>
          </p:cNvPr>
          <p:cNvGraphicFramePr>
            <a:graphicFrameLocks noGrp="1"/>
          </p:cNvGraphicFramePr>
          <p:nvPr>
            <p:ph sz="quarter" idx="2"/>
          </p:nvPr>
        </p:nvGraphicFramePr>
        <p:xfrm>
          <a:off x="1992314" y="1268413"/>
          <a:ext cx="8353425" cy="2133598"/>
        </p:xfrm>
        <a:graphic>
          <a:graphicData uri="http://schemas.openxmlformats.org/drawingml/2006/table">
            <a:tbl>
              <a:tblPr/>
              <a:tblGrid>
                <a:gridCol w="595312">
                  <a:extLst>
                    <a:ext uri="{9D8B030D-6E8A-4147-A177-3AD203B41FA5}">
                      <a16:colId xmlns:a16="http://schemas.microsoft.com/office/drawing/2014/main" val="20000"/>
                    </a:ext>
                  </a:extLst>
                </a:gridCol>
                <a:gridCol w="2386013">
                  <a:extLst>
                    <a:ext uri="{9D8B030D-6E8A-4147-A177-3AD203B41FA5}">
                      <a16:colId xmlns:a16="http://schemas.microsoft.com/office/drawing/2014/main" val="20001"/>
                    </a:ext>
                  </a:extLst>
                </a:gridCol>
                <a:gridCol w="600075">
                  <a:extLst>
                    <a:ext uri="{9D8B030D-6E8A-4147-A177-3AD203B41FA5}">
                      <a16:colId xmlns:a16="http://schemas.microsoft.com/office/drawing/2014/main" val="20002"/>
                    </a:ext>
                  </a:extLst>
                </a:gridCol>
                <a:gridCol w="596900">
                  <a:extLst>
                    <a:ext uri="{9D8B030D-6E8A-4147-A177-3AD203B41FA5}">
                      <a16:colId xmlns:a16="http://schemas.microsoft.com/office/drawing/2014/main" val="20003"/>
                    </a:ext>
                  </a:extLst>
                </a:gridCol>
                <a:gridCol w="593725">
                  <a:extLst>
                    <a:ext uri="{9D8B030D-6E8A-4147-A177-3AD203B41FA5}">
                      <a16:colId xmlns:a16="http://schemas.microsoft.com/office/drawing/2014/main" val="20004"/>
                    </a:ext>
                  </a:extLst>
                </a:gridCol>
                <a:gridCol w="600075">
                  <a:extLst>
                    <a:ext uri="{9D8B030D-6E8A-4147-A177-3AD203B41FA5}">
                      <a16:colId xmlns:a16="http://schemas.microsoft.com/office/drawing/2014/main" val="20005"/>
                    </a:ext>
                  </a:extLst>
                </a:gridCol>
                <a:gridCol w="595312">
                  <a:extLst>
                    <a:ext uri="{9D8B030D-6E8A-4147-A177-3AD203B41FA5}">
                      <a16:colId xmlns:a16="http://schemas.microsoft.com/office/drawing/2014/main" val="20006"/>
                    </a:ext>
                  </a:extLst>
                </a:gridCol>
                <a:gridCol w="595313">
                  <a:extLst>
                    <a:ext uri="{9D8B030D-6E8A-4147-A177-3AD203B41FA5}">
                      <a16:colId xmlns:a16="http://schemas.microsoft.com/office/drawing/2014/main" val="20007"/>
                    </a:ext>
                  </a:extLst>
                </a:gridCol>
                <a:gridCol w="595312">
                  <a:extLst>
                    <a:ext uri="{9D8B030D-6E8A-4147-A177-3AD203B41FA5}">
                      <a16:colId xmlns:a16="http://schemas.microsoft.com/office/drawing/2014/main" val="20008"/>
                    </a:ext>
                  </a:extLst>
                </a:gridCol>
                <a:gridCol w="600075">
                  <a:extLst>
                    <a:ext uri="{9D8B030D-6E8A-4147-A177-3AD203B41FA5}">
                      <a16:colId xmlns:a16="http://schemas.microsoft.com/office/drawing/2014/main" val="20009"/>
                    </a:ext>
                  </a:extLst>
                </a:gridCol>
                <a:gridCol w="595313">
                  <a:extLst>
                    <a:ext uri="{9D8B030D-6E8A-4147-A177-3AD203B41FA5}">
                      <a16:colId xmlns:a16="http://schemas.microsoft.com/office/drawing/2014/main" val="20010"/>
                    </a:ext>
                  </a:extLst>
                </a:gridCol>
              </a:tblGrid>
              <a:tr h="427060">
                <a:tc rowSpan="5">
                  <a:txBody>
                    <a:body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en-US" altLang="zh-CN" sz="2100" b="1" i="0" u="none" strike="noStrike" cap="none" normalizeH="0" baseline="0">
                        <a:ln>
                          <a:noFill/>
                        </a:ln>
                        <a:solidFill>
                          <a:srgbClr val="E24C05"/>
                        </a:solidFill>
                        <a:effectLst/>
                        <a:latin typeface="宋体" pitchFamily="2" charset="-122"/>
                        <a:ea typeface="宋体" pitchFamily="2" charset="-122"/>
                      </a:endParaRPr>
                    </a:p>
                    <a:p>
                      <a:pPr marL="0" marR="0" lvl="0" indent="0" algn="l" defTabSz="914400" rtl="0" eaLnBrk="1" fontAlgn="base" latinLnBrk="0" hangingPunct="1">
                        <a:lnSpc>
                          <a:spcPct val="60000"/>
                        </a:lnSpc>
                        <a:spcBef>
                          <a:spcPct val="20000"/>
                        </a:spcBef>
                        <a:spcAft>
                          <a:spcPct val="0"/>
                        </a:spcAft>
                        <a:buClr>
                          <a:schemeClr val="tx1"/>
                        </a:buClr>
                        <a:buSzTx/>
                        <a:buFont typeface="Wingdings" pitchFamily="2" charset="2"/>
                        <a:buNone/>
                        <a:tabLst/>
                      </a:pPr>
                      <a:r>
                        <a:rPr kumimoji="1" lang="zh-CN" altLang="en-US" sz="2100" b="1" i="0" u="none" strike="noStrike" cap="none" normalizeH="0" baseline="0">
                          <a:ln>
                            <a:noFill/>
                          </a:ln>
                          <a:solidFill>
                            <a:srgbClr val="008000"/>
                          </a:solidFill>
                          <a:effectLst/>
                          <a:latin typeface="宋体" pitchFamily="2" charset="-122"/>
                          <a:ea typeface="宋体" pitchFamily="2" charset="-122"/>
                        </a:rPr>
                        <a:t>分</a:t>
                      </a:r>
                    </a:p>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100" b="1" i="0" u="none" strike="noStrike" cap="none" normalizeH="0" baseline="0">
                          <a:ln>
                            <a:noFill/>
                          </a:ln>
                          <a:solidFill>
                            <a:srgbClr val="008000"/>
                          </a:solidFill>
                          <a:effectLst/>
                          <a:latin typeface="宋体" pitchFamily="2" charset="-122"/>
                          <a:ea typeface="宋体" pitchFamily="2" charset="-122"/>
                        </a:rPr>
                        <a:t>支</a:t>
                      </a:r>
                    </a:p>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100" b="1" i="0" u="none" strike="noStrike" cap="none" normalizeH="0" baseline="0">
                          <a:ln>
                            <a:noFill/>
                          </a:ln>
                          <a:solidFill>
                            <a:srgbClr val="008000"/>
                          </a:solidFill>
                          <a:effectLst/>
                          <a:latin typeface="宋体" pitchFamily="2" charset="-122"/>
                          <a:ea typeface="宋体" pitchFamily="2" charset="-122"/>
                        </a:rPr>
                        <a:t>失</a:t>
                      </a:r>
                    </a:p>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100" b="1" i="0" u="none" strike="noStrike" cap="none" normalizeH="0" baseline="0">
                          <a:ln>
                            <a:noFill/>
                          </a:ln>
                          <a:solidFill>
                            <a:srgbClr val="008000"/>
                          </a:solidFill>
                          <a:effectLst/>
                          <a:latin typeface="宋体" pitchFamily="2" charset="-122"/>
                          <a:ea typeface="宋体" pitchFamily="2" charset="-122"/>
                        </a:rPr>
                        <a:t>败 </a:t>
                      </a:r>
                    </a:p>
                  </a:txBody>
                  <a:tcPr marT="49001" marB="490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100" b="1" i="0" u="none" strike="noStrike" cap="none" normalizeH="0" baseline="0">
                          <a:ln>
                            <a:noFill/>
                          </a:ln>
                          <a:solidFill>
                            <a:srgbClr val="E24C05"/>
                          </a:solidFill>
                          <a:effectLst/>
                          <a:latin typeface="宋体" pitchFamily="2" charset="-122"/>
                          <a:ea typeface="宋体" pitchFamily="2" charset="-122"/>
                        </a:rPr>
                        <a:t>分支指令</a:t>
                      </a:r>
                      <a:r>
                        <a:rPr kumimoji="1" lang="en-US" altLang="zh-CN" sz="2100" b="1" i="0" u="none" strike="noStrike" cap="none" normalizeH="0" baseline="0">
                          <a:ln>
                            <a:noFill/>
                          </a:ln>
                          <a:solidFill>
                            <a:srgbClr val="E24C05"/>
                          </a:solidFill>
                          <a:effectLst/>
                          <a:latin typeface="宋体" pitchFamily="2" charset="-122"/>
                          <a:ea typeface="宋体" pitchFamily="2" charset="-122"/>
                        </a:rPr>
                        <a:t>i </a:t>
                      </a: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100" b="1" i="0" u="none" strike="noStrike" cap="none" normalizeH="0" baseline="0">
                          <a:ln>
                            <a:noFill/>
                          </a:ln>
                          <a:solidFill>
                            <a:schemeClr val="tx1"/>
                          </a:solidFill>
                          <a:effectLst/>
                          <a:latin typeface="宋体" pitchFamily="2" charset="-122"/>
                          <a:ea typeface="宋体" pitchFamily="2" charset="-122"/>
                        </a:rPr>
                        <a:t>IF </a:t>
                      </a: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100" b="1" i="0" u="none" strike="noStrike" cap="none" normalizeH="0" baseline="0">
                          <a:ln>
                            <a:noFill/>
                          </a:ln>
                          <a:solidFill>
                            <a:schemeClr val="tx1"/>
                          </a:solidFill>
                          <a:effectLst/>
                          <a:latin typeface="宋体" pitchFamily="2" charset="-122"/>
                          <a:ea typeface="宋体" pitchFamily="2" charset="-122"/>
                        </a:rPr>
                        <a:t>ID </a:t>
                      </a: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100" b="1" i="0" u="none" strike="noStrike" cap="none" normalizeH="0" baseline="0">
                          <a:ln>
                            <a:noFill/>
                          </a:ln>
                          <a:solidFill>
                            <a:schemeClr val="tx1"/>
                          </a:solidFill>
                          <a:effectLst/>
                          <a:latin typeface="宋体" pitchFamily="2" charset="-122"/>
                          <a:ea typeface="宋体" pitchFamily="2" charset="-122"/>
                        </a:rPr>
                        <a:t>EX </a:t>
                      </a: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100" b="1" i="0" u="none" strike="noStrike" cap="none" normalizeH="0" baseline="0">
                          <a:ln>
                            <a:noFill/>
                          </a:ln>
                          <a:solidFill>
                            <a:schemeClr val="tx1"/>
                          </a:solidFill>
                          <a:effectLst/>
                          <a:latin typeface="宋体" pitchFamily="2" charset="-122"/>
                          <a:ea typeface="宋体" pitchFamily="2" charset="-122"/>
                        </a:rPr>
                        <a:t>MEM </a:t>
                      </a: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100" b="1" i="0" u="none" strike="noStrike" cap="none" normalizeH="0" baseline="0">
                          <a:ln>
                            <a:noFill/>
                          </a:ln>
                          <a:solidFill>
                            <a:schemeClr val="tx1"/>
                          </a:solidFill>
                          <a:effectLst/>
                          <a:latin typeface="宋体" pitchFamily="2" charset="-122"/>
                          <a:ea typeface="宋体" pitchFamily="2" charset="-122"/>
                        </a:rPr>
                        <a:t>WB</a:t>
                      </a: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100" b="1" i="0" u="none" strike="noStrike" cap="none" normalizeH="0" baseline="0">
                        <a:ln>
                          <a:noFill/>
                        </a:ln>
                        <a:solidFill>
                          <a:schemeClr val="tx1"/>
                        </a:solidFill>
                        <a:effectLst/>
                        <a:latin typeface="宋体" pitchFamily="2" charset="-122"/>
                        <a:ea typeface="宋体" pitchFamily="2" charset="-122"/>
                      </a:endParaRP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100" b="1" i="0" u="none" strike="noStrike" cap="none" normalizeH="0" baseline="0">
                        <a:ln>
                          <a:noFill/>
                        </a:ln>
                        <a:solidFill>
                          <a:schemeClr val="tx1"/>
                        </a:solidFill>
                        <a:effectLst/>
                        <a:latin typeface="宋体" pitchFamily="2" charset="-122"/>
                        <a:ea typeface="宋体" pitchFamily="2" charset="-122"/>
                      </a:endParaRP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100" b="1" i="0" u="none" strike="noStrike" cap="none" normalizeH="0" baseline="0">
                        <a:ln>
                          <a:noFill/>
                        </a:ln>
                        <a:solidFill>
                          <a:schemeClr val="tx1"/>
                        </a:solidFill>
                        <a:effectLst/>
                        <a:latin typeface="宋体" pitchFamily="2" charset="-122"/>
                        <a:ea typeface="宋体" pitchFamily="2" charset="-122"/>
                      </a:endParaRP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100" b="1" i="0" u="none" strike="noStrike" cap="none" normalizeH="0" baseline="0">
                        <a:ln>
                          <a:noFill/>
                        </a:ln>
                        <a:solidFill>
                          <a:schemeClr val="tx1"/>
                        </a:solidFill>
                        <a:effectLst/>
                        <a:latin typeface="宋体" pitchFamily="2" charset="-122"/>
                        <a:ea typeface="宋体" pitchFamily="2" charset="-122"/>
                      </a:endParaRPr>
                    </a:p>
                  </a:txBody>
                  <a:tcPr marT="49001" marB="490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060">
                <a:tc vMerge="1">
                  <a:txBody>
                    <a:bodyPr/>
                    <a:lstStyle/>
                    <a:p>
                      <a:endParaRPr lang="zh-CN" altLang="en-US"/>
                    </a:p>
                  </a:txBody>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100" b="1" i="0" u="none" strike="noStrike" cap="none" normalizeH="0" baseline="0">
                          <a:ln>
                            <a:noFill/>
                          </a:ln>
                          <a:solidFill>
                            <a:srgbClr val="D60093"/>
                          </a:solidFill>
                          <a:effectLst/>
                          <a:latin typeface="宋体" pitchFamily="2" charset="-122"/>
                          <a:ea typeface="宋体" pitchFamily="2" charset="-122"/>
                        </a:rPr>
                        <a:t>延迟槽指令 </a:t>
                      </a:r>
                      <a:r>
                        <a:rPr kumimoji="1" lang="en-US" altLang="zh-CN" sz="2100" b="1" i="0" u="none" strike="noStrike" cap="none" normalizeH="0" baseline="0">
                          <a:ln>
                            <a:noFill/>
                          </a:ln>
                          <a:solidFill>
                            <a:srgbClr val="D60093"/>
                          </a:solidFill>
                          <a:effectLst/>
                          <a:latin typeface="宋体" pitchFamily="2" charset="-122"/>
                          <a:ea typeface="宋体" pitchFamily="2" charset="-122"/>
                        </a:rPr>
                        <a:t>i+1</a:t>
                      </a:r>
                      <a:r>
                        <a:rPr kumimoji="1" lang="en-US" altLang="zh-CN" sz="2100" b="1" i="0" u="none" strike="noStrike" cap="none" normalizeH="0" baseline="0">
                          <a:ln>
                            <a:noFill/>
                          </a:ln>
                          <a:solidFill>
                            <a:srgbClr val="E24C05"/>
                          </a:solidFill>
                          <a:effectLst/>
                          <a:latin typeface="宋体" pitchFamily="2" charset="-122"/>
                          <a:ea typeface="宋体" pitchFamily="2" charset="-122"/>
                        </a:rPr>
                        <a:t> </a:t>
                      </a: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100" b="1" i="0" u="none" strike="noStrike" cap="none" normalizeH="0" baseline="0">
                        <a:ln>
                          <a:noFill/>
                        </a:ln>
                        <a:solidFill>
                          <a:schemeClr val="tx1"/>
                        </a:solidFill>
                        <a:effectLst/>
                        <a:latin typeface="宋体" pitchFamily="2" charset="-122"/>
                        <a:ea typeface="宋体" pitchFamily="2" charset="-122"/>
                      </a:endParaRP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100" b="1" i="0" u="none" strike="noStrike" cap="none" normalizeH="0" baseline="0">
                          <a:ln>
                            <a:noFill/>
                          </a:ln>
                          <a:solidFill>
                            <a:schemeClr val="tx1"/>
                          </a:solidFill>
                          <a:effectLst/>
                          <a:latin typeface="宋体" pitchFamily="2" charset="-122"/>
                          <a:ea typeface="宋体" pitchFamily="2" charset="-122"/>
                        </a:rPr>
                        <a:t>IF </a:t>
                      </a: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100" b="1" i="0" u="none" strike="noStrike" cap="none" normalizeH="0" baseline="0">
                          <a:ln>
                            <a:noFill/>
                          </a:ln>
                          <a:solidFill>
                            <a:schemeClr val="tx1"/>
                          </a:solidFill>
                          <a:effectLst/>
                          <a:latin typeface="宋体" pitchFamily="2" charset="-122"/>
                          <a:ea typeface="宋体" pitchFamily="2" charset="-122"/>
                        </a:rPr>
                        <a:t>ID </a:t>
                      </a: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100" b="1" i="0" u="none" strike="noStrike" cap="none" normalizeH="0" baseline="0">
                          <a:ln>
                            <a:noFill/>
                          </a:ln>
                          <a:solidFill>
                            <a:schemeClr val="tx1"/>
                          </a:solidFill>
                          <a:effectLst/>
                          <a:latin typeface="宋体" pitchFamily="2" charset="-122"/>
                          <a:ea typeface="宋体" pitchFamily="2" charset="-122"/>
                        </a:rPr>
                        <a:t>EX </a:t>
                      </a: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100" b="1" i="0" u="none" strike="noStrike" cap="none" normalizeH="0" baseline="0">
                          <a:ln>
                            <a:noFill/>
                          </a:ln>
                          <a:solidFill>
                            <a:schemeClr val="tx1"/>
                          </a:solidFill>
                          <a:effectLst/>
                          <a:latin typeface="宋体" pitchFamily="2" charset="-122"/>
                          <a:ea typeface="宋体" pitchFamily="2" charset="-122"/>
                        </a:rPr>
                        <a:t>MEM </a:t>
                      </a: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100" b="1" i="0" u="none" strike="noStrike" cap="none" normalizeH="0" baseline="0">
                          <a:ln>
                            <a:noFill/>
                          </a:ln>
                          <a:solidFill>
                            <a:schemeClr val="tx1"/>
                          </a:solidFill>
                          <a:effectLst/>
                          <a:latin typeface="宋体" pitchFamily="2" charset="-122"/>
                          <a:ea typeface="宋体" pitchFamily="2" charset="-122"/>
                        </a:rPr>
                        <a:t>WB</a:t>
                      </a: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100" b="1" i="0" u="none" strike="noStrike" cap="none" normalizeH="0" baseline="0">
                        <a:ln>
                          <a:noFill/>
                        </a:ln>
                        <a:solidFill>
                          <a:schemeClr val="tx1"/>
                        </a:solidFill>
                        <a:effectLst/>
                        <a:latin typeface="宋体" pitchFamily="2" charset="-122"/>
                        <a:ea typeface="宋体" pitchFamily="2" charset="-122"/>
                      </a:endParaRP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100" b="1" i="0" u="none" strike="noStrike" cap="none" normalizeH="0" baseline="0">
                        <a:ln>
                          <a:noFill/>
                        </a:ln>
                        <a:solidFill>
                          <a:schemeClr val="tx1"/>
                        </a:solidFill>
                        <a:effectLst/>
                        <a:latin typeface="宋体" pitchFamily="2" charset="-122"/>
                        <a:ea typeface="宋体" pitchFamily="2" charset="-122"/>
                      </a:endParaRP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100" b="1" i="0" u="none" strike="noStrike" cap="none" normalizeH="0" baseline="0">
                        <a:ln>
                          <a:noFill/>
                        </a:ln>
                        <a:solidFill>
                          <a:schemeClr val="tx1"/>
                        </a:solidFill>
                        <a:effectLst/>
                        <a:latin typeface="宋体" pitchFamily="2" charset="-122"/>
                        <a:ea typeface="宋体" pitchFamily="2" charset="-122"/>
                      </a:endParaRPr>
                    </a:p>
                  </a:txBody>
                  <a:tcPr marT="49001" marB="490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5358">
                <a:tc vMerge="1">
                  <a:txBody>
                    <a:bodyPr/>
                    <a:lstStyle/>
                    <a:p>
                      <a:endParaRPr lang="zh-CN" altLang="en-US"/>
                    </a:p>
                  </a:txBody>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100" b="1" i="0" u="none" strike="noStrike" cap="none" normalizeH="0" baseline="0">
                          <a:ln>
                            <a:noFill/>
                          </a:ln>
                          <a:solidFill>
                            <a:srgbClr val="E24C05"/>
                          </a:solidFill>
                          <a:effectLst/>
                          <a:latin typeface="宋体" pitchFamily="2" charset="-122"/>
                          <a:ea typeface="宋体" pitchFamily="2" charset="-122"/>
                        </a:rPr>
                        <a:t>指令 </a:t>
                      </a:r>
                      <a:r>
                        <a:rPr kumimoji="1" lang="en-US" altLang="zh-CN" sz="2100" b="1" i="0" u="none" strike="noStrike" cap="none" normalizeH="0" baseline="0">
                          <a:ln>
                            <a:noFill/>
                          </a:ln>
                          <a:solidFill>
                            <a:srgbClr val="E24C05"/>
                          </a:solidFill>
                          <a:effectLst/>
                          <a:latin typeface="宋体" pitchFamily="2" charset="-122"/>
                          <a:ea typeface="宋体" pitchFamily="2" charset="-122"/>
                        </a:rPr>
                        <a:t>i+2 </a:t>
                      </a: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100" b="1" i="0" u="none" strike="noStrike" cap="none" normalizeH="0" baseline="0">
                        <a:ln>
                          <a:noFill/>
                        </a:ln>
                        <a:solidFill>
                          <a:schemeClr val="tx1"/>
                        </a:solidFill>
                        <a:effectLst/>
                        <a:latin typeface="宋体" pitchFamily="2" charset="-122"/>
                        <a:ea typeface="宋体" pitchFamily="2" charset="-122"/>
                      </a:endParaRP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100" b="1" i="0" u="none" strike="noStrike" cap="none" normalizeH="0" baseline="0">
                        <a:ln>
                          <a:noFill/>
                        </a:ln>
                        <a:solidFill>
                          <a:schemeClr val="tx1"/>
                        </a:solidFill>
                        <a:effectLst/>
                        <a:latin typeface="宋体" pitchFamily="2" charset="-122"/>
                        <a:ea typeface="宋体" pitchFamily="2" charset="-122"/>
                      </a:endParaRP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100" b="1" i="0" u="none" strike="noStrike" cap="none" normalizeH="0" baseline="0">
                          <a:ln>
                            <a:noFill/>
                          </a:ln>
                          <a:solidFill>
                            <a:schemeClr val="tx1"/>
                          </a:solidFill>
                          <a:effectLst/>
                          <a:latin typeface="宋体" pitchFamily="2" charset="-122"/>
                          <a:ea typeface="宋体" pitchFamily="2" charset="-122"/>
                        </a:rPr>
                        <a:t>IF </a:t>
                      </a: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100" b="1" i="0" u="none" strike="noStrike" cap="none" normalizeH="0" baseline="0">
                          <a:ln>
                            <a:noFill/>
                          </a:ln>
                          <a:solidFill>
                            <a:schemeClr val="tx1"/>
                          </a:solidFill>
                          <a:effectLst/>
                          <a:latin typeface="宋体" pitchFamily="2" charset="-122"/>
                          <a:ea typeface="宋体" pitchFamily="2" charset="-122"/>
                        </a:rPr>
                        <a:t>ID </a:t>
                      </a: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100" b="1" i="0" u="none" strike="noStrike" cap="none" normalizeH="0" baseline="0">
                          <a:ln>
                            <a:noFill/>
                          </a:ln>
                          <a:solidFill>
                            <a:schemeClr val="tx1"/>
                          </a:solidFill>
                          <a:effectLst/>
                          <a:latin typeface="宋体" pitchFamily="2" charset="-122"/>
                          <a:ea typeface="宋体" pitchFamily="2" charset="-122"/>
                        </a:rPr>
                        <a:t>EX </a:t>
                      </a: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100" b="1" i="0" u="none" strike="noStrike" cap="none" normalizeH="0" baseline="0">
                          <a:ln>
                            <a:noFill/>
                          </a:ln>
                          <a:solidFill>
                            <a:schemeClr val="tx1"/>
                          </a:solidFill>
                          <a:effectLst/>
                          <a:latin typeface="宋体" pitchFamily="2" charset="-122"/>
                          <a:ea typeface="宋体" pitchFamily="2" charset="-122"/>
                        </a:rPr>
                        <a:t>MEM </a:t>
                      </a: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100" b="1" i="0" u="none" strike="noStrike" cap="none" normalizeH="0" baseline="0">
                          <a:ln>
                            <a:noFill/>
                          </a:ln>
                          <a:solidFill>
                            <a:schemeClr val="tx1"/>
                          </a:solidFill>
                          <a:effectLst/>
                          <a:latin typeface="宋体" pitchFamily="2" charset="-122"/>
                          <a:ea typeface="宋体" pitchFamily="2" charset="-122"/>
                        </a:rPr>
                        <a:t>WB</a:t>
                      </a: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100" b="1" i="0" u="none" strike="noStrike" cap="none" normalizeH="0" baseline="0">
                        <a:ln>
                          <a:noFill/>
                        </a:ln>
                        <a:solidFill>
                          <a:schemeClr val="tx1"/>
                        </a:solidFill>
                        <a:effectLst/>
                        <a:latin typeface="宋体" pitchFamily="2" charset="-122"/>
                        <a:ea typeface="宋体" pitchFamily="2" charset="-122"/>
                      </a:endParaRP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100" b="1" i="0" u="none" strike="noStrike" cap="none" normalizeH="0" baseline="0">
                        <a:ln>
                          <a:noFill/>
                        </a:ln>
                        <a:solidFill>
                          <a:schemeClr val="tx1"/>
                        </a:solidFill>
                        <a:effectLst/>
                        <a:latin typeface="宋体" pitchFamily="2" charset="-122"/>
                        <a:ea typeface="宋体" pitchFamily="2" charset="-122"/>
                      </a:endParaRPr>
                    </a:p>
                  </a:txBody>
                  <a:tcPr marT="49001" marB="490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7060">
                <a:tc vMerge="1">
                  <a:txBody>
                    <a:bodyPr/>
                    <a:lstStyle/>
                    <a:p>
                      <a:endParaRPr lang="zh-CN" altLang="en-US"/>
                    </a:p>
                  </a:txBody>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100" b="1" i="0" u="none" strike="noStrike" cap="none" normalizeH="0" baseline="0">
                          <a:ln>
                            <a:noFill/>
                          </a:ln>
                          <a:solidFill>
                            <a:srgbClr val="E24C05"/>
                          </a:solidFill>
                          <a:effectLst/>
                          <a:latin typeface="宋体" pitchFamily="2" charset="-122"/>
                          <a:ea typeface="宋体" pitchFamily="2" charset="-122"/>
                        </a:rPr>
                        <a:t>指令 </a:t>
                      </a:r>
                      <a:r>
                        <a:rPr kumimoji="1" lang="en-US" altLang="zh-CN" sz="2100" b="1" i="0" u="none" strike="noStrike" cap="none" normalizeH="0" baseline="0">
                          <a:ln>
                            <a:noFill/>
                          </a:ln>
                          <a:solidFill>
                            <a:srgbClr val="E24C05"/>
                          </a:solidFill>
                          <a:effectLst/>
                          <a:latin typeface="宋体" pitchFamily="2" charset="-122"/>
                          <a:ea typeface="宋体" pitchFamily="2" charset="-122"/>
                        </a:rPr>
                        <a:t>i+3 </a:t>
                      </a: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100" b="1" i="0" u="none" strike="noStrike" cap="none" normalizeH="0" baseline="0">
                        <a:ln>
                          <a:noFill/>
                        </a:ln>
                        <a:solidFill>
                          <a:schemeClr val="tx1"/>
                        </a:solidFill>
                        <a:effectLst/>
                        <a:latin typeface="宋体" pitchFamily="2" charset="-122"/>
                        <a:ea typeface="宋体" pitchFamily="2" charset="-122"/>
                      </a:endParaRP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100" b="1" i="0" u="none" strike="noStrike" cap="none" normalizeH="0" baseline="0">
                        <a:ln>
                          <a:noFill/>
                        </a:ln>
                        <a:solidFill>
                          <a:schemeClr val="tx1"/>
                        </a:solidFill>
                        <a:effectLst/>
                        <a:latin typeface="宋体" pitchFamily="2" charset="-122"/>
                        <a:ea typeface="宋体" pitchFamily="2" charset="-122"/>
                      </a:endParaRP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100" b="1" i="0" u="none" strike="noStrike" cap="none" normalizeH="0" baseline="0">
                        <a:ln>
                          <a:noFill/>
                        </a:ln>
                        <a:solidFill>
                          <a:schemeClr val="tx1"/>
                        </a:solidFill>
                        <a:effectLst/>
                        <a:latin typeface="宋体" pitchFamily="2" charset="-122"/>
                        <a:ea typeface="宋体" pitchFamily="2" charset="-122"/>
                      </a:endParaRP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100" b="1" i="0" u="none" strike="noStrike" cap="none" normalizeH="0" baseline="0">
                          <a:ln>
                            <a:noFill/>
                          </a:ln>
                          <a:solidFill>
                            <a:schemeClr val="tx1"/>
                          </a:solidFill>
                          <a:effectLst/>
                          <a:latin typeface="宋体" pitchFamily="2" charset="-122"/>
                          <a:ea typeface="宋体" pitchFamily="2" charset="-122"/>
                        </a:rPr>
                        <a:t>IF </a:t>
                      </a: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100" b="1" i="0" u="none" strike="noStrike" cap="none" normalizeH="0" baseline="0">
                          <a:ln>
                            <a:noFill/>
                          </a:ln>
                          <a:solidFill>
                            <a:schemeClr val="tx1"/>
                          </a:solidFill>
                          <a:effectLst/>
                          <a:latin typeface="宋体" pitchFamily="2" charset="-122"/>
                          <a:ea typeface="宋体" pitchFamily="2" charset="-122"/>
                        </a:rPr>
                        <a:t>ID </a:t>
                      </a: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100" b="1" i="0" u="none" strike="noStrike" cap="none" normalizeH="0" baseline="0">
                          <a:ln>
                            <a:noFill/>
                          </a:ln>
                          <a:solidFill>
                            <a:schemeClr val="tx1"/>
                          </a:solidFill>
                          <a:effectLst/>
                          <a:latin typeface="宋体" pitchFamily="2" charset="-122"/>
                          <a:ea typeface="宋体" pitchFamily="2" charset="-122"/>
                        </a:rPr>
                        <a:t>EX </a:t>
                      </a: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100" b="1" i="0" u="none" strike="noStrike" cap="none" normalizeH="0" baseline="0">
                          <a:ln>
                            <a:noFill/>
                          </a:ln>
                          <a:solidFill>
                            <a:schemeClr val="tx1"/>
                          </a:solidFill>
                          <a:effectLst/>
                          <a:latin typeface="宋体" pitchFamily="2" charset="-122"/>
                          <a:ea typeface="宋体" pitchFamily="2" charset="-122"/>
                        </a:rPr>
                        <a:t>MEM</a:t>
                      </a: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100" b="1" i="0" u="none" strike="noStrike" cap="none" normalizeH="0" baseline="0">
                          <a:ln>
                            <a:noFill/>
                          </a:ln>
                          <a:solidFill>
                            <a:schemeClr val="tx1"/>
                          </a:solidFill>
                          <a:effectLst/>
                          <a:latin typeface="宋体" pitchFamily="2" charset="-122"/>
                          <a:ea typeface="宋体" pitchFamily="2" charset="-122"/>
                        </a:rPr>
                        <a:t>WB</a:t>
                      </a: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100" b="1" i="0" u="none" strike="noStrike" cap="none" normalizeH="0" baseline="0">
                        <a:ln>
                          <a:noFill/>
                        </a:ln>
                        <a:solidFill>
                          <a:schemeClr val="tx1"/>
                        </a:solidFill>
                        <a:effectLst/>
                        <a:latin typeface="宋体" pitchFamily="2" charset="-122"/>
                        <a:ea typeface="宋体" pitchFamily="2" charset="-122"/>
                      </a:endParaRPr>
                    </a:p>
                  </a:txBody>
                  <a:tcPr marT="49001" marB="490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7060">
                <a:tc vMerge="1">
                  <a:txBody>
                    <a:bodyPr/>
                    <a:lstStyle/>
                    <a:p>
                      <a:endParaRPr lang="zh-CN" altLang="en-US"/>
                    </a:p>
                  </a:txBody>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100" b="1" i="0" u="none" strike="noStrike" cap="none" normalizeH="0" baseline="0">
                          <a:ln>
                            <a:noFill/>
                          </a:ln>
                          <a:solidFill>
                            <a:srgbClr val="E24C05"/>
                          </a:solidFill>
                          <a:effectLst/>
                          <a:latin typeface="宋体" pitchFamily="2" charset="-122"/>
                          <a:ea typeface="宋体" pitchFamily="2" charset="-122"/>
                        </a:rPr>
                        <a:t>指令 </a:t>
                      </a:r>
                      <a:r>
                        <a:rPr kumimoji="1" lang="en-US" altLang="zh-CN" sz="2100" b="1" i="0" u="none" strike="noStrike" cap="none" normalizeH="0" baseline="0">
                          <a:ln>
                            <a:noFill/>
                          </a:ln>
                          <a:solidFill>
                            <a:srgbClr val="E24C05"/>
                          </a:solidFill>
                          <a:effectLst/>
                          <a:latin typeface="宋体" pitchFamily="2" charset="-122"/>
                          <a:ea typeface="宋体" pitchFamily="2" charset="-122"/>
                        </a:rPr>
                        <a:t>i+4 </a:t>
                      </a: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100" b="1" i="0" u="none" strike="noStrike" cap="none" normalizeH="0" baseline="0">
                        <a:ln>
                          <a:noFill/>
                        </a:ln>
                        <a:solidFill>
                          <a:schemeClr val="tx1"/>
                        </a:solidFill>
                        <a:effectLst/>
                        <a:latin typeface="宋体" pitchFamily="2" charset="-122"/>
                        <a:ea typeface="宋体" pitchFamily="2" charset="-122"/>
                      </a:endParaRP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100" b="1" i="0" u="none" strike="noStrike" cap="none" normalizeH="0" baseline="0">
                        <a:ln>
                          <a:noFill/>
                        </a:ln>
                        <a:solidFill>
                          <a:schemeClr val="tx1"/>
                        </a:solidFill>
                        <a:effectLst/>
                        <a:latin typeface="宋体" pitchFamily="2" charset="-122"/>
                        <a:ea typeface="宋体" pitchFamily="2" charset="-122"/>
                      </a:endParaRP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100" b="1" i="0" u="none" strike="noStrike" cap="none" normalizeH="0" baseline="0">
                        <a:ln>
                          <a:noFill/>
                        </a:ln>
                        <a:solidFill>
                          <a:schemeClr val="tx1"/>
                        </a:solidFill>
                        <a:effectLst/>
                        <a:latin typeface="宋体" pitchFamily="2" charset="-122"/>
                        <a:ea typeface="宋体" pitchFamily="2" charset="-122"/>
                      </a:endParaRP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100" b="1" i="0" u="none" strike="noStrike" cap="none" normalizeH="0" baseline="0">
                        <a:ln>
                          <a:noFill/>
                        </a:ln>
                        <a:solidFill>
                          <a:schemeClr val="tx1"/>
                        </a:solidFill>
                        <a:effectLst/>
                        <a:latin typeface="宋体" pitchFamily="2" charset="-122"/>
                        <a:ea typeface="宋体" pitchFamily="2" charset="-122"/>
                      </a:endParaRP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100" b="1" i="0" u="none" strike="noStrike" cap="none" normalizeH="0" baseline="0">
                          <a:ln>
                            <a:noFill/>
                          </a:ln>
                          <a:solidFill>
                            <a:schemeClr val="tx1"/>
                          </a:solidFill>
                          <a:effectLst/>
                          <a:latin typeface="宋体" pitchFamily="2" charset="-122"/>
                          <a:ea typeface="宋体" pitchFamily="2" charset="-122"/>
                        </a:rPr>
                        <a:t>IF </a:t>
                      </a: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100" b="1" i="0" u="none" strike="noStrike" cap="none" normalizeH="0" baseline="0">
                          <a:ln>
                            <a:noFill/>
                          </a:ln>
                          <a:solidFill>
                            <a:schemeClr val="tx1"/>
                          </a:solidFill>
                          <a:effectLst/>
                          <a:latin typeface="宋体" pitchFamily="2" charset="-122"/>
                          <a:ea typeface="宋体" pitchFamily="2" charset="-122"/>
                        </a:rPr>
                        <a:t>ID </a:t>
                      </a: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100" b="1" i="0" u="none" strike="noStrike" cap="none" normalizeH="0" baseline="0">
                          <a:ln>
                            <a:noFill/>
                          </a:ln>
                          <a:solidFill>
                            <a:schemeClr val="tx1"/>
                          </a:solidFill>
                          <a:effectLst/>
                          <a:latin typeface="宋体" pitchFamily="2" charset="-122"/>
                          <a:ea typeface="宋体" pitchFamily="2" charset="-122"/>
                        </a:rPr>
                        <a:t>EX </a:t>
                      </a: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100" b="1" i="0" u="none" strike="noStrike" cap="none" normalizeH="0" baseline="0">
                          <a:ln>
                            <a:noFill/>
                          </a:ln>
                          <a:solidFill>
                            <a:schemeClr val="tx1"/>
                          </a:solidFill>
                          <a:effectLst/>
                          <a:latin typeface="宋体" pitchFamily="2" charset="-122"/>
                          <a:ea typeface="宋体" pitchFamily="2" charset="-122"/>
                        </a:rPr>
                        <a:t>MEM</a:t>
                      </a:r>
                    </a:p>
                  </a:txBody>
                  <a:tcPr marT="49001" marB="490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100" b="1" i="0" u="none" strike="noStrike" cap="none" normalizeH="0" baseline="0">
                          <a:ln>
                            <a:noFill/>
                          </a:ln>
                          <a:solidFill>
                            <a:schemeClr val="tx1"/>
                          </a:solidFill>
                          <a:effectLst/>
                          <a:latin typeface="宋体" pitchFamily="2" charset="-122"/>
                          <a:ea typeface="宋体" pitchFamily="2" charset="-122"/>
                        </a:rPr>
                        <a:t>WB</a:t>
                      </a:r>
                    </a:p>
                  </a:txBody>
                  <a:tcPr marT="49001" marB="490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10669" name="Rectangle 359">
            <a:extLst>
              <a:ext uri="{FF2B5EF4-FFF2-40B4-BE49-F238E27FC236}">
                <a16:creationId xmlns:a16="http://schemas.microsoft.com/office/drawing/2014/main" id="{5A5297DD-E63C-3A85-B3CE-9C71B8C69419}"/>
              </a:ext>
            </a:extLst>
          </p:cNvPr>
          <p:cNvSpPr>
            <a:spLocks noChangeArrowheads="1"/>
          </p:cNvSpPr>
          <p:nvPr/>
        </p:nvSpPr>
        <p:spPr bwMode="auto">
          <a:xfrm>
            <a:off x="1524000" y="3200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zh-CN">
              <a:solidFill>
                <a:schemeClr val="tx1"/>
              </a:solidFill>
              <a:latin typeface="Times New Roman" panose="02020603050405020304" pitchFamily="18" charset="0"/>
              <a:ea typeface="宋体" panose="02010600030101010101" pitchFamily="2" charset="-122"/>
            </a:endParaRPr>
          </a:p>
        </p:txBody>
      </p:sp>
      <p:sp>
        <p:nvSpPr>
          <p:cNvPr id="110670" name="Text Box 719">
            <a:extLst>
              <a:ext uri="{FF2B5EF4-FFF2-40B4-BE49-F238E27FC236}">
                <a16:creationId xmlns:a16="http://schemas.microsoft.com/office/drawing/2014/main" id="{1566F199-BCF4-050D-B647-DE2CE22A4EC6}"/>
              </a:ext>
            </a:extLst>
          </p:cNvPr>
          <p:cNvSpPr txBox="1">
            <a:spLocks noChangeArrowheads="1"/>
          </p:cNvSpPr>
          <p:nvPr/>
        </p:nvSpPr>
        <p:spPr bwMode="auto">
          <a:xfrm>
            <a:off x="2495550" y="6056314"/>
            <a:ext cx="8064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2000" b="1">
                <a:solidFill>
                  <a:srgbClr val="080808"/>
                </a:solidFill>
                <a:ea typeface="宋体" panose="02010600030101010101" pitchFamily="2" charset="-122"/>
              </a:rPr>
              <a:t>分支延迟槽中的指令</a:t>
            </a:r>
            <a:r>
              <a:rPr lang="zh-CN" altLang="en-US" sz="2000" b="1">
                <a:solidFill>
                  <a:srgbClr val="080808"/>
                </a:solidFill>
                <a:latin typeface="宋体" panose="02010600030101010101" pitchFamily="2" charset="-122"/>
                <a:ea typeface="宋体" panose="02010600030101010101" pitchFamily="2" charset="-122"/>
              </a:rPr>
              <a:t>“</a:t>
            </a:r>
            <a:r>
              <a:rPr lang="zh-CN" altLang="en-US" sz="2000" b="1">
                <a:solidFill>
                  <a:srgbClr val="080808"/>
                </a:solidFill>
                <a:ea typeface="宋体" panose="02010600030101010101" pitchFamily="2" charset="-122"/>
              </a:rPr>
              <a:t>掩盖</a:t>
            </a:r>
            <a:r>
              <a:rPr lang="zh-CN" altLang="en-US" sz="2000" b="1">
                <a:solidFill>
                  <a:srgbClr val="080808"/>
                </a:solidFill>
                <a:latin typeface="宋体" panose="02010600030101010101" pitchFamily="2" charset="-122"/>
                <a:ea typeface="宋体" panose="02010600030101010101" pitchFamily="2" charset="-122"/>
              </a:rPr>
              <a:t>”</a:t>
            </a:r>
            <a:r>
              <a:rPr lang="zh-CN" altLang="en-US" sz="2000" b="1">
                <a:solidFill>
                  <a:srgbClr val="080808"/>
                </a:solidFill>
                <a:ea typeface="宋体" panose="02010600030101010101" pitchFamily="2" charset="-122"/>
              </a:rPr>
              <a:t>了流水线原来必须插入的暂停周期。</a:t>
            </a:r>
          </a:p>
        </p:txBody>
      </p:sp>
      <p:graphicFrame>
        <p:nvGraphicFramePr>
          <p:cNvPr id="639938" name="Group 962">
            <a:extLst>
              <a:ext uri="{FF2B5EF4-FFF2-40B4-BE49-F238E27FC236}">
                <a16:creationId xmlns:a16="http://schemas.microsoft.com/office/drawing/2014/main" id="{DB1E40BF-4C83-C8F9-4214-CA9A2DE59910}"/>
              </a:ext>
            </a:extLst>
          </p:cNvPr>
          <p:cNvGraphicFramePr>
            <a:graphicFrameLocks noGrp="1"/>
          </p:cNvGraphicFramePr>
          <p:nvPr>
            <p:ph sz="quarter" idx="3"/>
          </p:nvPr>
        </p:nvGraphicFramePr>
        <p:xfrm>
          <a:off x="1992314" y="3589339"/>
          <a:ext cx="8351837" cy="2217739"/>
        </p:xfrm>
        <a:graphic>
          <a:graphicData uri="http://schemas.openxmlformats.org/drawingml/2006/table">
            <a:tbl>
              <a:tblPr/>
              <a:tblGrid>
                <a:gridCol w="595312">
                  <a:extLst>
                    <a:ext uri="{9D8B030D-6E8A-4147-A177-3AD203B41FA5}">
                      <a16:colId xmlns:a16="http://schemas.microsoft.com/office/drawing/2014/main" val="20000"/>
                    </a:ext>
                  </a:extLst>
                </a:gridCol>
                <a:gridCol w="2386013">
                  <a:extLst>
                    <a:ext uri="{9D8B030D-6E8A-4147-A177-3AD203B41FA5}">
                      <a16:colId xmlns:a16="http://schemas.microsoft.com/office/drawing/2014/main" val="20001"/>
                    </a:ext>
                  </a:extLst>
                </a:gridCol>
                <a:gridCol w="598487">
                  <a:extLst>
                    <a:ext uri="{9D8B030D-6E8A-4147-A177-3AD203B41FA5}">
                      <a16:colId xmlns:a16="http://schemas.microsoft.com/office/drawing/2014/main" val="20002"/>
                    </a:ext>
                  </a:extLst>
                </a:gridCol>
                <a:gridCol w="596900">
                  <a:extLst>
                    <a:ext uri="{9D8B030D-6E8A-4147-A177-3AD203B41FA5}">
                      <a16:colId xmlns:a16="http://schemas.microsoft.com/office/drawing/2014/main" val="20003"/>
                    </a:ext>
                  </a:extLst>
                </a:gridCol>
                <a:gridCol w="595313">
                  <a:extLst>
                    <a:ext uri="{9D8B030D-6E8A-4147-A177-3AD203B41FA5}">
                      <a16:colId xmlns:a16="http://schemas.microsoft.com/office/drawing/2014/main" val="20004"/>
                    </a:ext>
                  </a:extLst>
                </a:gridCol>
                <a:gridCol w="598487">
                  <a:extLst>
                    <a:ext uri="{9D8B030D-6E8A-4147-A177-3AD203B41FA5}">
                      <a16:colId xmlns:a16="http://schemas.microsoft.com/office/drawing/2014/main" val="20005"/>
                    </a:ext>
                  </a:extLst>
                </a:gridCol>
                <a:gridCol w="595313">
                  <a:extLst>
                    <a:ext uri="{9D8B030D-6E8A-4147-A177-3AD203B41FA5}">
                      <a16:colId xmlns:a16="http://schemas.microsoft.com/office/drawing/2014/main" val="20006"/>
                    </a:ext>
                  </a:extLst>
                </a:gridCol>
                <a:gridCol w="595312">
                  <a:extLst>
                    <a:ext uri="{9D8B030D-6E8A-4147-A177-3AD203B41FA5}">
                      <a16:colId xmlns:a16="http://schemas.microsoft.com/office/drawing/2014/main" val="20007"/>
                    </a:ext>
                  </a:extLst>
                </a:gridCol>
                <a:gridCol w="596900">
                  <a:extLst>
                    <a:ext uri="{9D8B030D-6E8A-4147-A177-3AD203B41FA5}">
                      <a16:colId xmlns:a16="http://schemas.microsoft.com/office/drawing/2014/main" val="20008"/>
                    </a:ext>
                  </a:extLst>
                </a:gridCol>
                <a:gridCol w="598488">
                  <a:extLst>
                    <a:ext uri="{9D8B030D-6E8A-4147-A177-3AD203B41FA5}">
                      <a16:colId xmlns:a16="http://schemas.microsoft.com/office/drawing/2014/main" val="20009"/>
                    </a:ext>
                  </a:extLst>
                </a:gridCol>
                <a:gridCol w="595312">
                  <a:extLst>
                    <a:ext uri="{9D8B030D-6E8A-4147-A177-3AD203B41FA5}">
                      <a16:colId xmlns:a16="http://schemas.microsoft.com/office/drawing/2014/main" val="20010"/>
                    </a:ext>
                  </a:extLst>
                </a:gridCol>
              </a:tblGrid>
              <a:tr h="456165">
                <a:tc rowSpan="5">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en-US" altLang="zh-CN" sz="2000" b="1" i="0" u="none" strike="noStrike" cap="none" normalizeH="0" baseline="0">
                        <a:ln>
                          <a:noFill/>
                        </a:ln>
                        <a:solidFill>
                          <a:srgbClr val="E24C05"/>
                        </a:solidFill>
                        <a:effectLst/>
                        <a:latin typeface="宋体" pitchFamily="2" charset="-122"/>
                        <a:ea typeface="宋体" pitchFamily="2" charset="-122"/>
                      </a:endParaRPr>
                    </a:p>
                    <a:p>
                      <a:pPr marL="0" marR="0" lvl="0" indent="0" algn="l" defTabSz="914400" rtl="0" eaLnBrk="1" fontAlgn="base" latinLnBrk="0" hangingPunct="1">
                        <a:lnSpc>
                          <a:spcPct val="7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008000"/>
                          </a:solidFill>
                          <a:effectLst/>
                          <a:latin typeface="宋体" pitchFamily="2" charset="-122"/>
                          <a:ea typeface="宋体" pitchFamily="2" charset="-122"/>
                        </a:rPr>
                        <a:t>分</a:t>
                      </a:r>
                    </a:p>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008000"/>
                          </a:solidFill>
                          <a:effectLst/>
                          <a:latin typeface="宋体" pitchFamily="2" charset="-122"/>
                          <a:ea typeface="宋体" pitchFamily="2" charset="-122"/>
                        </a:rPr>
                        <a:t>支</a:t>
                      </a:r>
                    </a:p>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008000"/>
                          </a:solidFill>
                          <a:effectLst/>
                          <a:latin typeface="宋体" pitchFamily="2" charset="-122"/>
                          <a:ea typeface="宋体" pitchFamily="2" charset="-122"/>
                        </a:rPr>
                        <a:t>成</a:t>
                      </a:r>
                    </a:p>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008000"/>
                          </a:solidFill>
                          <a:effectLst/>
                          <a:latin typeface="宋体" pitchFamily="2" charset="-122"/>
                          <a:ea typeface="宋体" pitchFamily="2" charset="-122"/>
                        </a:rPr>
                        <a:t>功</a:t>
                      </a:r>
                      <a:r>
                        <a:rPr kumimoji="1" lang="zh-CN" altLang="en-US" sz="2000" b="1" i="0" u="none" strike="noStrike" cap="none" normalizeH="0" baseline="0">
                          <a:ln>
                            <a:noFill/>
                          </a:ln>
                          <a:solidFill>
                            <a:srgbClr val="E24C05"/>
                          </a:solidFill>
                          <a:effectLst/>
                          <a:latin typeface="宋体" pitchFamily="2" charset="-122"/>
                          <a:ea typeface="宋体" pitchFamily="2" charset="-122"/>
                        </a:rPr>
                        <a:t> </a:t>
                      </a:r>
                    </a:p>
                  </a:txBody>
                  <a:tcPr marT="46587" marB="465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E24C05"/>
                          </a:solidFill>
                          <a:effectLst/>
                          <a:latin typeface="宋体" pitchFamily="2" charset="-122"/>
                          <a:ea typeface="宋体" pitchFamily="2" charset="-122"/>
                        </a:rPr>
                        <a:t>分支指令</a:t>
                      </a:r>
                      <a:r>
                        <a:rPr kumimoji="1" lang="en-US" altLang="zh-CN" sz="2000" b="1" i="0" u="none" strike="noStrike" cap="none" normalizeH="0" baseline="0">
                          <a:ln>
                            <a:noFill/>
                          </a:ln>
                          <a:solidFill>
                            <a:srgbClr val="E24C05"/>
                          </a:solidFill>
                          <a:effectLst/>
                          <a:latin typeface="宋体" pitchFamily="2" charset="-122"/>
                          <a:ea typeface="宋体" pitchFamily="2" charset="-122"/>
                        </a:rPr>
                        <a:t>i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IF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ID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EX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MEM</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WB</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6165">
                <a:tc vMerge="1">
                  <a:txBody>
                    <a:bodyPr/>
                    <a:lstStyle/>
                    <a:p>
                      <a:endParaRPr lang="zh-CN" altLang="en-US"/>
                    </a:p>
                  </a:txBody>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D60093"/>
                          </a:solidFill>
                          <a:effectLst/>
                          <a:latin typeface="宋体" pitchFamily="2" charset="-122"/>
                          <a:ea typeface="宋体" pitchFamily="2" charset="-122"/>
                        </a:rPr>
                        <a:t>延迟槽指令 </a:t>
                      </a:r>
                      <a:r>
                        <a:rPr kumimoji="1" lang="en-US" altLang="zh-CN" sz="2000" b="1" i="0" u="none" strike="noStrike" cap="none" normalizeH="0" baseline="0">
                          <a:ln>
                            <a:noFill/>
                          </a:ln>
                          <a:solidFill>
                            <a:srgbClr val="D60093"/>
                          </a:solidFill>
                          <a:effectLst/>
                          <a:latin typeface="宋体" pitchFamily="2" charset="-122"/>
                          <a:ea typeface="宋体" pitchFamily="2" charset="-122"/>
                        </a:rPr>
                        <a:t>i+1</a:t>
                      </a:r>
                      <a:r>
                        <a:rPr kumimoji="1" lang="en-US" altLang="zh-CN" sz="2000" b="1" i="0" u="none" strike="noStrike" cap="none" normalizeH="0" baseline="0">
                          <a:ln>
                            <a:noFill/>
                          </a:ln>
                          <a:solidFill>
                            <a:srgbClr val="E24C05"/>
                          </a:solidFill>
                          <a:effectLst/>
                          <a:latin typeface="宋体" pitchFamily="2" charset="-122"/>
                          <a:ea typeface="宋体" pitchFamily="2" charset="-122"/>
                        </a:rPr>
                        <a:t>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IF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ID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EX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MEM</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WB</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6165">
                <a:tc vMerge="1">
                  <a:txBody>
                    <a:bodyPr/>
                    <a:lstStyle/>
                    <a:p>
                      <a:endParaRPr lang="zh-CN" altLang="en-US"/>
                    </a:p>
                  </a:txBody>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E24C05"/>
                          </a:solidFill>
                          <a:effectLst/>
                          <a:latin typeface="宋体" pitchFamily="2" charset="-122"/>
                          <a:ea typeface="宋体" pitchFamily="2" charset="-122"/>
                        </a:rPr>
                        <a:t>分支目标指令</a:t>
                      </a:r>
                      <a:r>
                        <a:rPr kumimoji="1" lang="en-US" altLang="zh-CN" sz="2000" b="1" i="0" u="none" strike="noStrike" cap="none" normalizeH="0" baseline="0">
                          <a:ln>
                            <a:noFill/>
                          </a:ln>
                          <a:solidFill>
                            <a:srgbClr val="E24C05"/>
                          </a:solidFill>
                          <a:effectLst/>
                          <a:latin typeface="宋体" pitchFamily="2" charset="-122"/>
                          <a:ea typeface="宋体" pitchFamily="2" charset="-122"/>
                        </a:rPr>
                        <a:t>j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IF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ID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EX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MEM</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WB</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6165">
                <a:tc vMerge="1">
                  <a:txBody>
                    <a:bodyPr/>
                    <a:lstStyle/>
                    <a:p>
                      <a:endParaRPr lang="zh-CN" altLang="en-US"/>
                    </a:p>
                  </a:txBody>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E24C05"/>
                          </a:solidFill>
                          <a:effectLst/>
                          <a:latin typeface="宋体" pitchFamily="2" charset="-122"/>
                          <a:ea typeface="宋体" pitchFamily="2" charset="-122"/>
                        </a:rPr>
                        <a:t>分支目标指令</a:t>
                      </a:r>
                      <a:r>
                        <a:rPr kumimoji="1" lang="en-US" altLang="zh-CN" sz="2000" b="1" i="0" u="none" strike="noStrike" cap="none" normalizeH="0" baseline="0">
                          <a:ln>
                            <a:noFill/>
                          </a:ln>
                          <a:solidFill>
                            <a:srgbClr val="E24C05"/>
                          </a:solidFill>
                          <a:effectLst/>
                          <a:latin typeface="宋体" pitchFamily="2" charset="-122"/>
                          <a:ea typeface="宋体" pitchFamily="2" charset="-122"/>
                        </a:rPr>
                        <a:t>j+1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IF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ID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EX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MEM</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WB</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3079">
                <a:tc vMerge="1">
                  <a:txBody>
                    <a:bodyPr/>
                    <a:lstStyle/>
                    <a:p>
                      <a:endParaRPr lang="zh-CN" altLang="en-US"/>
                    </a:p>
                  </a:txBody>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E24C05"/>
                          </a:solidFill>
                          <a:effectLst/>
                          <a:latin typeface="宋体" pitchFamily="2" charset="-122"/>
                          <a:ea typeface="宋体" pitchFamily="2" charset="-122"/>
                        </a:rPr>
                        <a:t>分支目标指令</a:t>
                      </a:r>
                      <a:r>
                        <a:rPr kumimoji="1" lang="en-US" altLang="zh-CN" sz="2000" b="1" i="0" u="none" strike="noStrike" cap="none" normalizeH="0" baseline="0">
                          <a:ln>
                            <a:noFill/>
                          </a:ln>
                          <a:solidFill>
                            <a:srgbClr val="E24C05"/>
                          </a:solidFill>
                          <a:effectLst/>
                          <a:latin typeface="宋体" pitchFamily="2" charset="-122"/>
                          <a:ea typeface="宋体" pitchFamily="2" charset="-122"/>
                        </a:rPr>
                        <a:t>j+2</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IF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ID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EX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MEM</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WB</a:t>
                      </a:r>
                    </a:p>
                  </a:txBody>
                  <a:tcPr marT="46587" marB="465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ransition>
    <p:pull dir="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3" descr="Rectangle: Click to edit Master text styles&#10;Second level&#10;Third level&#10;Fourth level&#10;Fifth level">
            <a:extLst>
              <a:ext uri="{FF2B5EF4-FFF2-40B4-BE49-F238E27FC236}">
                <a16:creationId xmlns:a16="http://schemas.microsoft.com/office/drawing/2014/main" id="{A0EE097D-572C-57DA-EE3A-0C45232FE908}"/>
              </a:ext>
            </a:extLst>
          </p:cNvPr>
          <p:cNvSpPr>
            <a:spLocks noGrp="1" noChangeArrowheads="1"/>
          </p:cNvSpPr>
          <p:nvPr>
            <p:ph type="body" idx="1"/>
          </p:nvPr>
        </p:nvSpPr>
        <p:spPr>
          <a:xfrm>
            <a:off x="645459" y="670284"/>
            <a:ext cx="10546631" cy="5651902"/>
          </a:xfrm>
        </p:spPr>
        <p:txBody>
          <a:bodyPr/>
          <a:lstStyle/>
          <a:p>
            <a:pPr marL="457200" indent="-457200">
              <a:buNone/>
            </a:pPr>
            <a:r>
              <a:rPr lang="en-US" altLang="zh-CN" dirty="0"/>
              <a:t>       </a:t>
            </a:r>
            <a:r>
              <a:rPr lang="zh-CN" altLang="en-US" dirty="0"/>
              <a:t>分支延迟指令的调度</a:t>
            </a:r>
          </a:p>
          <a:p>
            <a:pPr marL="1276350" lvl="2" indent="-19050">
              <a:buNone/>
            </a:pPr>
            <a:r>
              <a:rPr lang="zh-CN" altLang="en-US" dirty="0">
                <a:solidFill>
                  <a:srgbClr val="D60093"/>
                </a:solidFill>
              </a:rPr>
              <a:t>任务：</a:t>
            </a:r>
            <a:r>
              <a:rPr lang="zh-CN" altLang="en-US" dirty="0"/>
              <a:t>在延迟槽中放入有用的指令。</a:t>
            </a:r>
          </a:p>
          <a:p>
            <a:pPr marL="1276350" lvl="2" indent="-19050">
              <a:buNone/>
            </a:pPr>
            <a:r>
              <a:rPr lang="zh-CN" altLang="en-US" dirty="0"/>
              <a:t>由编译器完成。能否带来好处取决于编译器能否把有用的指令调度到延迟槽中。</a:t>
            </a:r>
          </a:p>
          <a:p>
            <a:pPr marL="1276350" lvl="2" indent="-19050">
              <a:buNone/>
            </a:pPr>
            <a:r>
              <a:rPr lang="zh-CN" altLang="en-US" dirty="0">
                <a:hlinkClick r:id="rId3" action="ppaction://hlinkfile"/>
              </a:rPr>
              <a:t>三种调度方法： </a:t>
            </a:r>
            <a:endParaRPr lang="zh-CN" altLang="en-US" b="0" dirty="0">
              <a:solidFill>
                <a:srgbClr val="FF0000"/>
              </a:solidFill>
              <a:latin typeface="宋体" panose="02010600030101010101" pitchFamily="2" charset="-122"/>
            </a:endParaRPr>
          </a:p>
          <a:p>
            <a:pPr lvl="3" eaLnBrk="1" hangingPunct="1"/>
            <a:r>
              <a:rPr lang="zh-CN" altLang="en-US" dirty="0"/>
              <a:t>从前调度</a:t>
            </a:r>
          </a:p>
          <a:p>
            <a:pPr lvl="3" eaLnBrk="1" hangingPunct="1"/>
            <a:r>
              <a:rPr lang="zh-CN" altLang="en-US" dirty="0"/>
              <a:t>从目标处调度</a:t>
            </a:r>
          </a:p>
          <a:p>
            <a:pPr lvl="3" eaLnBrk="1" hangingPunct="1"/>
            <a:r>
              <a:rPr lang="zh-CN" altLang="en-US" dirty="0"/>
              <a:t>从失败处调度</a:t>
            </a:r>
          </a:p>
        </p:txBody>
      </p:sp>
      <p:graphicFrame>
        <p:nvGraphicFramePr>
          <p:cNvPr id="6" name="Object 5">
            <a:extLst>
              <a:ext uri="{FF2B5EF4-FFF2-40B4-BE49-F238E27FC236}">
                <a16:creationId xmlns:a16="http://schemas.microsoft.com/office/drawing/2014/main" id="{4B5A0DC7-1C60-3AC0-1D12-5AAC9B0DC0E1}"/>
              </a:ext>
            </a:extLst>
          </p:cNvPr>
          <p:cNvGraphicFramePr>
            <a:graphicFrameLocks noChangeAspect="1"/>
          </p:cNvGraphicFramePr>
          <p:nvPr>
            <p:extLst>
              <p:ext uri="{D42A27DB-BD31-4B8C-83A1-F6EECF244321}">
                <p14:modId xmlns:p14="http://schemas.microsoft.com/office/powerpoint/2010/main" val="1910412194"/>
              </p:ext>
            </p:extLst>
          </p:nvPr>
        </p:nvGraphicFramePr>
        <p:xfrm>
          <a:off x="4805053" y="2002274"/>
          <a:ext cx="6105683" cy="4262876"/>
        </p:xfrm>
        <a:graphic>
          <a:graphicData uri="http://schemas.openxmlformats.org/presentationml/2006/ole">
            <mc:AlternateContent xmlns:mc="http://schemas.openxmlformats.org/markup-compatibility/2006">
              <mc:Choice xmlns:v="urn:schemas-microsoft-com:vml" Requires="v">
                <p:oleObj name="图片" r:id="rId4" imgW="4452930" imgH="3115677" progId="Word.Picture.8">
                  <p:embed/>
                </p:oleObj>
              </mc:Choice>
              <mc:Fallback>
                <p:oleObj name="图片" r:id="rId4" imgW="4452930" imgH="3115677" progId="Word.Picture.8">
                  <p:embed/>
                  <p:pic>
                    <p:nvPicPr>
                      <p:cNvPr id="112644" name="Object 5">
                        <a:extLst>
                          <a:ext uri="{FF2B5EF4-FFF2-40B4-BE49-F238E27FC236}">
                            <a16:creationId xmlns:a16="http://schemas.microsoft.com/office/drawing/2014/main" id="{469639A4-9718-6E37-05C9-9E9BFEA4CF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5053" y="2002274"/>
                        <a:ext cx="6105683" cy="4262876"/>
                      </a:xfrm>
                      <a:prstGeom prst="rect">
                        <a:avLst/>
                      </a:prstGeom>
                      <a:noFill/>
                      <a:ln>
                        <a:noFill/>
                      </a:ln>
                      <a:effec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4">
            <a:extLst>
              <a:ext uri="{FF2B5EF4-FFF2-40B4-BE49-F238E27FC236}">
                <a16:creationId xmlns:a16="http://schemas.microsoft.com/office/drawing/2014/main" id="{381C50D0-AE4F-631E-3750-B81CD805E747}"/>
              </a:ext>
            </a:extLst>
          </p:cNvPr>
          <p:cNvSpPr>
            <a:spLocks noChangeArrowheads="1"/>
          </p:cNvSpPr>
          <p:nvPr/>
        </p:nvSpPr>
        <p:spPr bwMode="auto">
          <a:xfrm>
            <a:off x="2127250" y="1790700"/>
            <a:ext cx="8001000" cy="4152900"/>
          </a:xfrm>
          <a:prstGeom prst="rect">
            <a:avLst/>
          </a:prstGeom>
          <a:solidFill>
            <a:srgbClr val="F6ECC2"/>
          </a:solidFill>
          <a:ln w="9525">
            <a:solidFill>
              <a:srgbClr val="000000"/>
            </a:solidFill>
            <a:miter lim="800000"/>
            <a:headEnd/>
            <a:tailEnd/>
          </a:ln>
        </p:spPr>
        <p:txBody>
          <a:bodyPr wrap="none" anchor="ct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lnSpc>
                <a:spcPct val="100000"/>
              </a:lnSpc>
              <a:spcBef>
                <a:spcPct val="0"/>
              </a:spcBef>
              <a:buClrTx/>
              <a:buFontTx/>
              <a:buNone/>
            </a:pPr>
            <a:endParaRPr lang="zh-CN" altLang="zh-CN" sz="2800" b="1">
              <a:solidFill>
                <a:schemeClr val="tx1"/>
              </a:solidFill>
              <a:latin typeface="Times New Roman" panose="02020603050405020304" pitchFamily="18" charset="0"/>
              <a:ea typeface="宋体" panose="02010600030101010101" pitchFamily="2" charset="-122"/>
            </a:endParaRPr>
          </a:p>
        </p:txBody>
      </p:sp>
      <p:sp>
        <p:nvSpPr>
          <p:cNvPr id="113668" name="Rectangle 3" descr="Rectangle: Click to edit Master text styles&#10;Second level&#10;Third level&#10;Fourth level&#10;Fifth level">
            <a:extLst>
              <a:ext uri="{FF2B5EF4-FFF2-40B4-BE49-F238E27FC236}">
                <a16:creationId xmlns:a16="http://schemas.microsoft.com/office/drawing/2014/main" id="{9A4E0D9F-8AA2-63E8-41A9-9A75C1884320}"/>
              </a:ext>
            </a:extLst>
          </p:cNvPr>
          <p:cNvSpPr>
            <a:spLocks noGrp="1" noChangeArrowheads="1"/>
          </p:cNvSpPr>
          <p:nvPr>
            <p:ph type="body" idx="1"/>
          </p:nvPr>
        </p:nvSpPr>
        <p:spPr>
          <a:xfrm>
            <a:off x="4224338" y="1212850"/>
            <a:ext cx="3454400" cy="554038"/>
          </a:xfrm>
        </p:spPr>
        <p:txBody>
          <a:bodyPr>
            <a:normAutofit fontScale="85000" lnSpcReduction="10000"/>
          </a:bodyPr>
          <a:lstStyle/>
          <a:p>
            <a:pPr marL="457200" indent="-457200">
              <a:buNone/>
            </a:pPr>
            <a:r>
              <a:rPr lang="zh-CN" altLang="en-US"/>
              <a:t>三种方法的要求及效果</a:t>
            </a:r>
          </a:p>
        </p:txBody>
      </p:sp>
      <p:sp>
        <p:nvSpPr>
          <p:cNvPr id="113669" name="Text Box 5">
            <a:extLst>
              <a:ext uri="{FF2B5EF4-FFF2-40B4-BE49-F238E27FC236}">
                <a16:creationId xmlns:a16="http://schemas.microsoft.com/office/drawing/2014/main" id="{EFEFFB82-3983-AEDC-FFE1-C5E1718FB319}"/>
              </a:ext>
            </a:extLst>
          </p:cNvPr>
          <p:cNvSpPr txBox="1">
            <a:spLocks noChangeArrowheads="1"/>
          </p:cNvSpPr>
          <p:nvPr/>
        </p:nvSpPr>
        <p:spPr bwMode="auto">
          <a:xfrm>
            <a:off x="2247900" y="1905001"/>
            <a:ext cx="1703388" cy="396875"/>
          </a:xfrm>
          <a:prstGeom prst="rect">
            <a:avLst/>
          </a:prstGeom>
          <a:solidFill>
            <a:srgbClr val="F6ECC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2000" dirty="0">
                <a:latin typeface="黑体" panose="02010609060101010101" pitchFamily="49" charset="-122"/>
              </a:rPr>
              <a:t>调 度 策 略</a:t>
            </a:r>
          </a:p>
        </p:txBody>
      </p:sp>
      <p:sp>
        <p:nvSpPr>
          <p:cNvPr id="113670" name="Text Box 6">
            <a:extLst>
              <a:ext uri="{FF2B5EF4-FFF2-40B4-BE49-F238E27FC236}">
                <a16:creationId xmlns:a16="http://schemas.microsoft.com/office/drawing/2014/main" id="{BEBD8140-0908-CF08-3C87-32764DEFE6B4}"/>
              </a:ext>
            </a:extLst>
          </p:cNvPr>
          <p:cNvSpPr txBox="1">
            <a:spLocks noChangeArrowheads="1"/>
          </p:cNvSpPr>
          <p:nvPr/>
        </p:nvSpPr>
        <p:spPr bwMode="auto">
          <a:xfrm>
            <a:off x="5029200" y="1905001"/>
            <a:ext cx="1866900" cy="396875"/>
          </a:xfrm>
          <a:prstGeom prst="rect">
            <a:avLst/>
          </a:prstGeom>
          <a:solidFill>
            <a:srgbClr val="F6ECC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2000">
                <a:latin typeface="黑体" panose="02010609060101010101" pitchFamily="49" charset="-122"/>
              </a:rPr>
              <a:t>对调度的要求</a:t>
            </a:r>
          </a:p>
        </p:txBody>
      </p:sp>
      <p:sp>
        <p:nvSpPr>
          <p:cNvPr id="113671" name="Rectangle 7">
            <a:extLst>
              <a:ext uri="{FF2B5EF4-FFF2-40B4-BE49-F238E27FC236}">
                <a16:creationId xmlns:a16="http://schemas.microsoft.com/office/drawing/2014/main" id="{70096E23-42E1-22CC-65DF-F0EE51E3E40D}"/>
              </a:ext>
            </a:extLst>
          </p:cNvPr>
          <p:cNvSpPr>
            <a:spLocks noChangeArrowheads="1"/>
          </p:cNvSpPr>
          <p:nvPr/>
        </p:nvSpPr>
        <p:spPr bwMode="auto">
          <a:xfrm>
            <a:off x="7726363" y="1879601"/>
            <a:ext cx="221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000">
                <a:latin typeface="黑体" panose="02010609060101010101" pitchFamily="49" charset="-122"/>
              </a:rPr>
              <a:t>什么情况下起作用</a:t>
            </a:r>
            <a:endParaRPr lang="zh-CN" altLang="en-US" sz="1800">
              <a:latin typeface="黑体" panose="02010609060101010101" pitchFamily="49" charset="-122"/>
            </a:endParaRPr>
          </a:p>
        </p:txBody>
      </p:sp>
      <p:sp>
        <p:nvSpPr>
          <p:cNvPr id="113672" name="Text Box 10">
            <a:extLst>
              <a:ext uri="{FF2B5EF4-FFF2-40B4-BE49-F238E27FC236}">
                <a16:creationId xmlns:a16="http://schemas.microsoft.com/office/drawing/2014/main" id="{86860698-F548-9D08-D1A4-7DC0E2C75119}"/>
              </a:ext>
            </a:extLst>
          </p:cNvPr>
          <p:cNvSpPr txBox="1">
            <a:spLocks noChangeArrowheads="1"/>
          </p:cNvSpPr>
          <p:nvPr/>
        </p:nvSpPr>
        <p:spPr bwMode="auto">
          <a:xfrm>
            <a:off x="2305050" y="2647951"/>
            <a:ext cx="1524000" cy="366713"/>
          </a:xfrm>
          <a:prstGeom prst="rect">
            <a:avLst/>
          </a:prstGeom>
          <a:solidFill>
            <a:srgbClr val="F6ECC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1800" b="1">
                <a:solidFill>
                  <a:schemeClr val="tx1"/>
                </a:solidFill>
                <a:latin typeface="宋体" panose="02010600030101010101" pitchFamily="2" charset="-122"/>
                <a:ea typeface="宋体" panose="02010600030101010101" pitchFamily="2" charset="-122"/>
              </a:rPr>
              <a:t>从 前 调 度</a:t>
            </a:r>
          </a:p>
        </p:txBody>
      </p:sp>
      <p:sp>
        <p:nvSpPr>
          <p:cNvPr id="113673" name="Rectangle 11">
            <a:extLst>
              <a:ext uri="{FF2B5EF4-FFF2-40B4-BE49-F238E27FC236}">
                <a16:creationId xmlns:a16="http://schemas.microsoft.com/office/drawing/2014/main" id="{84C07E5C-1334-40B4-F19D-87A1A57E553A}"/>
              </a:ext>
            </a:extLst>
          </p:cNvPr>
          <p:cNvSpPr>
            <a:spLocks noChangeArrowheads="1"/>
          </p:cNvSpPr>
          <p:nvPr/>
        </p:nvSpPr>
        <p:spPr bwMode="auto">
          <a:xfrm>
            <a:off x="2263775" y="3786188"/>
            <a:ext cx="1579278" cy="369332"/>
          </a:xfrm>
          <a:prstGeom prst="rect">
            <a:avLst/>
          </a:prstGeom>
          <a:solidFill>
            <a:srgbClr val="F6ECC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1800" b="1">
                <a:solidFill>
                  <a:schemeClr val="tx1"/>
                </a:solidFill>
                <a:latin typeface="宋体" panose="02010600030101010101" pitchFamily="2" charset="-122"/>
                <a:ea typeface="宋体" panose="02010600030101010101" pitchFamily="2" charset="-122"/>
              </a:rPr>
              <a:t>从目标处调度</a:t>
            </a:r>
          </a:p>
        </p:txBody>
      </p:sp>
      <p:sp>
        <p:nvSpPr>
          <p:cNvPr id="113674" name="Rectangle 12">
            <a:extLst>
              <a:ext uri="{FF2B5EF4-FFF2-40B4-BE49-F238E27FC236}">
                <a16:creationId xmlns:a16="http://schemas.microsoft.com/office/drawing/2014/main" id="{6CF02DE6-ADE7-62F7-3F80-BC8E9334D930}"/>
              </a:ext>
            </a:extLst>
          </p:cNvPr>
          <p:cNvSpPr>
            <a:spLocks noChangeArrowheads="1"/>
          </p:cNvSpPr>
          <p:nvPr/>
        </p:nvSpPr>
        <p:spPr bwMode="auto">
          <a:xfrm>
            <a:off x="2263775" y="5067300"/>
            <a:ext cx="1579278" cy="369332"/>
          </a:xfrm>
          <a:prstGeom prst="rect">
            <a:avLst/>
          </a:prstGeom>
          <a:solidFill>
            <a:srgbClr val="F6ECC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1800" b="1">
                <a:solidFill>
                  <a:schemeClr val="tx1"/>
                </a:solidFill>
                <a:latin typeface="宋体" panose="02010600030101010101" pitchFamily="2" charset="-122"/>
                <a:ea typeface="宋体" panose="02010600030101010101" pitchFamily="2" charset="-122"/>
              </a:rPr>
              <a:t>从失败处调度</a:t>
            </a:r>
          </a:p>
        </p:txBody>
      </p:sp>
      <p:sp>
        <p:nvSpPr>
          <p:cNvPr id="113675" name="Rectangle 13">
            <a:extLst>
              <a:ext uri="{FF2B5EF4-FFF2-40B4-BE49-F238E27FC236}">
                <a16:creationId xmlns:a16="http://schemas.microsoft.com/office/drawing/2014/main" id="{03BA1BDE-FD5C-CE06-ACF8-2BE91B62BF18}"/>
              </a:ext>
            </a:extLst>
          </p:cNvPr>
          <p:cNvSpPr>
            <a:spLocks noChangeArrowheads="1"/>
          </p:cNvSpPr>
          <p:nvPr/>
        </p:nvSpPr>
        <p:spPr bwMode="auto">
          <a:xfrm>
            <a:off x="3962400" y="3371851"/>
            <a:ext cx="3671198" cy="1121525"/>
          </a:xfrm>
          <a:prstGeom prst="rect">
            <a:avLst/>
          </a:prstGeom>
          <a:solidFill>
            <a:srgbClr val="F6ECC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30000"/>
              </a:lnSpc>
              <a:spcBef>
                <a:spcPct val="0"/>
              </a:spcBef>
              <a:buClrTx/>
              <a:buFontTx/>
              <a:buNone/>
            </a:pPr>
            <a:r>
              <a:rPr lang="zh-CN" altLang="en-US" sz="1800" b="1" dirty="0">
                <a:solidFill>
                  <a:schemeClr val="tx1"/>
                </a:solidFill>
                <a:latin typeface="宋体" panose="02010600030101010101" pitchFamily="2" charset="-122"/>
                <a:ea typeface="宋体" panose="02010600030101010101" pitchFamily="2" charset="-122"/>
              </a:rPr>
              <a:t>必须保证在分支失败时执行被调度</a:t>
            </a:r>
            <a:br>
              <a:rPr lang="zh-CN" altLang="en-US" sz="1800" b="1" dirty="0">
                <a:solidFill>
                  <a:schemeClr val="tx1"/>
                </a:solidFill>
                <a:latin typeface="宋体" panose="02010600030101010101" pitchFamily="2" charset="-122"/>
                <a:ea typeface="宋体" panose="02010600030101010101" pitchFamily="2" charset="-122"/>
              </a:rPr>
            </a:br>
            <a:r>
              <a:rPr lang="zh-CN" altLang="en-US" sz="1800" b="1" dirty="0">
                <a:solidFill>
                  <a:schemeClr val="tx1"/>
                </a:solidFill>
                <a:latin typeface="宋体" panose="02010600030101010101" pitchFamily="2" charset="-122"/>
                <a:ea typeface="宋体" panose="02010600030101010101" pitchFamily="2" charset="-122"/>
              </a:rPr>
              <a:t>的指令不会导致错误。有可能需要</a:t>
            </a:r>
            <a:br>
              <a:rPr lang="zh-CN" altLang="en-US" sz="1800" b="1" dirty="0">
                <a:solidFill>
                  <a:schemeClr val="tx1"/>
                </a:solidFill>
                <a:latin typeface="宋体" panose="02010600030101010101" pitchFamily="2" charset="-122"/>
                <a:ea typeface="宋体" panose="02010600030101010101" pitchFamily="2" charset="-122"/>
              </a:rPr>
            </a:br>
            <a:r>
              <a:rPr lang="zh-CN" altLang="en-US" sz="1800" b="1" dirty="0">
                <a:solidFill>
                  <a:schemeClr val="tx1"/>
                </a:solidFill>
                <a:latin typeface="宋体" panose="02010600030101010101" pitchFamily="2" charset="-122"/>
                <a:ea typeface="宋体" panose="02010600030101010101" pitchFamily="2" charset="-122"/>
              </a:rPr>
              <a:t>复制指令</a:t>
            </a:r>
          </a:p>
        </p:txBody>
      </p:sp>
      <p:sp>
        <p:nvSpPr>
          <p:cNvPr id="113676" name="Rectangle 14">
            <a:extLst>
              <a:ext uri="{FF2B5EF4-FFF2-40B4-BE49-F238E27FC236}">
                <a16:creationId xmlns:a16="http://schemas.microsoft.com/office/drawing/2014/main" id="{50CA4547-E3CE-C632-71AC-FCDB36784379}"/>
              </a:ext>
            </a:extLst>
          </p:cNvPr>
          <p:cNvSpPr>
            <a:spLocks noChangeArrowheads="1"/>
          </p:cNvSpPr>
          <p:nvPr/>
        </p:nvSpPr>
        <p:spPr bwMode="auto">
          <a:xfrm>
            <a:off x="4191001" y="2647950"/>
            <a:ext cx="3206327" cy="369332"/>
          </a:xfrm>
          <a:prstGeom prst="rect">
            <a:avLst/>
          </a:prstGeom>
          <a:solidFill>
            <a:srgbClr val="F6ECC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1800" b="1" dirty="0">
                <a:solidFill>
                  <a:schemeClr val="tx1"/>
                </a:solidFill>
                <a:latin typeface="宋体" panose="02010600030101010101" pitchFamily="2" charset="-122"/>
                <a:ea typeface="宋体" panose="02010600030101010101" pitchFamily="2" charset="-122"/>
              </a:rPr>
              <a:t>被调度的指令必须与分支无关</a:t>
            </a:r>
          </a:p>
        </p:txBody>
      </p:sp>
      <p:sp>
        <p:nvSpPr>
          <p:cNvPr id="113677" name="Rectangle 15">
            <a:extLst>
              <a:ext uri="{FF2B5EF4-FFF2-40B4-BE49-F238E27FC236}">
                <a16:creationId xmlns:a16="http://schemas.microsoft.com/office/drawing/2014/main" id="{7A6C65EA-0793-C7F2-EB64-99A6CC5051FF}"/>
              </a:ext>
            </a:extLst>
          </p:cNvPr>
          <p:cNvSpPr>
            <a:spLocks noChangeArrowheads="1"/>
          </p:cNvSpPr>
          <p:nvPr/>
        </p:nvSpPr>
        <p:spPr bwMode="auto">
          <a:xfrm>
            <a:off x="3962400" y="4805364"/>
            <a:ext cx="3671198" cy="761427"/>
          </a:xfrm>
          <a:prstGeom prst="rect">
            <a:avLst/>
          </a:prstGeom>
          <a:solidFill>
            <a:srgbClr val="F6ECC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30000"/>
              </a:lnSpc>
              <a:spcBef>
                <a:spcPct val="0"/>
              </a:spcBef>
              <a:buClrTx/>
              <a:buFontTx/>
              <a:buNone/>
            </a:pPr>
            <a:r>
              <a:rPr lang="zh-CN" altLang="en-US" sz="1800" b="1" dirty="0">
                <a:solidFill>
                  <a:schemeClr val="tx1"/>
                </a:solidFill>
                <a:latin typeface="宋体" panose="02010600030101010101" pitchFamily="2" charset="-122"/>
                <a:ea typeface="宋体" panose="02010600030101010101" pitchFamily="2" charset="-122"/>
              </a:rPr>
              <a:t>必须保证在分支成功时执行被调度</a:t>
            </a:r>
            <a:br>
              <a:rPr lang="zh-CN" altLang="en-US" sz="1800" b="1" dirty="0">
                <a:solidFill>
                  <a:schemeClr val="tx1"/>
                </a:solidFill>
                <a:latin typeface="宋体" panose="02010600030101010101" pitchFamily="2" charset="-122"/>
                <a:ea typeface="宋体" panose="02010600030101010101" pitchFamily="2" charset="-122"/>
              </a:rPr>
            </a:br>
            <a:r>
              <a:rPr lang="zh-CN" altLang="en-US" sz="1800" b="1" dirty="0">
                <a:solidFill>
                  <a:schemeClr val="tx1"/>
                </a:solidFill>
                <a:latin typeface="宋体" panose="02010600030101010101" pitchFamily="2" charset="-122"/>
                <a:ea typeface="宋体" panose="02010600030101010101" pitchFamily="2" charset="-122"/>
              </a:rPr>
              <a:t>的指令不会导致错误</a:t>
            </a:r>
          </a:p>
        </p:txBody>
      </p:sp>
      <p:sp>
        <p:nvSpPr>
          <p:cNvPr id="113678" name="Rectangle 16">
            <a:extLst>
              <a:ext uri="{FF2B5EF4-FFF2-40B4-BE49-F238E27FC236}">
                <a16:creationId xmlns:a16="http://schemas.microsoft.com/office/drawing/2014/main" id="{0030C5E7-2AE9-7A2D-546F-7021342146B0}"/>
              </a:ext>
            </a:extLst>
          </p:cNvPr>
          <p:cNvSpPr>
            <a:spLocks noChangeArrowheads="1"/>
          </p:cNvSpPr>
          <p:nvPr/>
        </p:nvSpPr>
        <p:spPr bwMode="auto">
          <a:xfrm>
            <a:off x="8229600" y="2667000"/>
            <a:ext cx="1114408" cy="369332"/>
          </a:xfrm>
          <a:prstGeom prst="rect">
            <a:avLst/>
          </a:prstGeom>
          <a:solidFill>
            <a:srgbClr val="F6ECC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1800" b="1">
                <a:solidFill>
                  <a:schemeClr val="tx1"/>
                </a:solidFill>
                <a:latin typeface="宋体" panose="02010600030101010101" pitchFamily="2" charset="-122"/>
                <a:ea typeface="宋体" panose="02010600030101010101" pitchFamily="2" charset="-122"/>
              </a:rPr>
              <a:t>任何情况</a:t>
            </a:r>
          </a:p>
        </p:txBody>
      </p:sp>
      <p:sp>
        <p:nvSpPr>
          <p:cNvPr id="113679" name="Rectangle 17">
            <a:extLst>
              <a:ext uri="{FF2B5EF4-FFF2-40B4-BE49-F238E27FC236}">
                <a16:creationId xmlns:a16="http://schemas.microsoft.com/office/drawing/2014/main" id="{8586954B-B57B-9936-F034-45D5F953FAB7}"/>
              </a:ext>
            </a:extLst>
          </p:cNvPr>
          <p:cNvSpPr>
            <a:spLocks noChangeArrowheads="1"/>
          </p:cNvSpPr>
          <p:nvPr/>
        </p:nvSpPr>
        <p:spPr bwMode="auto">
          <a:xfrm>
            <a:off x="7620000" y="3398839"/>
            <a:ext cx="2508250"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ct val="0"/>
              </a:spcBef>
              <a:buClrTx/>
              <a:buFontTx/>
              <a:buNone/>
            </a:pPr>
            <a:r>
              <a:rPr lang="en-US" altLang="zh-CN" sz="1800" b="1">
                <a:solidFill>
                  <a:schemeClr val="tx1"/>
                </a:solidFill>
                <a:latin typeface="宋体" panose="02010600030101010101" pitchFamily="2" charset="-122"/>
                <a:ea typeface="宋体" panose="02010600030101010101" pitchFamily="2" charset="-122"/>
              </a:rPr>
              <a:t>    </a:t>
            </a:r>
            <a:r>
              <a:rPr lang="zh-CN" altLang="en-US" sz="1800" b="1">
                <a:solidFill>
                  <a:schemeClr val="tx1"/>
                </a:solidFill>
                <a:latin typeface="宋体" panose="02010600030101010101" pitchFamily="2" charset="-122"/>
                <a:ea typeface="宋体" panose="02010600030101010101" pitchFamily="2" charset="-122"/>
              </a:rPr>
              <a:t>分支成功时</a:t>
            </a:r>
          </a:p>
          <a:p>
            <a:pPr eaLnBrk="1" hangingPunct="1">
              <a:lnSpc>
                <a:spcPct val="120000"/>
              </a:lnSpc>
              <a:spcBef>
                <a:spcPct val="0"/>
              </a:spcBef>
              <a:buClrTx/>
              <a:buFontTx/>
              <a:buNone/>
            </a:pPr>
            <a:r>
              <a:rPr lang="en-US" altLang="zh-CN" sz="1800" b="1">
                <a:solidFill>
                  <a:schemeClr val="tx1"/>
                </a:solidFill>
                <a:latin typeface="宋体" panose="02010600030101010101" pitchFamily="2" charset="-122"/>
                <a:ea typeface="宋体" panose="02010600030101010101" pitchFamily="2" charset="-122"/>
              </a:rPr>
              <a:t>(</a:t>
            </a:r>
            <a:r>
              <a:rPr lang="zh-CN" altLang="en-US" sz="1800" b="1">
                <a:solidFill>
                  <a:schemeClr val="tx1"/>
                </a:solidFill>
                <a:latin typeface="宋体" panose="02010600030101010101" pitchFamily="2" charset="-122"/>
                <a:ea typeface="宋体" panose="02010600030101010101" pitchFamily="2" charset="-122"/>
              </a:rPr>
              <a:t>但由于复制指令，有</a:t>
            </a:r>
            <a:br>
              <a:rPr lang="zh-CN" altLang="en-US" sz="1800" b="1">
                <a:solidFill>
                  <a:schemeClr val="tx1"/>
                </a:solidFill>
                <a:latin typeface="宋体" panose="02010600030101010101" pitchFamily="2" charset="-122"/>
                <a:ea typeface="宋体" panose="02010600030101010101" pitchFamily="2" charset="-122"/>
              </a:rPr>
            </a:br>
            <a:r>
              <a:rPr lang="zh-CN" altLang="en-US" sz="1800" b="1">
                <a:solidFill>
                  <a:schemeClr val="tx1"/>
                </a:solidFill>
                <a:latin typeface="宋体" panose="02010600030101010101" pitchFamily="2" charset="-122"/>
                <a:ea typeface="宋体" panose="02010600030101010101" pitchFamily="2" charset="-122"/>
              </a:rPr>
              <a:t>可能会增大程序空间</a:t>
            </a:r>
            <a:r>
              <a:rPr lang="en-US" altLang="zh-CN" sz="1800" b="1">
                <a:solidFill>
                  <a:schemeClr val="tx1"/>
                </a:solidFill>
                <a:latin typeface="宋体" panose="02010600030101010101" pitchFamily="2" charset="-122"/>
                <a:ea typeface="宋体" panose="02010600030101010101" pitchFamily="2" charset="-122"/>
              </a:rPr>
              <a:t>)	</a:t>
            </a:r>
          </a:p>
        </p:txBody>
      </p:sp>
      <p:sp>
        <p:nvSpPr>
          <p:cNvPr id="113680" name="Rectangle 18">
            <a:extLst>
              <a:ext uri="{FF2B5EF4-FFF2-40B4-BE49-F238E27FC236}">
                <a16:creationId xmlns:a16="http://schemas.microsoft.com/office/drawing/2014/main" id="{54460152-E95C-ABE2-85C2-0A1C9BAAFB32}"/>
              </a:ext>
            </a:extLst>
          </p:cNvPr>
          <p:cNvSpPr>
            <a:spLocks noChangeArrowheads="1"/>
          </p:cNvSpPr>
          <p:nvPr/>
        </p:nvSpPr>
        <p:spPr bwMode="auto">
          <a:xfrm>
            <a:off x="8153400" y="5081588"/>
            <a:ext cx="1346844" cy="369332"/>
          </a:xfrm>
          <a:prstGeom prst="rect">
            <a:avLst/>
          </a:prstGeom>
          <a:solidFill>
            <a:srgbClr val="F6ECC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1800" b="1" dirty="0">
                <a:solidFill>
                  <a:schemeClr val="tx1"/>
                </a:solidFill>
                <a:latin typeface="宋体" panose="02010600030101010101" pitchFamily="2" charset="-122"/>
                <a:ea typeface="宋体" panose="02010600030101010101" pitchFamily="2" charset="-122"/>
              </a:rPr>
              <a:t>分支失败时</a:t>
            </a:r>
          </a:p>
        </p:txBody>
      </p:sp>
      <p:sp>
        <p:nvSpPr>
          <p:cNvPr id="113681" name="Line 21">
            <a:extLst>
              <a:ext uri="{FF2B5EF4-FFF2-40B4-BE49-F238E27FC236}">
                <a16:creationId xmlns:a16="http://schemas.microsoft.com/office/drawing/2014/main" id="{F42DE768-E69E-4DB1-4491-1FD028CF7234}"/>
              </a:ext>
            </a:extLst>
          </p:cNvPr>
          <p:cNvSpPr>
            <a:spLocks noChangeShapeType="1"/>
          </p:cNvSpPr>
          <p:nvPr/>
        </p:nvSpPr>
        <p:spPr bwMode="auto">
          <a:xfrm>
            <a:off x="2095500" y="5930900"/>
            <a:ext cx="80200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682" name="Line 22">
            <a:extLst>
              <a:ext uri="{FF2B5EF4-FFF2-40B4-BE49-F238E27FC236}">
                <a16:creationId xmlns:a16="http://schemas.microsoft.com/office/drawing/2014/main" id="{BB9B3B8D-5F49-B976-879F-8DD09DBE7588}"/>
              </a:ext>
            </a:extLst>
          </p:cNvPr>
          <p:cNvSpPr>
            <a:spLocks noChangeShapeType="1"/>
          </p:cNvSpPr>
          <p:nvPr/>
        </p:nvSpPr>
        <p:spPr bwMode="auto">
          <a:xfrm>
            <a:off x="3886200" y="1816100"/>
            <a:ext cx="0" cy="4114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683" name="Line 23">
            <a:extLst>
              <a:ext uri="{FF2B5EF4-FFF2-40B4-BE49-F238E27FC236}">
                <a16:creationId xmlns:a16="http://schemas.microsoft.com/office/drawing/2014/main" id="{F4677A30-0787-B3AF-D7C3-DDCDD9B9F856}"/>
              </a:ext>
            </a:extLst>
          </p:cNvPr>
          <p:cNvSpPr>
            <a:spLocks noChangeShapeType="1"/>
          </p:cNvSpPr>
          <p:nvPr/>
        </p:nvSpPr>
        <p:spPr bwMode="auto">
          <a:xfrm>
            <a:off x="7620000" y="1828800"/>
            <a:ext cx="0" cy="4114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684" name="Line 9">
            <a:extLst>
              <a:ext uri="{FF2B5EF4-FFF2-40B4-BE49-F238E27FC236}">
                <a16:creationId xmlns:a16="http://schemas.microsoft.com/office/drawing/2014/main" id="{29093CCF-B725-D851-AE6D-37DD3BFFC89E}"/>
              </a:ext>
            </a:extLst>
          </p:cNvPr>
          <p:cNvSpPr>
            <a:spLocks noChangeShapeType="1"/>
          </p:cNvSpPr>
          <p:nvPr/>
        </p:nvSpPr>
        <p:spPr bwMode="auto">
          <a:xfrm>
            <a:off x="2124076" y="4610100"/>
            <a:ext cx="79914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685" name="Line 24">
            <a:extLst>
              <a:ext uri="{FF2B5EF4-FFF2-40B4-BE49-F238E27FC236}">
                <a16:creationId xmlns:a16="http://schemas.microsoft.com/office/drawing/2014/main" id="{27A28644-7F2A-48D9-9432-D4E715316FDE}"/>
              </a:ext>
            </a:extLst>
          </p:cNvPr>
          <p:cNvSpPr>
            <a:spLocks noChangeShapeType="1"/>
          </p:cNvSpPr>
          <p:nvPr/>
        </p:nvSpPr>
        <p:spPr bwMode="auto">
          <a:xfrm>
            <a:off x="2135188" y="2343150"/>
            <a:ext cx="79930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3686" name="Line 25">
            <a:extLst>
              <a:ext uri="{FF2B5EF4-FFF2-40B4-BE49-F238E27FC236}">
                <a16:creationId xmlns:a16="http://schemas.microsoft.com/office/drawing/2014/main" id="{5B742C83-5585-9372-E2E7-D0520B5669C1}"/>
              </a:ext>
            </a:extLst>
          </p:cNvPr>
          <p:cNvSpPr>
            <a:spLocks noChangeShapeType="1"/>
          </p:cNvSpPr>
          <p:nvPr/>
        </p:nvSpPr>
        <p:spPr bwMode="auto">
          <a:xfrm>
            <a:off x="2135188" y="3206750"/>
            <a:ext cx="79930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3" descr="Rectangle: Click to edit Master text styles&#10;Second level&#10;Third level&#10;Fourth level&#10;Fifth level">
            <a:extLst>
              <a:ext uri="{FF2B5EF4-FFF2-40B4-BE49-F238E27FC236}">
                <a16:creationId xmlns:a16="http://schemas.microsoft.com/office/drawing/2014/main" id="{32ADCEC8-1A15-3994-F39D-E24BE7EF9BB7}"/>
              </a:ext>
            </a:extLst>
          </p:cNvPr>
          <p:cNvSpPr>
            <a:spLocks noGrp="1" noChangeArrowheads="1"/>
          </p:cNvSpPr>
          <p:nvPr>
            <p:ph type="body" idx="1"/>
          </p:nvPr>
        </p:nvSpPr>
        <p:spPr>
          <a:xfrm>
            <a:off x="728209" y="1059214"/>
            <a:ext cx="9760496" cy="3583124"/>
          </a:xfrm>
          <a:noFill/>
        </p:spPr>
        <p:txBody>
          <a:bodyPr/>
          <a:lstStyle/>
          <a:p>
            <a:pPr marL="1085850" lvl="1" indent="-457200">
              <a:lnSpc>
                <a:spcPct val="130000"/>
              </a:lnSpc>
              <a:buNone/>
            </a:pPr>
            <a:r>
              <a:rPr lang="zh-CN" altLang="en-US" dirty="0">
                <a:solidFill>
                  <a:srgbClr val="E24C05"/>
                </a:solidFill>
              </a:rPr>
              <a:t>分支延迟受到两个方面的限制：</a:t>
            </a:r>
          </a:p>
          <a:p>
            <a:pPr lvl="2" eaLnBrk="1" hangingPunct="1">
              <a:lnSpc>
                <a:spcPct val="130000"/>
              </a:lnSpc>
            </a:pPr>
            <a:r>
              <a:rPr lang="zh-CN" altLang="en-US" dirty="0"/>
              <a:t>可以被放入延迟槽中的指令要满足一定的条件。</a:t>
            </a:r>
          </a:p>
          <a:p>
            <a:pPr lvl="2" eaLnBrk="1" hangingPunct="1">
              <a:lnSpc>
                <a:spcPct val="130000"/>
              </a:lnSpc>
            </a:pPr>
            <a:r>
              <a:rPr lang="zh-CN" altLang="en-US" dirty="0"/>
              <a:t>编译器预测分支转移方向的能力。</a:t>
            </a:r>
          </a:p>
          <a:p>
            <a:pPr marL="1085850" lvl="1" indent="-457200">
              <a:lnSpc>
                <a:spcPct val="130000"/>
              </a:lnSpc>
              <a:buNone/>
            </a:pPr>
            <a:r>
              <a:rPr lang="zh-CN" altLang="en-US" dirty="0">
                <a:solidFill>
                  <a:srgbClr val="E24C05"/>
                </a:solidFill>
              </a:rPr>
              <a:t>进一步改进：分支取消机制</a:t>
            </a:r>
            <a:r>
              <a:rPr lang="zh-CN" altLang="en-US" b="1" dirty="0">
                <a:solidFill>
                  <a:srgbClr val="E24C05"/>
                </a:solidFill>
              </a:rPr>
              <a:t>（</a:t>
            </a:r>
            <a:r>
              <a:rPr lang="zh-CN" altLang="en-US" dirty="0">
                <a:solidFill>
                  <a:srgbClr val="E24C05"/>
                </a:solidFill>
                <a:hlinkClick r:id="rId3" action="ppaction://hlinkfile"/>
              </a:rPr>
              <a:t>取消分支</a:t>
            </a:r>
            <a:r>
              <a:rPr lang="zh-CN" altLang="en-US" b="1" dirty="0">
                <a:solidFill>
                  <a:srgbClr val="E24C05"/>
                </a:solidFill>
              </a:rPr>
              <a:t>）</a:t>
            </a:r>
            <a:endParaRPr lang="zh-CN" altLang="en-US" b="1" dirty="0">
              <a:solidFill>
                <a:srgbClr val="FF0000"/>
              </a:solidFill>
              <a:latin typeface="宋体" panose="02010600030101010101" pitchFamily="2" charset="-122"/>
              <a:ea typeface="宋体" panose="02010600030101010101" pitchFamily="2" charset="-122"/>
            </a:endParaRPr>
          </a:p>
          <a:p>
            <a:pPr lvl="2" eaLnBrk="1" hangingPunct="1">
              <a:lnSpc>
                <a:spcPct val="130000"/>
              </a:lnSpc>
              <a:buFont typeface="Wingdings" panose="05000000000000000000" pitchFamily="2" charset="2"/>
              <a:buNone/>
            </a:pPr>
            <a:r>
              <a:rPr lang="zh-CN" altLang="en-US" dirty="0"/>
              <a:t>        当分支的实际执行方向和事先所预测的一样时，执行分支延迟槽中的指令，否则就将分支延迟槽中的指令转化成一个空操作。</a:t>
            </a:r>
          </a:p>
          <a:p>
            <a:pPr lvl="2" eaLnBrk="1" hangingPunct="1">
              <a:lnSpc>
                <a:spcPct val="130000"/>
              </a:lnSpc>
              <a:buFont typeface="Wingdings" panose="05000000000000000000" pitchFamily="2" charset="2"/>
              <a:buNone/>
            </a:pPr>
            <a:r>
              <a:rPr lang="zh-CN" altLang="en-US" dirty="0">
                <a:solidFill>
                  <a:schemeClr val="hlink"/>
                </a:solidFill>
                <a:latin typeface="Times New Roman" panose="02020603050405020304" pitchFamily="18" charset="0"/>
                <a:hlinkClick r:id="rId4" action="ppaction://hlinkfile"/>
              </a:rPr>
              <a:t>“</a:t>
            </a:r>
            <a:r>
              <a:rPr lang="zh-CN" altLang="en-US" dirty="0">
                <a:solidFill>
                  <a:schemeClr val="hlink"/>
                </a:solidFill>
                <a:hlinkClick r:id="rId4" action="ppaction://hlinkfile"/>
              </a:rPr>
              <a:t>预测</a:t>
            </a:r>
            <a:r>
              <a:rPr lang="zh-CN" altLang="en-US" dirty="0">
                <a:solidFill>
                  <a:srgbClr val="FFFF66"/>
                </a:solidFill>
                <a:hlinkClick r:id="rId4" action="ppaction://hlinkfile"/>
              </a:rPr>
              <a:t>成功－取消</a:t>
            </a:r>
            <a:r>
              <a:rPr lang="zh-CN" altLang="en-US" dirty="0">
                <a:solidFill>
                  <a:srgbClr val="FFFF66"/>
                </a:solidFill>
                <a:latin typeface="Times New Roman" panose="02020603050405020304" pitchFamily="18" charset="0"/>
                <a:hlinkClick r:id="rId4" action="ppaction://hlinkfile"/>
              </a:rPr>
              <a:t>”</a:t>
            </a:r>
            <a:r>
              <a:rPr lang="zh-CN" altLang="en-US" dirty="0">
                <a:solidFill>
                  <a:srgbClr val="FFFF66"/>
                </a:solidFill>
                <a:hlinkClick r:id="rId4" action="ppaction://hlinkfile"/>
              </a:rPr>
              <a:t>分支的执行过程</a:t>
            </a:r>
            <a:endParaRPr lang="zh-CN" altLang="en-US" b="0" dirty="0">
              <a:solidFill>
                <a:srgbClr val="FF0000"/>
              </a:solidFill>
              <a:latin typeface="宋体" panose="02010600030101010101" pitchFamily="2" charset="-122"/>
            </a:endParaRPr>
          </a:p>
          <a:p>
            <a:pPr lvl="2" eaLnBrk="1" hangingPunct="1">
              <a:lnSpc>
                <a:spcPct val="130000"/>
              </a:lnSpc>
              <a:buFont typeface="Wingdings" panose="05000000000000000000" pitchFamily="2" charset="2"/>
              <a:buNone/>
            </a:pPr>
            <a:endParaRPr lang="en-US" altLang="zh-CN" dirty="0">
              <a:solidFill>
                <a:srgbClr val="FFFF66"/>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3" descr="Rectangle: Click to edit Master text styles&#10;Second level&#10;Third level&#10;Fourth level&#10;Fifth level"/>
          <p:cNvSpPr>
            <a:spLocks noGrp="1" noChangeArrowheads="1"/>
          </p:cNvSpPr>
          <p:nvPr>
            <p:ph idx="1"/>
          </p:nvPr>
        </p:nvSpPr>
        <p:spPr>
          <a:xfrm>
            <a:off x="630105" y="1012018"/>
            <a:ext cx="11046080" cy="4141177"/>
          </a:xfrm>
        </p:spPr>
        <p:txBody>
          <a:bodyPr/>
          <a:lstStyle/>
          <a:p>
            <a:pPr>
              <a:lnSpc>
                <a:spcPct val="150000"/>
              </a:lnSpc>
            </a:pPr>
            <a:r>
              <a:rPr lang="zh-CN" altLang="en-US" sz="2400" dirty="0">
                <a:latin typeface="宋体" panose="02010600030101010101" pitchFamily="2" charset="-122"/>
                <a:ea typeface="宋体" panose="02010600030101010101" pitchFamily="2" charset="-122"/>
              </a:rPr>
              <a:t>指令级并行</a:t>
            </a:r>
            <a:r>
              <a:rPr lang="en-US" altLang="zh-CN" sz="2400" dirty="0">
                <a:latin typeface="宋体" panose="02010600030101010101" pitchFamily="2" charset="-122"/>
                <a:ea typeface="宋体" panose="02010600030101010101" pitchFamily="2" charset="-122"/>
              </a:rPr>
              <a:t>ILP</a:t>
            </a:r>
            <a:r>
              <a:rPr lang="zh-CN" altLang="en-US" sz="2400" dirty="0">
                <a:latin typeface="宋体" panose="02010600030101010101" pitchFamily="2" charset="-122"/>
                <a:ea typeface="宋体" panose="02010600030101010101" pitchFamily="2" charset="-122"/>
              </a:rPr>
              <a:t>概念</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是指存在于指令一级即指令间的并行性</a:t>
            </a: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主要是指机器语言一级</a:t>
            </a: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如存储器访问指令、整型指令、浮点指令之间的并行性等。</a:t>
            </a:r>
            <a:endParaRPr lang="en-US" altLang="zh-CN" sz="2400" dirty="0">
              <a:latin typeface="宋体" panose="02010600030101010101" pitchFamily="2" charset="-122"/>
              <a:ea typeface="宋体" panose="02010600030101010101" pitchFamily="2" charset="-122"/>
            </a:endParaRPr>
          </a:p>
          <a:p>
            <a:pPr>
              <a:lnSpc>
                <a:spcPct val="150000"/>
              </a:lnSpc>
            </a:pPr>
            <a:endParaRPr lang="en-US" altLang="zh-CN" sz="2400" dirty="0">
              <a:latin typeface="宋体" panose="02010600030101010101" pitchFamily="2" charset="-122"/>
              <a:ea typeface="宋体" panose="02010600030101010101" pitchFamily="2" charset="-122"/>
            </a:endParaRPr>
          </a:p>
          <a:p>
            <a:pPr>
              <a:lnSpc>
                <a:spcPct val="150000"/>
              </a:lnSpc>
            </a:pPr>
            <a:r>
              <a:rPr lang="zh-CN" altLang="en-US" sz="2400" dirty="0">
                <a:latin typeface="宋体" panose="02010600030101010101" pitchFamily="2" charset="-122"/>
                <a:ea typeface="宋体" panose="02010600030101010101" pitchFamily="2" charset="-122"/>
              </a:rPr>
              <a:t>指令级并行主要特点</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是并行性由处理器硬件和编译程序自动识别和利用</a:t>
            </a: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不需要程序员对顺序程序作任何修改。正是由于这一优点</a:t>
            </a: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使得它的发展与处理器的发展紧密相连。</a:t>
            </a:r>
          </a:p>
          <a:p>
            <a:pPr marL="457200" indent="-457200" eaLnBrk="1" hangingPunct="1"/>
            <a:endParaRPr lang="en-US" altLang="zh-CN" b="1" dirty="0"/>
          </a:p>
        </p:txBody>
      </p:sp>
      <p:sp>
        <p:nvSpPr>
          <p:cNvPr id="6" name="标题 1"/>
          <p:cNvSpPr txBox="1">
            <a:spLocks/>
          </p:cNvSpPr>
          <p:nvPr/>
        </p:nvSpPr>
        <p:spPr>
          <a:xfrm>
            <a:off x="-1" y="1"/>
            <a:ext cx="7699762" cy="5896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宋体" panose="02010600030101010101" pitchFamily="2" charset="-122"/>
                <a:ea typeface="宋体" panose="02010600030101010101" pitchFamily="2" charset="-122"/>
              </a:rPr>
              <a:t>3.2.1 </a:t>
            </a:r>
            <a:r>
              <a:rPr lang="zh-CN" altLang="en-US" sz="3200" dirty="0">
                <a:latin typeface="宋体" panose="02010600030101010101" pitchFamily="2" charset="-122"/>
                <a:ea typeface="宋体" panose="02010600030101010101" pitchFamily="2" charset="-122"/>
              </a:rPr>
              <a:t>指令级并行的概念</a:t>
            </a:r>
          </a:p>
        </p:txBody>
      </p:sp>
    </p:spTree>
    <p:extLst>
      <p:ext uri="{BB962C8B-B14F-4D97-AF65-F5344CB8AC3E}">
        <p14:creationId xmlns:p14="http://schemas.microsoft.com/office/powerpoint/2010/main" val="3410985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4">
            <a:extLst>
              <a:ext uri="{FF2B5EF4-FFF2-40B4-BE49-F238E27FC236}">
                <a16:creationId xmlns:a16="http://schemas.microsoft.com/office/drawing/2014/main" id="{6BE230AF-5010-B73E-B025-5DB9314D9651}"/>
              </a:ext>
            </a:extLst>
          </p:cNvPr>
          <p:cNvSpPr>
            <a:spLocks noChangeArrowheads="1"/>
          </p:cNvSpPr>
          <p:nvPr/>
        </p:nvSpPr>
        <p:spPr bwMode="auto">
          <a:xfrm>
            <a:off x="2578100" y="4025900"/>
            <a:ext cx="7759700" cy="457200"/>
          </a:xfrm>
          <a:prstGeom prst="rect">
            <a:avLst/>
          </a:prstGeom>
          <a:solidFill>
            <a:srgbClr val="F5EAB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115715" name="Rectangle 5">
            <a:extLst>
              <a:ext uri="{FF2B5EF4-FFF2-40B4-BE49-F238E27FC236}">
                <a16:creationId xmlns:a16="http://schemas.microsoft.com/office/drawing/2014/main" id="{E4E31DCA-BC34-A3FA-1F9F-1CE53A4F7BE0}"/>
              </a:ext>
            </a:extLst>
          </p:cNvPr>
          <p:cNvSpPr>
            <a:spLocks noChangeArrowheads="1"/>
          </p:cNvSpPr>
          <p:nvPr/>
        </p:nvSpPr>
        <p:spPr bwMode="auto">
          <a:xfrm>
            <a:off x="2640001" y="1684848"/>
            <a:ext cx="7747000" cy="419100"/>
          </a:xfrm>
          <a:prstGeom prst="rect">
            <a:avLst/>
          </a:prstGeom>
          <a:solidFill>
            <a:srgbClr val="F5EAB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graphicFrame>
        <p:nvGraphicFramePr>
          <p:cNvPr id="762034" name="Group 178">
            <a:extLst>
              <a:ext uri="{FF2B5EF4-FFF2-40B4-BE49-F238E27FC236}">
                <a16:creationId xmlns:a16="http://schemas.microsoft.com/office/drawing/2014/main" id="{CFC68D58-35CB-6A41-8F9C-8C33202771E2}"/>
              </a:ext>
            </a:extLst>
          </p:cNvPr>
          <p:cNvGraphicFramePr>
            <a:graphicFrameLocks noGrp="1"/>
          </p:cNvGraphicFramePr>
          <p:nvPr>
            <p:extLst>
              <p:ext uri="{D42A27DB-BD31-4B8C-83A1-F6EECF244321}">
                <p14:modId xmlns:p14="http://schemas.microsoft.com/office/powerpoint/2010/main" val="3660874261"/>
              </p:ext>
            </p:extLst>
          </p:nvPr>
        </p:nvGraphicFramePr>
        <p:xfrm>
          <a:off x="2033576" y="1239437"/>
          <a:ext cx="8353425" cy="2133599"/>
        </p:xfrm>
        <a:graphic>
          <a:graphicData uri="http://schemas.openxmlformats.org/drawingml/2006/table">
            <a:tbl>
              <a:tblPr/>
              <a:tblGrid>
                <a:gridCol w="595312">
                  <a:extLst>
                    <a:ext uri="{9D8B030D-6E8A-4147-A177-3AD203B41FA5}">
                      <a16:colId xmlns:a16="http://schemas.microsoft.com/office/drawing/2014/main" val="20000"/>
                    </a:ext>
                  </a:extLst>
                </a:gridCol>
                <a:gridCol w="2212975">
                  <a:extLst>
                    <a:ext uri="{9D8B030D-6E8A-4147-A177-3AD203B41FA5}">
                      <a16:colId xmlns:a16="http://schemas.microsoft.com/office/drawing/2014/main" val="20001"/>
                    </a:ext>
                  </a:extLst>
                </a:gridCol>
                <a:gridCol w="503238">
                  <a:extLst>
                    <a:ext uri="{9D8B030D-6E8A-4147-A177-3AD203B41FA5}">
                      <a16:colId xmlns:a16="http://schemas.microsoft.com/office/drawing/2014/main" val="20002"/>
                    </a:ext>
                  </a:extLst>
                </a:gridCol>
                <a:gridCol w="504825">
                  <a:extLst>
                    <a:ext uri="{9D8B030D-6E8A-4147-A177-3AD203B41FA5}">
                      <a16:colId xmlns:a16="http://schemas.microsoft.com/office/drawing/2014/main" val="20003"/>
                    </a:ext>
                  </a:extLst>
                </a:gridCol>
                <a:gridCol w="719137">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19138">
                  <a:extLst>
                    <a:ext uri="{9D8B030D-6E8A-4147-A177-3AD203B41FA5}">
                      <a16:colId xmlns:a16="http://schemas.microsoft.com/office/drawing/2014/main" val="20006"/>
                    </a:ext>
                  </a:extLst>
                </a:gridCol>
                <a:gridCol w="720725">
                  <a:extLst>
                    <a:ext uri="{9D8B030D-6E8A-4147-A177-3AD203B41FA5}">
                      <a16:colId xmlns:a16="http://schemas.microsoft.com/office/drawing/2014/main" val="20007"/>
                    </a:ext>
                  </a:extLst>
                </a:gridCol>
                <a:gridCol w="576262">
                  <a:extLst>
                    <a:ext uri="{9D8B030D-6E8A-4147-A177-3AD203B41FA5}">
                      <a16:colId xmlns:a16="http://schemas.microsoft.com/office/drawing/2014/main" val="20008"/>
                    </a:ext>
                  </a:extLst>
                </a:gridCol>
                <a:gridCol w="576263">
                  <a:extLst>
                    <a:ext uri="{9D8B030D-6E8A-4147-A177-3AD203B41FA5}">
                      <a16:colId xmlns:a16="http://schemas.microsoft.com/office/drawing/2014/main" val="20009"/>
                    </a:ext>
                  </a:extLst>
                </a:gridCol>
                <a:gridCol w="504825">
                  <a:extLst>
                    <a:ext uri="{9D8B030D-6E8A-4147-A177-3AD203B41FA5}">
                      <a16:colId xmlns:a16="http://schemas.microsoft.com/office/drawing/2014/main" val="20010"/>
                    </a:ext>
                  </a:extLst>
                </a:gridCol>
              </a:tblGrid>
              <a:tr h="445902">
                <a:tc rowSpan="5">
                  <a:txBody>
                    <a:body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en-US" altLang="zh-CN" sz="2100" b="1" i="0" u="none" strike="noStrike" cap="none" normalizeH="0" baseline="0">
                        <a:ln>
                          <a:noFill/>
                        </a:ln>
                        <a:solidFill>
                          <a:srgbClr val="E24C05"/>
                        </a:solidFill>
                        <a:effectLst/>
                        <a:latin typeface="宋体" pitchFamily="2" charset="-122"/>
                        <a:ea typeface="宋体" pitchFamily="2" charset="-122"/>
                      </a:endParaRPr>
                    </a:p>
                    <a:p>
                      <a:pPr marL="0" marR="0" lvl="0" indent="0" algn="l" defTabSz="914400" rtl="0" eaLnBrk="1" fontAlgn="base" latinLnBrk="0" hangingPunct="1">
                        <a:lnSpc>
                          <a:spcPct val="60000"/>
                        </a:lnSpc>
                        <a:spcBef>
                          <a:spcPct val="20000"/>
                        </a:spcBef>
                        <a:spcAft>
                          <a:spcPct val="0"/>
                        </a:spcAft>
                        <a:buClr>
                          <a:schemeClr val="tx1"/>
                        </a:buClr>
                        <a:buSzTx/>
                        <a:buFont typeface="Wingdings" pitchFamily="2" charset="2"/>
                        <a:buNone/>
                        <a:tabLst/>
                      </a:pPr>
                      <a:r>
                        <a:rPr kumimoji="1" lang="zh-CN" altLang="en-US" sz="2100" b="1" i="0" u="none" strike="noStrike" cap="none" normalizeH="0" baseline="0">
                          <a:ln>
                            <a:noFill/>
                          </a:ln>
                          <a:solidFill>
                            <a:srgbClr val="008000"/>
                          </a:solidFill>
                          <a:effectLst/>
                          <a:latin typeface="宋体" pitchFamily="2" charset="-122"/>
                          <a:ea typeface="宋体" pitchFamily="2" charset="-122"/>
                        </a:rPr>
                        <a:t>分</a:t>
                      </a:r>
                    </a:p>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100" b="1" i="0" u="none" strike="noStrike" cap="none" normalizeH="0" baseline="0">
                          <a:ln>
                            <a:noFill/>
                          </a:ln>
                          <a:solidFill>
                            <a:srgbClr val="008000"/>
                          </a:solidFill>
                          <a:effectLst/>
                          <a:latin typeface="宋体" pitchFamily="2" charset="-122"/>
                          <a:ea typeface="宋体" pitchFamily="2" charset="-122"/>
                        </a:rPr>
                        <a:t>支</a:t>
                      </a:r>
                    </a:p>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100" b="1" i="0" u="none" strike="noStrike" cap="none" normalizeH="0" baseline="0">
                          <a:ln>
                            <a:noFill/>
                          </a:ln>
                          <a:solidFill>
                            <a:srgbClr val="008000"/>
                          </a:solidFill>
                          <a:effectLst/>
                          <a:latin typeface="宋体" pitchFamily="2" charset="-122"/>
                          <a:ea typeface="宋体" pitchFamily="2" charset="-122"/>
                        </a:rPr>
                        <a:t>失</a:t>
                      </a:r>
                    </a:p>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100" b="1" i="0" u="none" strike="noStrike" cap="none" normalizeH="0" baseline="0">
                          <a:ln>
                            <a:noFill/>
                          </a:ln>
                          <a:solidFill>
                            <a:srgbClr val="008000"/>
                          </a:solidFill>
                          <a:effectLst/>
                          <a:latin typeface="宋体" pitchFamily="2" charset="-122"/>
                          <a:ea typeface="宋体" pitchFamily="2" charset="-122"/>
                        </a:rPr>
                        <a:t>败 </a:t>
                      </a:r>
                    </a:p>
                  </a:txBody>
                  <a:tcPr marT="48460" marB="484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100" b="1" i="0" u="none" strike="noStrike" cap="none" normalizeH="0" baseline="0" dirty="0">
                          <a:ln>
                            <a:noFill/>
                          </a:ln>
                          <a:solidFill>
                            <a:srgbClr val="E24C05"/>
                          </a:solidFill>
                          <a:effectLst/>
                          <a:latin typeface="宋体" pitchFamily="2" charset="-122"/>
                          <a:ea typeface="宋体" pitchFamily="2" charset="-122"/>
                        </a:rPr>
                        <a:t>分支指令</a:t>
                      </a:r>
                      <a:r>
                        <a:rPr kumimoji="1" lang="en-US" altLang="zh-CN" sz="2100" b="1" i="0" u="none" strike="noStrike" cap="none" normalizeH="0" baseline="0" dirty="0" err="1">
                          <a:ln>
                            <a:noFill/>
                          </a:ln>
                          <a:solidFill>
                            <a:srgbClr val="E24C05"/>
                          </a:solidFill>
                          <a:effectLst/>
                          <a:latin typeface="宋体" pitchFamily="2" charset="-122"/>
                          <a:ea typeface="宋体" pitchFamily="2" charset="-122"/>
                        </a:rPr>
                        <a:t>i</a:t>
                      </a:r>
                      <a:r>
                        <a:rPr kumimoji="1" lang="en-US" altLang="zh-CN" sz="2100" b="1" i="0" u="none" strike="noStrike" cap="none" normalizeH="0" baseline="0" dirty="0">
                          <a:ln>
                            <a:noFill/>
                          </a:ln>
                          <a:solidFill>
                            <a:srgbClr val="E24C05"/>
                          </a:solidFill>
                          <a:effectLst/>
                          <a:latin typeface="宋体" pitchFamily="2" charset="-122"/>
                          <a:ea typeface="宋体" pitchFamily="2" charset="-122"/>
                        </a:rPr>
                        <a:t> </a:t>
                      </a: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dirty="0">
                          <a:ln>
                            <a:noFill/>
                          </a:ln>
                          <a:solidFill>
                            <a:schemeClr val="tx1"/>
                          </a:solidFill>
                          <a:effectLst/>
                          <a:latin typeface="宋体" pitchFamily="2" charset="-122"/>
                          <a:ea typeface="宋体" pitchFamily="2" charset="-122"/>
                        </a:rPr>
                        <a:t>IF </a:t>
                      </a: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dirty="0">
                          <a:ln>
                            <a:noFill/>
                          </a:ln>
                          <a:solidFill>
                            <a:schemeClr val="tx1"/>
                          </a:solidFill>
                          <a:effectLst/>
                          <a:latin typeface="宋体" pitchFamily="2" charset="-122"/>
                          <a:ea typeface="宋体" pitchFamily="2" charset="-122"/>
                        </a:rPr>
                        <a:t>ID </a:t>
                      </a: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dirty="0">
                          <a:ln>
                            <a:noFill/>
                          </a:ln>
                          <a:solidFill>
                            <a:schemeClr val="tx1"/>
                          </a:solidFill>
                          <a:effectLst/>
                          <a:latin typeface="宋体" pitchFamily="2" charset="-122"/>
                          <a:ea typeface="宋体" pitchFamily="2" charset="-122"/>
                        </a:rPr>
                        <a:t>EX </a:t>
                      </a: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MEM </a:t>
                      </a: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WB</a:t>
                      </a: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dirty="0">
                        <a:ln>
                          <a:noFill/>
                        </a:ln>
                        <a:solidFill>
                          <a:schemeClr val="tx1"/>
                        </a:solidFill>
                        <a:effectLst/>
                        <a:latin typeface="宋体" pitchFamily="2" charset="-122"/>
                        <a:ea typeface="宋体" pitchFamily="2" charset="-122"/>
                      </a:endParaRPr>
                    </a:p>
                  </a:txBody>
                  <a:tcPr marT="48460" marB="484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2345">
                <a:tc vMerge="1">
                  <a:txBody>
                    <a:bodyPr/>
                    <a:lstStyle/>
                    <a:p>
                      <a:endParaRPr lang="zh-CN" altLang="en-US"/>
                    </a:p>
                  </a:txBody>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100" b="1" i="0" u="none" strike="noStrike" cap="none" normalizeH="0" baseline="0" dirty="0">
                          <a:ln>
                            <a:noFill/>
                          </a:ln>
                          <a:solidFill>
                            <a:srgbClr val="D60093"/>
                          </a:solidFill>
                          <a:effectLst/>
                          <a:latin typeface="宋体" pitchFamily="2" charset="-122"/>
                          <a:ea typeface="宋体" pitchFamily="2" charset="-122"/>
                        </a:rPr>
                        <a:t>延迟槽指令 </a:t>
                      </a:r>
                      <a:r>
                        <a:rPr kumimoji="1" lang="en-US" altLang="zh-CN" sz="2100" b="1" i="0" u="none" strike="noStrike" cap="none" normalizeH="0" baseline="0" dirty="0">
                          <a:ln>
                            <a:noFill/>
                          </a:ln>
                          <a:solidFill>
                            <a:srgbClr val="D60093"/>
                          </a:solidFill>
                          <a:effectLst/>
                          <a:latin typeface="宋体" pitchFamily="2" charset="-122"/>
                          <a:ea typeface="宋体" pitchFamily="2" charset="-122"/>
                        </a:rPr>
                        <a:t>i+1</a:t>
                      </a:r>
                      <a:r>
                        <a:rPr kumimoji="1" lang="en-US" altLang="zh-CN" sz="2100" b="1" i="0" u="none" strike="noStrike" cap="none" normalizeH="0" baseline="0" dirty="0">
                          <a:ln>
                            <a:noFill/>
                          </a:ln>
                          <a:solidFill>
                            <a:srgbClr val="E24C05"/>
                          </a:solidFill>
                          <a:effectLst/>
                          <a:latin typeface="宋体" pitchFamily="2" charset="-122"/>
                          <a:ea typeface="宋体" pitchFamily="2" charset="-122"/>
                        </a:rPr>
                        <a:t> </a:t>
                      </a: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dirty="0">
                          <a:ln>
                            <a:noFill/>
                          </a:ln>
                          <a:solidFill>
                            <a:schemeClr val="tx1"/>
                          </a:solidFill>
                          <a:effectLst/>
                          <a:latin typeface="宋体" pitchFamily="2" charset="-122"/>
                          <a:ea typeface="宋体" pitchFamily="2" charset="-122"/>
                        </a:rPr>
                        <a:t>IF </a:t>
                      </a: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dirty="0">
                          <a:ln>
                            <a:noFill/>
                          </a:ln>
                          <a:solidFill>
                            <a:srgbClr val="FF3300"/>
                          </a:solidFill>
                          <a:effectLst/>
                          <a:latin typeface="宋体" pitchFamily="2" charset="-122"/>
                          <a:ea typeface="宋体" pitchFamily="2" charset="-122"/>
                        </a:rPr>
                        <a:t>idle</a:t>
                      </a:r>
                      <a:r>
                        <a:rPr kumimoji="1" lang="en-US" altLang="zh-CN" sz="2000" b="0" i="0" u="none" strike="noStrike" cap="none" normalizeH="0" baseline="0" dirty="0">
                          <a:ln>
                            <a:noFill/>
                          </a:ln>
                          <a:solidFill>
                            <a:srgbClr val="E24C05"/>
                          </a:solidFill>
                          <a:effectLst/>
                          <a:latin typeface="Tahoma" pitchFamily="34" charset="0"/>
                          <a:ea typeface="黑体" pitchFamily="2" charset="-122"/>
                        </a:rPr>
                        <a:t> </a:t>
                      </a:r>
                      <a:r>
                        <a:rPr kumimoji="1" lang="en-US" altLang="zh-CN" sz="2000" b="1" i="0" u="none" strike="noStrike" cap="none" normalizeH="0" baseline="0" dirty="0">
                          <a:ln>
                            <a:noFill/>
                          </a:ln>
                          <a:solidFill>
                            <a:schemeClr val="tx1"/>
                          </a:solidFill>
                          <a:effectLst/>
                          <a:latin typeface="宋体" pitchFamily="2" charset="-122"/>
                          <a:ea typeface="宋体" pitchFamily="2" charset="-122"/>
                        </a:rPr>
                        <a:t> </a:t>
                      </a: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rgbClr val="FF3300"/>
                          </a:solidFill>
                          <a:effectLst/>
                          <a:latin typeface="宋体" pitchFamily="2" charset="-122"/>
                          <a:ea typeface="宋体" pitchFamily="2" charset="-122"/>
                        </a:rPr>
                        <a:t>idle </a:t>
                      </a: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rgbClr val="FF3300"/>
                          </a:solidFill>
                          <a:effectLst/>
                          <a:latin typeface="宋体" pitchFamily="2" charset="-122"/>
                          <a:ea typeface="宋体" pitchFamily="2" charset="-122"/>
                        </a:rPr>
                        <a:t>idle </a:t>
                      </a: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rgbClr val="FF3300"/>
                          </a:solidFill>
                          <a:effectLst/>
                          <a:latin typeface="宋体" pitchFamily="2" charset="-122"/>
                          <a:ea typeface="宋体" pitchFamily="2" charset="-122"/>
                        </a:rPr>
                        <a:t>idle</a:t>
                      </a: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dirty="0">
                        <a:ln>
                          <a:noFill/>
                        </a:ln>
                        <a:solidFill>
                          <a:schemeClr val="tx1"/>
                        </a:solidFill>
                        <a:effectLst/>
                        <a:latin typeface="宋体" pitchFamily="2" charset="-122"/>
                        <a:ea typeface="宋体" pitchFamily="2" charset="-122"/>
                      </a:endParaRP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dirty="0">
                        <a:ln>
                          <a:noFill/>
                        </a:ln>
                        <a:solidFill>
                          <a:schemeClr val="tx1"/>
                        </a:solidFill>
                        <a:effectLst/>
                        <a:latin typeface="宋体" pitchFamily="2" charset="-122"/>
                        <a:ea typeface="宋体" pitchFamily="2" charset="-122"/>
                      </a:endParaRPr>
                    </a:p>
                  </a:txBody>
                  <a:tcPr marT="48460" marB="484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0662">
                <a:tc vMerge="1">
                  <a:txBody>
                    <a:bodyPr/>
                    <a:lstStyle/>
                    <a:p>
                      <a:endParaRPr lang="zh-CN" altLang="en-US"/>
                    </a:p>
                  </a:txBody>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100" b="1" i="0" u="none" strike="noStrike" cap="none" normalizeH="0" baseline="0" dirty="0">
                          <a:ln>
                            <a:noFill/>
                          </a:ln>
                          <a:solidFill>
                            <a:srgbClr val="E24C05"/>
                          </a:solidFill>
                          <a:effectLst/>
                          <a:latin typeface="宋体" pitchFamily="2" charset="-122"/>
                          <a:ea typeface="宋体" pitchFamily="2" charset="-122"/>
                        </a:rPr>
                        <a:t>指令 </a:t>
                      </a:r>
                      <a:r>
                        <a:rPr kumimoji="1" lang="en-US" altLang="zh-CN" sz="2100" b="1" i="0" u="none" strike="noStrike" cap="none" normalizeH="0" baseline="0" dirty="0">
                          <a:ln>
                            <a:noFill/>
                          </a:ln>
                          <a:solidFill>
                            <a:srgbClr val="E24C05"/>
                          </a:solidFill>
                          <a:effectLst/>
                          <a:latin typeface="宋体" pitchFamily="2" charset="-122"/>
                          <a:ea typeface="宋体" pitchFamily="2" charset="-122"/>
                        </a:rPr>
                        <a:t>i+2 </a:t>
                      </a: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dirty="0">
                        <a:ln>
                          <a:noFill/>
                        </a:ln>
                        <a:solidFill>
                          <a:schemeClr val="tx1"/>
                        </a:solidFill>
                        <a:effectLst/>
                        <a:latin typeface="宋体" pitchFamily="2" charset="-122"/>
                        <a:ea typeface="宋体" pitchFamily="2" charset="-122"/>
                      </a:endParaRP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dirty="0">
                        <a:ln>
                          <a:noFill/>
                        </a:ln>
                        <a:solidFill>
                          <a:schemeClr val="tx1"/>
                        </a:solidFill>
                        <a:effectLst/>
                        <a:latin typeface="宋体" pitchFamily="2" charset="-122"/>
                        <a:ea typeface="宋体" pitchFamily="2" charset="-122"/>
                      </a:endParaRP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dirty="0">
                          <a:ln>
                            <a:noFill/>
                          </a:ln>
                          <a:solidFill>
                            <a:schemeClr val="tx1"/>
                          </a:solidFill>
                          <a:effectLst/>
                          <a:latin typeface="宋体" pitchFamily="2" charset="-122"/>
                          <a:ea typeface="宋体" pitchFamily="2" charset="-122"/>
                        </a:rPr>
                        <a:t>IF </a:t>
                      </a: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dirty="0">
                          <a:ln>
                            <a:noFill/>
                          </a:ln>
                          <a:solidFill>
                            <a:schemeClr val="tx1"/>
                          </a:solidFill>
                          <a:effectLst/>
                          <a:latin typeface="宋体" pitchFamily="2" charset="-122"/>
                          <a:ea typeface="宋体" pitchFamily="2" charset="-122"/>
                        </a:rPr>
                        <a:t>ID </a:t>
                      </a: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dirty="0">
                          <a:ln>
                            <a:noFill/>
                          </a:ln>
                          <a:solidFill>
                            <a:schemeClr val="tx1"/>
                          </a:solidFill>
                          <a:effectLst/>
                          <a:latin typeface="宋体" pitchFamily="2" charset="-122"/>
                          <a:ea typeface="宋体" pitchFamily="2" charset="-122"/>
                        </a:rPr>
                        <a:t>EX </a:t>
                      </a: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dirty="0">
                          <a:ln>
                            <a:noFill/>
                          </a:ln>
                          <a:solidFill>
                            <a:schemeClr val="tx1"/>
                          </a:solidFill>
                          <a:effectLst/>
                          <a:latin typeface="宋体" pitchFamily="2" charset="-122"/>
                          <a:ea typeface="宋体" pitchFamily="2" charset="-122"/>
                        </a:rPr>
                        <a:t>MEM </a:t>
                      </a: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dirty="0">
                          <a:ln>
                            <a:noFill/>
                          </a:ln>
                          <a:solidFill>
                            <a:schemeClr val="tx1"/>
                          </a:solidFill>
                          <a:effectLst/>
                          <a:latin typeface="宋体" pitchFamily="2" charset="-122"/>
                          <a:ea typeface="宋体" pitchFamily="2" charset="-122"/>
                        </a:rPr>
                        <a:t>WB</a:t>
                      </a: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dirty="0">
                        <a:ln>
                          <a:noFill/>
                        </a:ln>
                        <a:solidFill>
                          <a:schemeClr val="tx1"/>
                        </a:solidFill>
                        <a:effectLst/>
                        <a:latin typeface="宋体" pitchFamily="2" charset="-122"/>
                        <a:ea typeface="宋体" pitchFamily="2" charset="-122"/>
                      </a:endParaRP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dirty="0">
                        <a:ln>
                          <a:noFill/>
                        </a:ln>
                        <a:solidFill>
                          <a:schemeClr val="tx1"/>
                        </a:solidFill>
                        <a:effectLst/>
                        <a:latin typeface="宋体" pitchFamily="2" charset="-122"/>
                        <a:ea typeface="宋体" pitchFamily="2" charset="-122"/>
                      </a:endParaRPr>
                    </a:p>
                  </a:txBody>
                  <a:tcPr marT="48460" marB="484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2345">
                <a:tc vMerge="1">
                  <a:txBody>
                    <a:bodyPr/>
                    <a:lstStyle/>
                    <a:p>
                      <a:endParaRPr lang="zh-CN" altLang="en-US"/>
                    </a:p>
                  </a:txBody>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100" b="1" i="0" u="none" strike="noStrike" cap="none" normalizeH="0" baseline="0">
                          <a:ln>
                            <a:noFill/>
                          </a:ln>
                          <a:solidFill>
                            <a:srgbClr val="E24C05"/>
                          </a:solidFill>
                          <a:effectLst/>
                          <a:latin typeface="宋体" pitchFamily="2" charset="-122"/>
                          <a:ea typeface="宋体" pitchFamily="2" charset="-122"/>
                        </a:rPr>
                        <a:t>指令 </a:t>
                      </a:r>
                      <a:r>
                        <a:rPr kumimoji="1" lang="en-US" altLang="zh-CN" sz="2100" b="1" i="0" u="none" strike="noStrike" cap="none" normalizeH="0" baseline="0">
                          <a:ln>
                            <a:noFill/>
                          </a:ln>
                          <a:solidFill>
                            <a:srgbClr val="E24C05"/>
                          </a:solidFill>
                          <a:effectLst/>
                          <a:latin typeface="宋体" pitchFamily="2" charset="-122"/>
                          <a:ea typeface="宋体" pitchFamily="2" charset="-122"/>
                        </a:rPr>
                        <a:t>i+3 </a:t>
                      </a: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IF </a:t>
                      </a: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dirty="0">
                          <a:ln>
                            <a:noFill/>
                          </a:ln>
                          <a:solidFill>
                            <a:schemeClr val="tx1"/>
                          </a:solidFill>
                          <a:effectLst/>
                          <a:latin typeface="宋体" pitchFamily="2" charset="-122"/>
                          <a:ea typeface="宋体" pitchFamily="2" charset="-122"/>
                        </a:rPr>
                        <a:t>ID </a:t>
                      </a: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dirty="0">
                          <a:ln>
                            <a:noFill/>
                          </a:ln>
                          <a:solidFill>
                            <a:schemeClr val="tx1"/>
                          </a:solidFill>
                          <a:effectLst/>
                          <a:latin typeface="宋体" pitchFamily="2" charset="-122"/>
                          <a:ea typeface="宋体" pitchFamily="2" charset="-122"/>
                        </a:rPr>
                        <a:t>EX </a:t>
                      </a: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dirty="0">
                          <a:ln>
                            <a:noFill/>
                          </a:ln>
                          <a:solidFill>
                            <a:schemeClr val="tx1"/>
                          </a:solidFill>
                          <a:effectLst/>
                          <a:latin typeface="宋体" pitchFamily="2" charset="-122"/>
                          <a:ea typeface="宋体" pitchFamily="2" charset="-122"/>
                        </a:rPr>
                        <a:t>MEM</a:t>
                      </a: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dirty="0">
                          <a:ln>
                            <a:noFill/>
                          </a:ln>
                          <a:solidFill>
                            <a:schemeClr val="tx1"/>
                          </a:solidFill>
                          <a:effectLst/>
                          <a:latin typeface="宋体" pitchFamily="2" charset="-122"/>
                          <a:ea typeface="宋体" pitchFamily="2" charset="-122"/>
                        </a:rPr>
                        <a:t>WB</a:t>
                      </a: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dirty="0">
                        <a:ln>
                          <a:noFill/>
                        </a:ln>
                        <a:solidFill>
                          <a:schemeClr val="tx1"/>
                        </a:solidFill>
                        <a:effectLst/>
                        <a:latin typeface="宋体" pitchFamily="2" charset="-122"/>
                        <a:ea typeface="宋体" pitchFamily="2" charset="-122"/>
                      </a:endParaRPr>
                    </a:p>
                  </a:txBody>
                  <a:tcPr marT="48460" marB="484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2345">
                <a:tc vMerge="1">
                  <a:txBody>
                    <a:bodyPr/>
                    <a:lstStyle/>
                    <a:p>
                      <a:endParaRPr lang="zh-CN" altLang="en-US"/>
                    </a:p>
                  </a:txBody>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100" b="1" i="0" u="none" strike="noStrike" cap="none" normalizeH="0" baseline="0">
                          <a:ln>
                            <a:noFill/>
                          </a:ln>
                          <a:solidFill>
                            <a:srgbClr val="E24C05"/>
                          </a:solidFill>
                          <a:effectLst/>
                          <a:latin typeface="宋体" pitchFamily="2" charset="-122"/>
                          <a:ea typeface="宋体" pitchFamily="2" charset="-122"/>
                        </a:rPr>
                        <a:t>指令 </a:t>
                      </a:r>
                      <a:r>
                        <a:rPr kumimoji="1" lang="en-US" altLang="zh-CN" sz="2100" b="1" i="0" u="none" strike="noStrike" cap="none" normalizeH="0" baseline="0">
                          <a:ln>
                            <a:noFill/>
                          </a:ln>
                          <a:solidFill>
                            <a:srgbClr val="E24C05"/>
                          </a:solidFill>
                          <a:effectLst/>
                          <a:latin typeface="宋体" pitchFamily="2" charset="-122"/>
                          <a:ea typeface="宋体" pitchFamily="2" charset="-122"/>
                        </a:rPr>
                        <a:t>i+4 </a:t>
                      </a: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IF </a:t>
                      </a: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ID </a:t>
                      </a: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EX </a:t>
                      </a: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dirty="0">
                          <a:ln>
                            <a:noFill/>
                          </a:ln>
                          <a:solidFill>
                            <a:schemeClr val="tx1"/>
                          </a:solidFill>
                          <a:effectLst/>
                          <a:latin typeface="宋体" pitchFamily="2" charset="-122"/>
                          <a:ea typeface="宋体" pitchFamily="2" charset="-122"/>
                        </a:rPr>
                        <a:t>MEM</a:t>
                      </a:r>
                    </a:p>
                  </a:txBody>
                  <a:tcPr marT="48460" marB="484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dirty="0">
                          <a:ln>
                            <a:noFill/>
                          </a:ln>
                          <a:solidFill>
                            <a:schemeClr val="tx1"/>
                          </a:solidFill>
                          <a:effectLst/>
                          <a:latin typeface="宋体" pitchFamily="2" charset="-122"/>
                          <a:ea typeface="宋体" pitchFamily="2" charset="-122"/>
                        </a:rPr>
                        <a:t>WB</a:t>
                      </a:r>
                    </a:p>
                  </a:txBody>
                  <a:tcPr marT="48460" marB="484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761932" name="Group 76">
            <a:extLst>
              <a:ext uri="{FF2B5EF4-FFF2-40B4-BE49-F238E27FC236}">
                <a16:creationId xmlns:a16="http://schemas.microsoft.com/office/drawing/2014/main" id="{3EBB79AA-5AF0-5F88-8B0A-0853461DC1A6}"/>
              </a:ext>
            </a:extLst>
          </p:cNvPr>
          <p:cNvGraphicFramePr>
            <a:graphicFrameLocks noGrp="1"/>
          </p:cNvGraphicFramePr>
          <p:nvPr/>
        </p:nvGraphicFramePr>
        <p:xfrm>
          <a:off x="1992314" y="3589339"/>
          <a:ext cx="8351837" cy="2217739"/>
        </p:xfrm>
        <a:graphic>
          <a:graphicData uri="http://schemas.openxmlformats.org/drawingml/2006/table">
            <a:tbl>
              <a:tblPr/>
              <a:tblGrid>
                <a:gridCol w="595312">
                  <a:extLst>
                    <a:ext uri="{9D8B030D-6E8A-4147-A177-3AD203B41FA5}">
                      <a16:colId xmlns:a16="http://schemas.microsoft.com/office/drawing/2014/main" val="20000"/>
                    </a:ext>
                  </a:extLst>
                </a:gridCol>
                <a:gridCol w="2386013">
                  <a:extLst>
                    <a:ext uri="{9D8B030D-6E8A-4147-A177-3AD203B41FA5}">
                      <a16:colId xmlns:a16="http://schemas.microsoft.com/office/drawing/2014/main" val="20001"/>
                    </a:ext>
                  </a:extLst>
                </a:gridCol>
                <a:gridCol w="598487">
                  <a:extLst>
                    <a:ext uri="{9D8B030D-6E8A-4147-A177-3AD203B41FA5}">
                      <a16:colId xmlns:a16="http://schemas.microsoft.com/office/drawing/2014/main" val="20002"/>
                    </a:ext>
                  </a:extLst>
                </a:gridCol>
                <a:gridCol w="596900">
                  <a:extLst>
                    <a:ext uri="{9D8B030D-6E8A-4147-A177-3AD203B41FA5}">
                      <a16:colId xmlns:a16="http://schemas.microsoft.com/office/drawing/2014/main" val="20003"/>
                    </a:ext>
                  </a:extLst>
                </a:gridCol>
                <a:gridCol w="595313">
                  <a:extLst>
                    <a:ext uri="{9D8B030D-6E8A-4147-A177-3AD203B41FA5}">
                      <a16:colId xmlns:a16="http://schemas.microsoft.com/office/drawing/2014/main" val="20004"/>
                    </a:ext>
                  </a:extLst>
                </a:gridCol>
                <a:gridCol w="598487">
                  <a:extLst>
                    <a:ext uri="{9D8B030D-6E8A-4147-A177-3AD203B41FA5}">
                      <a16:colId xmlns:a16="http://schemas.microsoft.com/office/drawing/2014/main" val="20005"/>
                    </a:ext>
                  </a:extLst>
                </a:gridCol>
                <a:gridCol w="595313">
                  <a:extLst>
                    <a:ext uri="{9D8B030D-6E8A-4147-A177-3AD203B41FA5}">
                      <a16:colId xmlns:a16="http://schemas.microsoft.com/office/drawing/2014/main" val="20006"/>
                    </a:ext>
                  </a:extLst>
                </a:gridCol>
                <a:gridCol w="595312">
                  <a:extLst>
                    <a:ext uri="{9D8B030D-6E8A-4147-A177-3AD203B41FA5}">
                      <a16:colId xmlns:a16="http://schemas.microsoft.com/office/drawing/2014/main" val="20007"/>
                    </a:ext>
                  </a:extLst>
                </a:gridCol>
                <a:gridCol w="596900">
                  <a:extLst>
                    <a:ext uri="{9D8B030D-6E8A-4147-A177-3AD203B41FA5}">
                      <a16:colId xmlns:a16="http://schemas.microsoft.com/office/drawing/2014/main" val="20008"/>
                    </a:ext>
                  </a:extLst>
                </a:gridCol>
                <a:gridCol w="598488">
                  <a:extLst>
                    <a:ext uri="{9D8B030D-6E8A-4147-A177-3AD203B41FA5}">
                      <a16:colId xmlns:a16="http://schemas.microsoft.com/office/drawing/2014/main" val="20009"/>
                    </a:ext>
                  </a:extLst>
                </a:gridCol>
                <a:gridCol w="595312">
                  <a:extLst>
                    <a:ext uri="{9D8B030D-6E8A-4147-A177-3AD203B41FA5}">
                      <a16:colId xmlns:a16="http://schemas.microsoft.com/office/drawing/2014/main" val="20010"/>
                    </a:ext>
                  </a:extLst>
                </a:gridCol>
              </a:tblGrid>
              <a:tr h="456165">
                <a:tc rowSpan="5">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en-US" altLang="zh-CN" sz="2000" b="1" i="0" u="none" strike="noStrike" cap="none" normalizeH="0" baseline="0">
                        <a:ln>
                          <a:noFill/>
                        </a:ln>
                        <a:solidFill>
                          <a:srgbClr val="E24C05"/>
                        </a:solidFill>
                        <a:effectLst/>
                        <a:latin typeface="宋体" pitchFamily="2" charset="-122"/>
                        <a:ea typeface="宋体" pitchFamily="2" charset="-122"/>
                      </a:endParaRPr>
                    </a:p>
                    <a:p>
                      <a:pPr marL="0" marR="0" lvl="0" indent="0" algn="l" defTabSz="914400" rtl="0" eaLnBrk="1" fontAlgn="base" latinLnBrk="0" hangingPunct="1">
                        <a:lnSpc>
                          <a:spcPct val="7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008000"/>
                          </a:solidFill>
                          <a:effectLst/>
                          <a:latin typeface="宋体" pitchFamily="2" charset="-122"/>
                          <a:ea typeface="宋体" pitchFamily="2" charset="-122"/>
                        </a:rPr>
                        <a:t>分</a:t>
                      </a:r>
                    </a:p>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008000"/>
                          </a:solidFill>
                          <a:effectLst/>
                          <a:latin typeface="宋体" pitchFamily="2" charset="-122"/>
                          <a:ea typeface="宋体" pitchFamily="2" charset="-122"/>
                        </a:rPr>
                        <a:t>支</a:t>
                      </a:r>
                    </a:p>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008000"/>
                          </a:solidFill>
                          <a:effectLst/>
                          <a:latin typeface="宋体" pitchFamily="2" charset="-122"/>
                          <a:ea typeface="宋体" pitchFamily="2" charset="-122"/>
                        </a:rPr>
                        <a:t>成</a:t>
                      </a:r>
                    </a:p>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008000"/>
                          </a:solidFill>
                          <a:effectLst/>
                          <a:latin typeface="宋体" pitchFamily="2" charset="-122"/>
                          <a:ea typeface="宋体" pitchFamily="2" charset="-122"/>
                        </a:rPr>
                        <a:t>功</a:t>
                      </a:r>
                      <a:r>
                        <a:rPr kumimoji="1" lang="zh-CN" altLang="en-US" sz="2000" b="1" i="0" u="none" strike="noStrike" cap="none" normalizeH="0" baseline="0">
                          <a:ln>
                            <a:noFill/>
                          </a:ln>
                          <a:solidFill>
                            <a:srgbClr val="E24C05"/>
                          </a:solidFill>
                          <a:effectLst/>
                          <a:latin typeface="宋体" pitchFamily="2" charset="-122"/>
                          <a:ea typeface="宋体" pitchFamily="2" charset="-122"/>
                        </a:rPr>
                        <a:t> </a:t>
                      </a:r>
                    </a:p>
                  </a:txBody>
                  <a:tcPr marT="46587" marB="465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E24C05"/>
                          </a:solidFill>
                          <a:effectLst/>
                          <a:latin typeface="宋体" pitchFamily="2" charset="-122"/>
                          <a:ea typeface="宋体" pitchFamily="2" charset="-122"/>
                        </a:rPr>
                        <a:t>分支指令</a:t>
                      </a:r>
                      <a:r>
                        <a:rPr kumimoji="1" lang="en-US" altLang="zh-CN" sz="2000" b="1" i="0" u="none" strike="noStrike" cap="none" normalizeH="0" baseline="0">
                          <a:ln>
                            <a:noFill/>
                          </a:ln>
                          <a:solidFill>
                            <a:srgbClr val="E24C05"/>
                          </a:solidFill>
                          <a:effectLst/>
                          <a:latin typeface="宋体" pitchFamily="2" charset="-122"/>
                          <a:ea typeface="宋体" pitchFamily="2" charset="-122"/>
                        </a:rPr>
                        <a:t>i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IF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ID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EX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MEM</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WB</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6165">
                <a:tc vMerge="1">
                  <a:txBody>
                    <a:bodyPr/>
                    <a:lstStyle/>
                    <a:p>
                      <a:endParaRPr lang="zh-CN" altLang="en-US"/>
                    </a:p>
                  </a:txBody>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dirty="0">
                          <a:ln>
                            <a:noFill/>
                          </a:ln>
                          <a:solidFill>
                            <a:srgbClr val="D60093"/>
                          </a:solidFill>
                          <a:effectLst/>
                          <a:latin typeface="宋体" pitchFamily="2" charset="-122"/>
                          <a:ea typeface="宋体" pitchFamily="2" charset="-122"/>
                        </a:rPr>
                        <a:t>延迟槽指令 </a:t>
                      </a:r>
                      <a:r>
                        <a:rPr kumimoji="1" lang="en-US" altLang="zh-CN" sz="2000" b="1" i="0" u="none" strike="noStrike" cap="none" normalizeH="0" baseline="0" dirty="0">
                          <a:ln>
                            <a:noFill/>
                          </a:ln>
                          <a:solidFill>
                            <a:srgbClr val="D60093"/>
                          </a:solidFill>
                          <a:effectLst/>
                          <a:latin typeface="宋体" pitchFamily="2" charset="-122"/>
                          <a:ea typeface="宋体" pitchFamily="2" charset="-122"/>
                        </a:rPr>
                        <a:t>i+1</a:t>
                      </a:r>
                      <a:r>
                        <a:rPr kumimoji="1" lang="en-US" altLang="zh-CN" sz="2000" b="1" i="0" u="none" strike="noStrike" cap="none" normalizeH="0" baseline="0" dirty="0">
                          <a:ln>
                            <a:noFill/>
                          </a:ln>
                          <a:solidFill>
                            <a:srgbClr val="E24C05"/>
                          </a:solidFill>
                          <a:effectLst/>
                          <a:latin typeface="宋体" pitchFamily="2" charset="-122"/>
                          <a:ea typeface="宋体" pitchFamily="2" charset="-122"/>
                        </a:rPr>
                        <a:t>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dirty="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dirty="0">
                          <a:ln>
                            <a:noFill/>
                          </a:ln>
                          <a:solidFill>
                            <a:schemeClr val="tx1"/>
                          </a:solidFill>
                          <a:effectLst/>
                          <a:latin typeface="宋体" pitchFamily="2" charset="-122"/>
                          <a:ea typeface="宋体" pitchFamily="2" charset="-122"/>
                        </a:rPr>
                        <a:t>IF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ID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dirty="0">
                          <a:ln>
                            <a:noFill/>
                          </a:ln>
                          <a:solidFill>
                            <a:schemeClr val="tx1"/>
                          </a:solidFill>
                          <a:effectLst/>
                          <a:latin typeface="宋体" pitchFamily="2" charset="-122"/>
                          <a:ea typeface="宋体" pitchFamily="2" charset="-122"/>
                        </a:rPr>
                        <a:t>EX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dirty="0">
                          <a:ln>
                            <a:noFill/>
                          </a:ln>
                          <a:solidFill>
                            <a:schemeClr val="tx1"/>
                          </a:solidFill>
                          <a:effectLst/>
                          <a:latin typeface="宋体" pitchFamily="2" charset="-122"/>
                          <a:ea typeface="宋体" pitchFamily="2" charset="-122"/>
                        </a:rPr>
                        <a:t>MEM</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dirty="0">
                          <a:ln>
                            <a:noFill/>
                          </a:ln>
                          <a:solidFill>
                            <a:schemeClr val="tx1"/>
                          </a:solidFill>
                          <a:effectLst/>
                          <a:latin typeface="宋体" pitchFamily="2" charset="-122"/>
                          <a:ea typeface="宋体" pitchFamily="2" charset="-122"/>
                        </a:rPr>
                        <a:t>WB</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dirty="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6165">
                <a:tc vMerge="1">
                  <a:txBody>
                    <a:bodyPr/>
                    <a:lstStyle/>
                    <a:p>
                      <a:endParaRPr lang="zh-CN" altLang="en-US"/>
                    </a:p>
                  </a:txBody>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E24C05"/>
                          </a:solidFill>
                          <a:effectLst/>
                          <a:latin typeface="宋体" pitchFamily="2" charset="-122"/>
                          <a:ea typeface="宋体" pitchFamily="2" charset="-122"/>
                        </a:rPr>
                        <a:t>分支目标指令</a:t>
                      </a:r>
                      <a:r>
                        <a:rPr kumimoji="1" lang="en-US" altLang="zh-CN" sz="2000" b="1" i="0" u="none" strike="noStrike" cap="none" normalizeH="0" baseline="0">
                          <a:ln>
                            <a:noFill/>
                          </a:ln>
                          <a:solidFill>
                            <a:srgbClr val="E24C05"/>
                          </a:solidFill>
                          <a:effectLst/>
                          <a:latin typeface="宋体" pitchFamily="2" charset="-122"/>
                          <a:ea typeface="宋体" pitchFamily="2" charset="-122"/>
                        </a:rPr>
                        <a:t>j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IF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ID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EX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MEM</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WB</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6165">
                <a:tc vMerge="1">
                  <a:txBody>
                    <a:bodyPr/>
                    <a:lstStyle/>
                    <a:p>
                      <a:endParaRPr lang="zh-CN" altLang="en-US"/>
                    </a:p>
                  </a:txBody>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E24C05"/>
                          </a:solidFill>
                          <a:effectLst/>
                          <a:latin typeface="宋体" pitchFamily="2" charset="-122"/>
                          <a:ea typeface="宋体" pitchFamily="2" charset="-122"/>
                        </a:rPr>
                        <a:t>分支目标指令</a:t>
                      </a:r>
                      <a:r>
                        <a:rPr kumimoji="1" lang="en-US" altLang="zh-CN" sz="2000" b="1" i="0" u="none" strike="noStrike" cap="none" normalizeH="0" baseline="0">
                          <a:ln>
                            <a:noFill/>
                          </a:ln>
                          <a:solidFill>
                            <a:srgbClr val="E24C05"/>
                          </a:solidFill>
                          <a:effectLst/>
                          <a:latin typeface="宋体" pitchFamily="2" charset="-122"/>
                          <a:ea typeface="宋体" pitchFamily="2" charset="-122"/>
                        </a:rPr>
                        <a:t>j+1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IF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ID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EX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MEM</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WB</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3079">
                <a:tc vMerge="1">
                  <a:txBody>
                    <a:bodyPr/>
                    <a:lstStyle/>
                    <a:p>
                      <a:endParaRPr lang="zh-CN" altLang="en-US"/>
                    </a:p>
                  </a:txBody>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E24C05"/>
                          </a:solidFill>
                          <a:effectLst/>
                          <a:latin typeface="宋体" pitchFamily="2" charset="-122"/>
                          <a:ea typeface="宋体" pitchFamily="2" charset="-122"/>
                        </a:rPr>
                        <a:t>分支目标指令</a:t>
                      </a:r>
                      <a:r>
                        <a:rPr kumimoji="1" lang="en-US" altLang="zh-CN" sz="2000" b="1" i="0" u="none" strike="noStrike" cap="none" normalizeH="0" baseline="0">
                          <a:ln>
                            <a:noFill/>
                          </a:ln>
                          <a:solidFill>
                            <a:srgbClr val="E24C05"/>
                          </a:solidFill>
                          <a:effectLst/>
                          <a:latin typeface="宋体" pitchFamily="2" charset="-122"/>
                          <a:ea typeface="宋体" pitchFamily="2" charset="-122"/>
                        </a:rPr>
                        <a:t>j+2</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endParaRPr kumimoji="1" lang="zh-CN" altLang="zh-CN" sz="2000" b="1" i="0" u="none" strike="noStrike" cap="none" normalizeH="0" baseline="0">
                        <a:ln>
                          <a:noFill/>
                        </a:ln>
                        <a:solidFill>
                          <a:schemeClr val="tx1"/>
                        </a:solidFill>
                        <a:effectLst/>
                        <a:latin typeface="宋体" pitchFamily="2" charset="-122"/>
                        <a:ea typeface="宋体" pitchFamily="2" charset="-122"/>
                      </a:endParaRP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IF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ID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EX </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MEM</a:t>
                      </a:r>
                    </a:p>
                  </a:txBody>
                  <a:tcPr marT="46587" marB="465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1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1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1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1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dirty="0">
                          <a:ln>
                            <a:noFill/>
                          </a:ln>
                          <a:solidFill>
                            <a:schemeClr val="tx1"/>
                          </a:solidFill>
                          <a:effectLst/>
                          <a:latin typeface="宋体" pitchFamily="2" charset="-122"/>
                          <a:ea typeface="宋体" pitchFamily="2" charset="-122"/>
                        </a:rPr>
                        <a:t>WB</a:t>
                      </a:r>
                    </a:p>
                  </a:txBody>
                  <a:tcPr marT="46587" marB="465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15856" name="Text Box 146">
            <a:extLst>
              <a:ext uri="{FF2B5EF4-FFF2-40B4-BE49-F238E27FC236}">
                <a16:creationId xmlns:a16="http://schemas.microsoft.com/office/drawing/2014/main" id="{4703F7D7-0D8A-1C00-EDD6-2067B441EDE6}"/>
              </a:ext>
            </a:extLst>
          </p:cNvPr>
          <p:cNvSpPr txBox="1">
            <a:spLocks noChangeArrowheads="1"/>
          </p:cNvSpPr>
          <p:nvPr/>
        </p:nvSpPr>
        <p:spPr bwMode="auto">
          <a:xfrm>
            <a:off x="3503613" y="5840414"/>
            <a:ext cx="6769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2000" b="1" dirty="0">
                <a:solidFill>
                  <a:srgbClr val="080808"/>
                </a:solidFill>
                <a:latin typeface="宋体" panose="02010600030101010101" pitchFamily="2" charset="-122"/>
                <a:ea typeface="宋体" panose="02010600030101010101" pitchFamily="2" charset="-122"/>
              </a:rPr>
              <a:t>预测分支成功的情况下，分支取消机制的执行情况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76393" y="509831"/>
            <a:ext cx="10419617" cy="5673348"/>
          </a:xfrm>
          <a:prstGeom prst="rect">
            <a:avLst/>
          </a:prstGeom>
        </p:spPr>
        <p:txBody>
          <a:bodyPr wrap="square">
            <a:spAutoFit/>
          </a:bodyPr>
          <a:lstStyle/>
          <a:p>
            <a:pPr>
              <a:lnSpc>
                <a:spcPts val="2800"/>
              </a:lnSpc>
              <a:spcBef>
                <a:spcPts val="1200"/>
              </a:spcBef>
            </a:pPr>
            <a:r>
              <a:rPr lang="en-US" altLang="zh-CN" sz="2000" dirty="0">
                <a:latin typeface="宋体" panose="02010600030101010101" pitchFamily="2" charset="-122"/>
                <a:ea typeface="宋体" panose="02010600030101010101" pitchFamily="2" charset="-122"/>
              </a:rPr>
              <a:t>2. </a:t>
            </a:r>
            <a:r>
              <a:rPr lang="zh-CN" altLang="en-US" sz="2000" dirty="0">
                <a:latin typeface="宋体" panose="02010600030101010101" pitchFamily="2" charset="-122"/>
                <a:ea typeface="宋体" panose="02010600030101010101" pitchFamily="2" charset="-122"/>
              </a:rPr>
              <a:t>几个基本概念</a:t>
            </a:r>
            <a:endParaRPr lang="en-US" altLang="zh-CN" sz="2000" dirty="0">
              <a:latin typeface="宋体" panose="02010600030101010101" pitchFamily="2" charset="-122"/>
              <a:ea typeface="宋体" panose="02010600030101010101" pitchFamily="2" charset="-122"/>
            </a:endParaRPr>
          </a:p>
          <a:p>
            <a:pPr marL="800100" lvl="1" indent="-342900">
              <a:lnSpc>
                <a:spcPts val="2800"/>
              </a:lnSpc>
              <a:spcBef>
                <a:spcPts val="120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静态调度 </a:t>
            </a:r>
            <a:r>
              <a:rPr lang="en-US" altLang="zh-CN" sz="2000" dirty="0">
                <a:latin typeface="宋体" panose="02010600030101010101" pitchFamily="2" charset="-122"/>
                <a:ea typeface="宋体" panose="02010600030101010101" pitchFamily="2" charset="-122"/>
              </a:rPr>
              <a:t>V.S. </a:t>
            </a:r>
            <a:r>
              <a:rPr lang="zh-CN" altLang="en-US" sz="2000" dirty="0">
                <a:latin typeface="宋体" panose="02010600030101010101" pitchFamily="2" charset="-122"/>
                <a:ea typeface="宋体" panose="02010600030101010101" pitchFamily="2" charset="-122"/>
              </a:rPr>
              <a:t>动态调度</a:t>
            </a:r>
            <a:endParaRPr lang="en-US" altLang="zh-CN" sz="2000" dirty="0">
              <a:latin typeface="宋体" panose="02010600030101010101" pitchFamily="2" charset="-122"/>
              <a:ea typeface="宋体" panose="02010600030101010101" pitchFamily="2" charset="-122"/>
            </a:endParaRPr>
          </a:p>
          <a:p>
            <a:pPr marL="1257300" lvl="2" indent="-342900">
              <a:lnSpc>
                <a:spcPts val="2800"/>
              </a:lnSpc>
              <a:spcBef>
                <a:spcPts val="120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静态调度：是依靠编译器对代码进行调度，也就是在代码被执行之前进行调度；通过把相关的指令拉开距离来减少可能产生的停顿。</a:t>
            </a:r>
          </a:p>
          <a:p>
            <a:pPr marL="1257300" lvl="2" indent="-342900">
              <a:lnSpc>
                <a:spcPts val="2800"/>
              </a:lnSpc>
              <a:spcBef>
                <a:spcPts val="1200"/>
              </a:spcBef>
              <a:buFont typeface="Arial" panose="020B0604020202020204" pitchFamily="34" charset="0"/>
              <a:buChar char="•"/>
              <a:defRPr/>
            </a:pPr>
            <a:r>
              <a:rPr lang="zh-CN" altLang="en-US" sz="2000" dirty="0">
                <a:latin typeface="宋体" panose="02010600030101010101" pitchFamily="2" charset="-122"/>
                <a:ea typeface="宋体" panose="02010600030101010101" pitchFamily="2" charset="-122"/>
              </a:rPr>
              <a:t>动态调度：在程序的执行过程中，依靠专门硬件对代码进行调度，减少数据相关导致的停顿。</a:t>
            </a:r>
          </a:p>
          <a:p>
            <a:pPr>
              <a:lnSpc>
                <a:spcPts val="2800"/>
              </a:lnSpc>
              <a:spcBef>
                <a:spcPts val="1200"/>
              </a:spcBef>
            </a:pPr>
            <a:endParaRPr lang="en-US" altLang="zh-CN" sz="2000" dirty="0">
              <a:latin typeface="宋体" panose="02010600030101010101" pitchFamily="2" charset="-122"/>
              <a:ea typeface="宋体" panose="02010600030101010101" pitchFamily="2" charset="-122"/>
            </a:endParaRPr>
          </a:p>
          <a:p>
            <a:pPr marL="800100" lvl="1" indent="-342900">
              <a:lnSpc>
                <a:spcPts val="2800"/>
              </a:lnSpc>
              <a:spcBef>
                <a:spcPts val="120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指令顺序执行 </a:t>
            </a:r>
            <a:r>
              <a:rPr lang="en-US" altLang="zh-CN" sz="2000" dirty="0">
                <a:latin typeface="宋体" panose="02010600030101010101" pitchFamily="2" charset="-122"/>
                <a:ea typeface="宋体" panose="02010600030101010101" pitchFamily="2" charset="-122"/>
              </a:rPr>
              <a:t>V.S. </a:t>
            </a:r>
            <a:r>
              <a:rPr lang="zh-CN" altLang="en-US" sz="2000" dirty="0">
                <a:latin typeface="宋体" panose="02010600030101010101" pitchFamily="2" charset="-122"/>
                <a:ea typeface="宋体" panose="02010600030101010101" pitchFamily="2" charset="-122"/>
              </a:rPr>
              <a:t>指令乱序执行</a:t>
            </a:r>
            <a:endParaRPr lang="en-US" altLang="zh-CN" sz="2000" dirty="0">
              <a:latin typeface="宋体" panose="02010600030101010101" pitchFamily="2" charset="-122"/>
              <a:ea typeface="宋体" panose="02010600030101010101" pitchFamily="2" charset="-122"/>
            </a:endParaRPr>
          </a:p>
          <a:p>
            <a:pPr marL="1257300" lvl="2" indent="-342900">
              <a:lnSpc>
                <a:spcPts val="2800"/>
              </a:lnSpc>
              <a:spcBef>
                <a:spcPts val="120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指令顺序执行：指令放入流水线的顺序和指令完成的顺序一致；</a:t>
            </a:r>
          </a:p>
          <a:p>
            <a:pPr marL="1257300" lvl="2" indent="-342900">
              <a:lnSpc>
                <a:spcPts val="2800"/>
              </a:lnSpc>
              <a:spcBef>
                <a:spcPts val="120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指令乱序执行：指令放入流水线的顺序和指令完成的顺序不一致，也就是说有些指令进入流水线后被阻塞的，而在其后进入流水线的指令先完成了。</a:t>
            </a:r>
          </a:p>
          <a:p>
            <a:endParaRPr lang="zh-CN" altLang="en-US" dirty="0"/>
          </a:p>
          <a:p>
            <a:endParaRPr lang="zh-CN" altLang="en-US" dirty="0"/>
          </a:p>
        </p:txBody>
      </p:sp>
    </p:spTree>
    <p:extLst>
      <p:ext uri="{BB962C8B-B14F-4D97-AF65-F5344CB8AC3E}">
        <p14:creationId xmlns:p14="http://schemas.microsoft.com/office/powerpoint/2010/main" val="2184037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5476" y="971659"/>
            <a:ext cx="10363200" cy="4585244"/>
          </a:xfrm>
        </p:spPr>
        <p:txBody>
          <a:bodyPr>
            <a:normAutofit/>
          </a:bodyPr>
          <a:lstStyle/>
          <a:p>
            <a:pPr marL="0" lvl="0" indent="317500">
              <a:lnSpc>
                <a:spcPts val="3000"/>
              </a:lnSpc>
              <a:spcBef>
                <a:spcPct val="0"/>
              </a:spcBef>
              <a:buClrTx/>
              <a:buNone/>
            </a:pPr>
            <a:r>
              <a:rPr kumimoji="0" lang="zh-CN" altLang="zh-CN" sz="2000" i="0" u="none" strike="noStrike" kern="1200" cap="none" spc="0" normalizeH="0" baseline="0" noProof="0" dirty="0">
                <a:ln>
                  <a:noFill/>
                </a:ln>
                <a:solidFill>
                  <a:srgbClr val="181E33"/>
                </a:solidFill>
                <a:effectLst/>
                <a:uLnTx/>
                <a:uFillTx/>
                <a:latin typeface="宋体" panose="02010600030101010101" pitchFamily="2" charset="-122"/>
                <a:ea typeface="宋体" panose="02010600030101010101" pitchFamily="2" charset="-122"/>
              </a:rPr>
              <a:t>首先，思考下面一段代码：</a:t>
            </a:r>
            <a:endParaRPr kumimoji="0" lang="zh-CN" altLang="zh-CN" sz="2000" kern="1200" dirty="0">
              <a:solidFill>
                <a:srgbClr val="40458C"/>
              </a:solidFill>
              <a:latin typeface="宋体" panose="02010600030101010101" pitchFamily="2" charset="-122"/>
              <a:ea typeface="宋体" panose="02010600030101010101" pitchFamily="2" charset="-122"/>
            </a:endParaRPr>
          </a:p>
          <a:p>
            <a:pPr marL="0" lvl="0" indent="982663">
              <a:lnSpc>
                <a:spcPts val="3000"/>
              </a:lnSpc>
              <a:spcBef>
                <a:spcPct val="0"/>
              </a:spcBef>
              <a:buClrTx/>
              <a:buNone/>
            </a:pPr>
            <a:r>
              <a:rPr kumimoji="0" lang="zh-CN" altLang="zh-CN" sz="200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指令1   DIV.D  F4，F0，F2</a:t>
            </a:r>
            <a:endParaRPr kumimoji="0" lang="zh-CN" altLang="zh-CN" sz="2000" kern="1200" dirty="0">
              <a:solidFill>
                <a:srgbClr val="40458C"/>
              </a:solidFill>
              <a:latin typeface="宋体" panose="02010600030101010101" pitchFamily="2" charset="-122"/>
              <a:ea typeface="宋体" panose="02010600030101010101" pitchFamily="2" charset="-122"/>
            </a:endParaRPr>
          </a:p>
          <a:p>
            <a:pPr marL="0" lvl="0" indent="982663">
              <a:lnSpc>
                <a:spcPts val="3000"/>
              </a:lnSpc>
              <a:spcBef>
                <a:spcPct val="0"/>
              </a:spcBef>
              <a:buClrTx/>
              <a:buNone/>
            </a:pPr>
            <a:r>
              <a:rPr kumimoji="0" lang="zh-CN" altLang="zh-CN" sz="200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指令2   SUB.D  F10，F4，F6</a:t>
            </a:r>
            <a:endParaRPr kumimoji="0" lang="zh-CN" altLang="zh-CN" sz="2000" kern="1200" dirty="0">
              <a:solidFill>
                <a:srgbClr val="40458C"/>
              </a:solidFill>
              <a:latin typeface="宋体" panose="02010600030101010101" pitchFamily="2" charset="-122"/>
              <a:ea typeface="宋体" panose="02010600030101010101" pitchFamily="2" charset="-122"/>
            </a:endParaRPr>
          </a:p>
          <a:p>
            <a:pPr marL="0" lvl="0" indent="982663">
              <a:lnSpc>
                <a:spcPts val="3000"/>
              </a:lnSpc>
              <a:spcBef>
                <a:spcPct val="0"/>
              </a:spcBef>
              <a:buClrTx/>
              <a:buNone/>
            </a:pPr>
            <a:r>
              <a:rPr kumimoji="0" lang="zh-CN" altLang="zh-CN" sz="200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指令3   ADD.D  F12，F6，F14</a:t>
            </a:r>
            <a:endParaRPr kumimoji="0" lang="zh-CN" altLang="zh-CN" sz="2000" kern="1200" dirty="0">
              <a:solidFill>
                <a:srgbClr val="40458C"/>
              </a:solidFill>
              <a:latin typeface="宋体" panose="02010600030101010101" pitchFamily="2" charset="-122"/>
              <a:ea typeface="宋体" panose="02010600030101010101" pitchFamily="2" charset="-122"/>
            </a:endParaRPr>
          </a:p>
          <a:p>
            <a:pPr marL="0" lvl="0" indent="358775">
              <a:lnSpc>
                <a:spcPts val="3000"/>
              </a:lnSpc>
              <a:spcBef>
                <a:spcPct val="0"/>
              </a:spcBef>
              <a:buClrTx/>
              <a:buNone/>
            </a:pPr>
            <a:r>
              <a:rPr kumimoji="0" lang="zh-CN" altLang="zh-CN" sz="2000" i="0" u="none" strike="noStrike" kern="1200" cap="none" spc="0" normalizeH="0" baseline="0" noProof="0" dirty="0">
                <a:ln>
                  <a:noFill/>
                </a:ln>
                <a:solidFill>
                  <a:srgbClr val="181E33"/>
                </a:solidFill>
                <a:effectLst/>
                <a:uLnTx/>
                <a:uFillTx/>
                <a:latin typeface="宋体" panose="02010600030101010101" pitchFamily="2" charset="-122"/>
                <a:ea typeface="宋体" panose="02010600030101010101" pitchFamily="2" charset="-122"/>
              </a:rPr>
              <a:t>这段代码放到</a:t>
            </a:r>
            <a:r>
              <a:rPr kumimoji="0" lang="en-US" altLang="zh-CN" sz="2000" i="0" u="none" strike="noStrike" kern="1200" cap="none" spc="0" normalizeH="0" baseline="0" noProof="0" dirty="0">
                <a:ln>
                  <a:noFill/>
                </a:ln>
                <a:solidFill>
                  <a:srgbClr val="181E33"/>
                </a:solidFill>
                <a:effectLst/>
                <a:uLnTx/>
                <a:uFillTx/>
                <a:latin typeface="宋体" panose="02010600030101010101" pitchFamily="2" charset="-122"/>
                <a:ea typeface="宋体" panose="02010600030101010101" pitchFamily="2" charset="-122"/>
              </a:rPr>
              <a:t> </a:t>
            </a:r>
            <a:r>
              <a:rPr kumimoji="0" lang="en-US" altLang="zh-CN" sz="200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MIPS </a:t>
            </a:r>
            <a:r>
              <a:rPr kumimoji="0" lang="zh-CN" altLang="zh-CN" sz="2000" i="0" u="none" strike="noStrike" kern="1200" cap="none" spc="0" normalizeH="0" baseline="0" noProof="0" dirty="0">
                <a:ln>
                  <a:noFill/>
                </a:ln>
                <a:solidFill>
                  <a:srgbClr val="181E33"/>
                </a:solidFill>
                <a:effectLst/>
                <a:uLnTx/>
                <a:uFillTx/>
                <a:latin typeface="宋体" panose="02010600030101010101" pitchFamily="2" charset="-122"/>
                <a:ea typeface="宋体" panose="02010600030101010101" pitchFamily="2" charset="-122"/>
              </a:rPr>
              <a:t>的五段流水线上，假如没有用任何定向等技术，会怎样执行？</a:t>
            </a:r>
            <a:endParaRPr kumimoji="0" lang="zh-CN" altLang="zh-CN" sz="2000" kern="1200" dirty="0">
              <a:solidFill>
                <a:srgbClr val="40458C"/>
              </a:solidFill>
              <a:latin typeface="宋体" panose="02010600030101010101" pitchFamily="2" charset="-122"/>
              <a:ea typeface="宋体" panose="02010600030101010101" pitchFamily="2" charset="-122"/>
            </a:endParaRPr>
          </a:p>
          <a:p>
            <a:pPr marL="0" lvl="0" indent="358775">
              <a:lnSpc>
                <a:spcPts val="3000"/>
              </a:lnSpc>
              <a:spcBef>
                <a:spcPct val="0"/>
              </a:spcBef>
              <a:buClrTx/>
              <a:buNone/>
            </a:pPr>
            <a:r>
              <a:rPr kumimoji="0" lang="zh-CN" altLang="zh-CN" sz="2000" i="0" u="none" strike="noStrike" kern="1200" cap="none" spc="0" normalizeH="0" baseline="0" noProof="0" dirty="0">
                <a:ln>
                  <a:noFill/>
                </a:ln>
                <a:solidFill>
                  <a:srgbClr val="181E33"/>
                </a:solidFill>
                <a:effectLst/>
                <a:uLnTx/>
                <a:uFillTx/>
                <a:latin typeface="宋体" panose="02010600030101010101" pitchFamily="2" charset="-122"/>
                <a:ea typeface="宋体" panose="02010600030101010101" pitchFamily="2" charset="-122"/>
              </a:rPr>
              <a:t>大概会是这样的：</a:t>
            </a:r>
            <a:endParaRPr kumimoji="0" lang="en-US" altLang="zh-CN" sz="2000" i="0" u="none" strike="noStrike" kern="1200" cap="none" spc="0" normalizeH="0" baseline="0" noProof="0" dirty="0">
              <a:ln>
                <a:noFill/>
              </a:ln>
              <a:solidFill>
                <a:srgbClr val="181E33"/>
              </a:solidFill>
              <a:effectLst/>
              <a:uLnTx/>
              <a:uFillTx/>
              <a:latin typeface="宋体" panose="02010600030101010101" pitchFamily="2" charset="-122"/>
              <a:ea typeface="宋体" panose="02010600030101010101" pitchFamily="2" charset="-122"/>
            </a:endParaRPr>
          </a:p>
        </p:txBody>
      </p:sp>
      <p:pic>
        <p:nvPicPr>
          <p:cNvPr id="1026" name="Picture 2" descr="https://p.ananas.chaoxing.com/star3/origin/6183e3f7e8fb4aa15cdbf0fc1a5ed9f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931" y="3549019"/>
            <a:ext cx="6736495" cy="797849"/>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420864" y="234952"/>
            <a:ext cx="6186309" cy="451406"/>
          </a:xfrm>
          <a:prstGeom prst="rect">
            <a:avLst/>
          </a:prstGeom>
        </p:spPr>
        <p:txBody>
          <a:bodyPr wrap="none">
            <a:spAutoFit/>
          </a:bodyPr>
          <a:lstStyle/>
          <a:p>
            <a:pPr>
              <a:lnSpc>
                <a:spcPts val="2800"/>
              </a:lnSpc>
              <a:spcBef>
                <a:spcPts val="1200"/>
              </a:spcBef>
            </a:pPr>
            <a:r>
              <a:rPr lang="en-US" altLang="zh-CN" sz="2400" dirty="0">
                <a:latin typeface="宋体" panose="02010600030101010101" pitchFamily="2" charset="-122"/>
                <a:ea typeface="宋体" panose="02010600030101010101" pitchFamily="2" charset="-122"/>
              </a:rPr>
              <a:t>3. </a:t>
            </a:r>
            <a:r>
              <a:rPr lang="zh-CN" altLang="en-US" sz="2400" dirty="0">
                <a:latin typeface="宋体" panose="02010600030101010101" pitchFamily="2" charset="-122"/>
                <a:ea typeface="宋体" panose="02010600030101010101" pitchFamily="2" charset="-122"/>
              </a:rPr>
              <a:t>为什么要进行动态调度？ </a:t>
            </a: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第一个问题</a:t>
            </a:r>
            <a:endParaRPr lang="en-US" altLang="zh-CN" sz="2400" dirty="0">
              <a:latin typeface="宋体" panose="02010600030101010101" pitchFamily="2" charset="-122"/>
              <a:ea typeface="宋体" panose="02010600030101010101" pitchFamily="2" charset="-122"/>
            </a:endParaRPr>
          </a:p>
        </p:txBody>
      </p:sp>
      <p:sp>
        <p:nvSpPr>
          <p:cNvPr id="8" name="矩形 7"/>
          <p:cNvSpPr/>
          <p:nvPr/>
        </p:nvSpPr>
        <p:spPr>
          <a:xfrm>
            <a:off x="868822" y="4585736"/>
            <a:ext cx="9181032" cy="1631216"/>
          </a:xfrm>
          <a:prstGeom prst="rect">
            <a:avLst/>
          </a:prstGeom>
        </p:spPr>
        <p:txBody>
          <a:bodyPr wrap="square">
            <a:spAutoFit/>
          </a:bodyPr>
          <a:lstStyle/>
          <a:p>
            <a:pPr lvl="0" indent="317500">
              <a:lnSpc>
                <a:spcPts val="3000"/>
              </a:lnSpc>
              <a:spcBef>
                <a:spcPct val="0"/>
              </a:spcBef>
            </a:pPr>
            <a:r>
              <a:rPr lang="zh-CN" altLang="zh-CN" dirty="0">
                <a:solidFill>
                  <a:srgbClr val="181E33"/>
                </a:solidFill>
                <a:latin typeface="宋体" panose="02010600030101010101" pitchFamily="2" charset="-122"/>
                <a:ea typeface="宋体" panose="02010600030101010101" pitchFamily="2" charset="-122"/>
              </a:rPr>
              <a:t>指令2和指令1是关于F4数据相关，因此进入流水线之后会产生数据冲突，导致指令2被阻塞，指令3也同时被阻塞了。指令3是很冤枉的，明明和前面指令什么关系都没有。</a:t>
            </a:r>
            <a:endParaRPr lang="zh-CN" altLang="zh-CN" dirty="0">
              <a:solidFill>
                <a:srgbClr val="40458C"/>
              </a:solidFill>
              <a:latin typeface="宋体" panose="02010600030101010101" pitchFamily="2" charset="-122"/>
              <a:ea typeface="宋体" panose="02010600030101010101" pitchFamily="2" charset="-122"/>
            </a:endParaRPr>
          </a:p>
          <a:p>
            <a:pPr lvl="0" indent="317500">
              <a:lnSpc>
                <a:spcPts val="3000"/>
              </a:lnSpc>
              <a:spcBef>
                <a:spcPct val="0"/>
              </a:spcBef>
            </a:pPr>
            <a:endParaRPr lang="zh-CN" altLang="zh-CN" dirty="0">
              <a:solidFill>
                <a:srgbClr val="40458C"/>
              </a:solidFill>
              <a:latin typeface="宋体" panose="02010600030101010101" pitchFamily="2" charset="-122"/>
              <a:ea typeface="宋体" panose="02010600030101010101" pitchFamily="2" charset="-122"/>
            </a:endParaRPr>
          </a:p>
          <a:p>
            <a:pPr lvl="0" indent="317500">
              <a:lnSpc>
                <a:spcPts val="3000"/>
              </a:lnSpc>
              <a:spcBef>
                <a:spcPct val="0"/>
              </a:spcBef>
            </a:pPr>
            <a:r>
              <a:rPr lang="zh-CN" altLang="zh-CN" dirty="0">
                <a:solidFill>
                  <a:srgbClr val="181E33"/>
                </a:solidFill>
                <a:latin typeface="宋体" panose="02010600030101010101" pitchFamily="2" charset="-122"/>
                <a:ea typeface="宋体" panose="02010600030101010101" pitchFamily="2" charset="-122"/>
              </a:rPr>
              <a:t>思考：怎么办？</a:t>
            </a:r>
          </a:p>
        </p:txBody>
      </p:sp>
    </p:spTree>
    <p:extLst>
      <p:ext uri="{BB962C8B-B14F-4D97-AF65-F5344CB8AC3E}">
        <p14:creationId xmlns:p14="http://schemas.microsoft.com/office/powerpoint/2010/main" val="33450539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1378" y="3196671"/>
            <a:ext cx="10363200" cy="2947755"/>
          </a:xfrm>
        </p:spPr>
        <p:txBody>
          <a:bodyPr>
            <a:normAutofit fontScale="92500" lnSpcReduction="10000"/>
          </a:bodyPr>
          <a:lstStyle/>
          <a:p>
            <a:pPr marL="0" lvl="0" indent="317500">
              <a:lnSpc>
                <a:spcPts val="3000"/>
              </a:lnSpc>
              <a:spcBef>
                <a:spcPct val="0"/>
              </a:spcBef>
              <a:buClrTx/>
              <a:buNone/>
            </a:pPr>
            <a:r>
              <a:rPr kumimoji="0" lang="zh-CN" altLang="zh-CN" sz="1900" b="0" i="0" u="none" strike="noStrike" kern="1200" cap="none" spc="0" normalizeH="0" baseline="0" noProof="0" dirty="0">
                <a:ln>
                  <a:noFill/>
                </a:ln>
                <a:solidFill>
                  <a:srgbClr val="181E33"/>
                </a:solidFill>
                <a:effectLst/>
                <a:uLnTx/>
                <a:uFillTx/>
                <a:latin typeface="宋体" panose="02010600030101010101" pitchFamily="2" charset="-122"/>
                <a:ea typeface="宋体" panose="02010600030101010101" pitchFamily="2" charset="-122"/>
              </a:rPr>
              <a:t>将ID段又分成了两个阶段：</a:t>
            </a:r>
            <a:endParaRPr kumimoji="0" lang="zh-CN" altLang="zh-CN" sz="1900" kern="1200" dirty="0">
              <a:solidFill>
                <a:srgbClr val="40458C"/>
              </a:solidFill>
              <a:latin typeface="宋体" panose="02010600030101010101" pitchFamily="2" charset="-122"/>
              <a:ea typeface="宋体" panose="02010600030101010101" pitchFamily="2" charset="-122"/>
            </a:endParaRPr>
          </a:p>
          <a:p>
            <a:pPr marL="896938" lvl="0" indent="-273050">
              <a:lnSpc>
                <a:spcPts val="3000"/>
              </a:lnSpc>
              <a:spcBef>
                <a:spcPct val="0"/>
              </a:spcBef>
              <a:buClrTx/>
              <a:buFontTx/>
              <a:buChar char="•"/>
            </a:pPr>
            <a:r>
              <a:rPr kumimoji="0" lang="zh-CN" altLang="zh-CN" sz="1900" b="0" i="0" u="none" strike="noStrike" kern="1200" cap="none" spc="0" normalizeH="0" baseline="0" noProof="0" dirty="0">
                <a:ln>
                  <a:noFill/>
                </a:ln>
                <a:solidFill>
                  <a:srgbClr val="181E33"/>
                </a:solidFill>
                <a:effectLst/>
                <a:uLnTx/>
                <a:uFillTx/>
                <a:latin typeface="宋体" panose="02010600030101010101" pitchFamily="2" charset="-122"/>
                <a:ea typeface="宋体" panose="02010600030101010101" pitchFamily="2" charset="-122"/>
              </a:rPr>
              <a:t>流出（Issue，IS）阶段：指令译码，检查是否存在结构冲突。 </a:t>
            </a:r>
            <a:endParaRPr kumimoji="0" lang="zh-CN" altLang="zh-CN" sz="1900" kern="1200" dirty="0">
              <a:solidFill>
                <a:srgbClr val="181E33"/>
              </a:solidFill>
              <a:latin typeface="宋体" panose="02010600030101010101" pitchFamily="2" charset="-122"/>
              <a:ea typeface="宋体" panose="02010600030101010101" pitchFamily="2" charset="-122"/>
            </a:endParaRPr>
          </a:p>
          <a:p>
            <a:pPr marL="896938" lvl="0" indent="-273050">
              <a:lnSpc>
                <a:spcPts val="3000"/>
              </a:lnSpc>
              <a:spcBef>
                <a:spcPct val="0"/>
              </a:spcBef>
              <a:buClrTx/>
              <a:buFontTx/>
              <a:buChar char="•"/>
            </a:pPr>
            <a:r>
              <a:rPr kumimoji="0" lang="zh-CN" altLang="zh-CN" sz="1900" b="0" i="0" u="none" strike="noStrike" kern="1200" cap="none" spc="0" normalizeH="0" baseline="0" noProof="0" dirty="0">
                <a:ln>
                  <a:noFill/>
                </a:ln>
                <a:solidFill>
                  <a:srgbClr val="181E33"/>
                </a:solidFill>
                <a:effectLst/>
                <a:uLnTx/>
                <a:uFillTx/>
                <a:latin typeface="宋体" panose="02010600030101010101" pitchFamily="2" charset="-122"/>
                <a:ea typeface="宋体" panose="02010600030101010101" pitchFamily="2" charset="-122"/>
              </a:rPr>
              <a:t>读操作数（Read Operands，RO）阶段：检测数据冲突，如果没有，继续执行；如果有，等待数据冲突消失，然后读操作数。</a:t>
            </a:r>
            <a:endParaRPr kumimoji="0" lang="en-US" altLang="zh-CN" sz="1900" b="0" i="0" u="none" strike="noStrike" kern="1200" cap="none" spc="0" normalizeH="0" baseline="0" noProof="0" dirty="0">
              <a:ln>
                <a:noFill/>
              </a:ln>
              <a:solidFill>
                <a:srgbClr val="181E33"/>
              </a:solidFill>
              <a:effectLst/>
              <a:uLnTx/>
              <a:uFillTx/>
              <a:latin typeface="宋体" panose="02010600030101010101" pitchFamily="2" charset="-122"/>
              <a:ea typeface="宋体" panose="02010600030101010101" pitchFamily="2" charset="-122"/>
            </a:endParaRPr>
          </a:p>
          <a:p>
            <a:pPr marL="0" lvl="0" indent="317500">
              <a:lnSpc>
                <a:spcPct val="100000"/>
              </a:lnSpc>
              <a:spcBef>
                <a:spcPct val="0"/>
              </a:spcBef>
              <a:buClrTx/>
              <a:buFontTx/>
              <a:buChar char="•"/>
            </a:pPr>
            <a:endParaRPr kumimoji="0" lang="en-US" altLang="zh-CN" sz="2000" kern="1200" dirty="0">
              <a:solidFill>
                <a:srgbClr val="181E33"/>
              </a:solidFill>
              <a:latin typeface="宋体" panose="02010600030101010101" pitchFamily="2" charset="-122"/>
              <a:ea typeface="宋体" panose="02010600030101010101" pitchFamily="2" charset="-122"/>
            </a:endParaRPr>
          </a:p>
          <a:p>
            <a:pPr marL="0" lvl="0" indent="317500">
              <a:lnSpc>
                <a:spcPct val="100000"/>
              </a:lnSpc>
              <a:spcBef>
                <a:spcPct val="0"/>
              </a:spcBef>
              <a:buClrTx/>
              <a:buFontTx/>
              <a:buChar char="•"/>
            </a:pPr>
            <a:endParaRPr kumimoji="0" lang="en-US" altLang="zh-CN" sz="2000" kern="1200" dirty="0">
              <a:solidFill>
                <a:srgbClr val="181E33"/>
              </a:solidFill>
              <a:latin typeface="宋体" panose="02010600030101010101" pitchFamily="2" charset="-122"/>
              <a:ea typeface="宋体" panose="02010600030101010101" pitchFamily="2" charset="-122"/>
            </a:endParaRPr>
          </a:p>
          <a:p>
            <a:pPr marL="0" lvl="0" indent="317500">
              <a:lnSpc>
                <a:spcPct val="100000"/>
              </a:lnSpc>
              <a:spcBef>
                <a:spcPct val="0"/>
              </a:spcBef>
              <a:buClrTx/>
              <a:buFontTx/>
              <a:buChar char="•"/>
            </a:pPr>
            <a:endParaRPr kumimoji="0" lang="en-US" altLang="zh-CN" sz="2000" kern="1200" dirty="0">
              <a:solidFill>
                <a:srgbClr val="181E33"/>
              </a:solidFill>
              <a:latin typeface="宋体" panose="02010600030101010101" pitchFamily="2" charset="-122"/>
              <a:ea typeface="宋体" panose="02010600030101010101" pitchFamily="2" charset="-122"/>
            </a:endParaRPr>
          </a:p>
          <a:p>
            <a:pPr marL="0" lvl="0" indent="317500">
              <a:lnSpc>
                <a:spcPct val="100000"/>
              </a:lnSpc>
              <a:spcBef>
                <a:spcPct val="0"/>
              </a:spcBef>
              <a:buClrTx/>
              <a:buNone/>
            </a:pPr>
            <a:br>
              <a:rPr kumimoji="0" lang="zh-CN" altLang="zh-CN" sz="2000" b="0" i="0" u="none" strike="noStrike" kern="1200" cap="none" spc="0" normalizeH="0" baseline="0" noProof="0" dirty="0">
                <a:ln>
                  <a:noFill/>
                </a:ln>
                <a:solidFill>
                  <a:srgbClr val="181E33"/>
                </a:solidFill>
                <a:effectLst/>
                <a:uLnTx/>
                <a:uFillTx/>
                <a:latin typeface="宋体" panose="02010600030101010101" pitchFamily="2" charset="-122"/>
                <a:ea typeface="宋体" panose="02010600030101010101" pitchFamily="2" charset="-122"/>
              </a:rPr>
            </a:br>
            <a:endParaRPr kumimoji="0" lang="en-US" altLang="zh-CN" sz="2000" b="0" i="0" u="none" strike="noStrike" kern="1200" cap="none" spc="0" normalizeH="0" baseline="0" noProof="0" dirty="0">
              <a:ln>
                <a:noFill/>
              </a:ln>
              <a:solidFill>
                <a:srgbClr val="181E33"/>
              </a:solidFill>
              <a:effectLst/>
              <a:uLnTx/>
              <a:uFillTx/>
              <a:latin typeface="宋体" panose="02010600030101010101" pitchFamily="2" charset="-122"/>
              <a:ea typeface="宋体" panose="02010600030101010101" pitchFamily="2" charset="-122"/>
            </a:endParaRPr>
          </a:p>
          <a:p>
            <a:pPr marL="0" indent="0">
              <a:buNone/>
            </a:pPr>
            <a:endParaRPr lang="zh-CN" altLang="en-US" dirty="0"/>
          </a:p>
        </p:txBody>
      </p:sp>
      <p:pic>
        <p:nvPicPr>
          <p:cNvPr id="32770" name="Picture 2" descr="https://p.ananas.chaoxing.com/star3/origin/8f6dfc2b471a20c806a07718c3d0623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4703" y="4957105"/>
            <a:ext cx="2876550" cy="10668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0" y="45004"/>
            <a:ext cx="2698175" cy="523220"/>
          </a:xfrm>
          <a:prstGeom prst="rect">
            <a:avLst/>
          </a:prstGeom>
        </p:spPr>
        <p:txBody>
          <a:bodyPr wrap="none">
            <a:spAutoFit/>
          </a:bodyPr>
          <a:lstStyle/>
          <a:p>
            <a:pPr lvl="0" algn="ctr"/>
            <a:r>
              <a:rPr lang="zh-CN" altLang="en-US" sz="2800" dirty="0">
                <a:solidFill>
                  <a:srgbClr val="333333"/>
                </a:solidFill>
                <a:latin typeface="宋体" panose="02010600030101010101" pitchFamily="2" charset="-122"/>
                <a:ea typeface="宋体" panose="02010600030101010101" pitchFamily="2" charset="-122"/>
              </a:rPr>
              <a:t>解决第一个问题</a:t>
            </a:r>
          </a:p>
        </p:txBody>
      </p:sp>
      <p:sp>
        <p:nvSpPr>
          <p:cNvPr id="7" name="矩形 6"/>
          <p:cNvSpPr/>
          <p:nvPr/>
        </p:nvSpPr>
        <p:spPr>
          <a:xfrm>
            <a:off x="561557" y="797295"/>
            <a:ext cx="7651335" cy="1631216"/>
          </a:xfrm>
          <a:prstGeom prst="rect">
            <a:avLst/>
          </a:prstGeom>
        </p:spPr>
        <p:txBody>
          <a:bodyPr wrap="square">
            <a:spAutoFit/>
          </a:bodyPr>
          <a:lstStyle/>
          <a:p>
            <a:pPr lvl="0" indent="803275">
              <a:lnSpc>
                <a:spcPts val="3000"/>
              </a:lnSpc>
              <a:spcBef>
                <a:spcPct val="0"/>
              </a:spcBef>
            </a:pPr>
            <a:r>
              <a:rPr lang="zh-CN" altLang="zh-CN" dirty="0">
                <a:solidFill>
                  <a:srgbClr val="181E33"/>
                </a:solidFill>
                <a:latin typeface="宋体" panose="02010600030101010101" pitchFamily="2" charset="-122"/>
                <a:ea typeface="宋体" panose="02010600030101010101" pitchFamily="2" charset="-122"/>
              </a:rPr>
              <a:t>指令1   DIV.D  </a:t>
            </a:r>
            <a:r>
              <a:rPr lang="zh-CN" altLang="zh-CN" dirty="0">
                <a:solidFill>
                  <a:srgbClr val="FF0000"/>
                </a:solidFill>
                <a:latin typeface="宋体" panose="02010600030101010101" pitchFamily="2" charset="-122"/>
                <a:ea typeface="宋体" panose="02010600030101010101" pitchFamily="2" charset="-122"/>
              </a:rPr>
              <a:t>F4</a:t>
            </a:r>
            <a:r>
              <a:rPr lang="zh-CN" altLang="zh-CN" dirty="0">
                <a:solidFill>
                  <a:srgbClr val="181E33"/>
                </a:solidFill>
                <a:latin typeface="宋体" panose="02010600030101010101" pitchFamily="2" charset="-122"/>
                <a:ea typeface="宋体" panose="02010600030101010101" pitchFamily="2" charset="-122"/>
              </a:rPr>
              <a:t>，F0，F2</a:t>
            </a:r>
            <a:endParaRPr lang="zh-CN" altLang="zh-CN" dirty="0">
              <a:solidFill>
                <a:srgbClr val="40458C"/>
              </a:solidFill>
              <a:latin typeface="宋体" panose="02010600030101010101" pitchFamily="2" charset="-122"/>
              <a:ea typeface="宋体" panose="02010600030101010101" pitchFamily="2" charset="-122"/>
            </a:endParaRPr>
          </a:p>
          <a:p>
            <a:pPr lvl="0" indent="803275">
              <a:lnSpc>
                <a:spcPts val="3000"/>
              </a:lnSpc>
              <a:spcBef>
                <a:spcPct val="0"/>
              </a:spcBef>
            </a:pPr>
            <a:r>
              <a:rPr lang="zh-CN" altLang="zh-CN" dirty="0">
                <a:solidFill>
                  <a:srgbClr val="181E33"/>
                </a:solidFill>
                <a:latin typeface="宋体" panose="02010600030101010101" pitchFamily="2" charset="-122"/>
                <a:ea typeface="宋体" panose="02010600030101010101" pitchFamily="2" charset="-122"/>
              </a:rPr>
              <a:t>指令2   SUB.D  F10，</a:t>
            </a:r>
            <a:r>
              <a:rPr lang="zh-CN" altLang="zh-CN" dirty="0">
                <a:solidFill>
                  <a:srgbClr val="FF0000"/>
                </a:solidFill>
                <a:latin typeface="宋体" panose="02010600030101010101" pitchFamily="2" charset="-122"/>
                <a:ea typeface="宋体" panose="02010600030101010101" pitchFamily="2" charset="-122"/>
              </a:rPr>
              <a:t>F4</a:t>
            </a:r>
            <a:r>
              <a:rPr lang="zh-CN" altLang="zh-CN" dirty="0">
                <a:solidFill>
                  <a:srgbClr val="181E33"/>
                </a:solidFill>
                <a:latin typeface="宋体" panose="02010600030101010101" pitchFamily="2" charset="-122"/>
                <a:ea typeface="宋体" panose="02010600030101010101" pitchFamily="2" charset="-122"/>
              </a:rPr>
              <a:t>，F6</a:t>
            </a:r>
            <a:endParaRPr lang="zh-CN" altLang="zh-CN" dirty="0">
              <a:solidFill>
                <a:srgbClr val="40458C"/>
              </a:solidFill>
              <a:latin typeface="宋体" panose="02010600030101010101" pitchFamily="2" charset="-122"/>
              <a:ea typeface="宋体" panose="02010600030101010101" pitchFamily="2" charset="-122"/>
            </a:endParaRPr>
          </a:p>
          <a:p>
            <a:pPr lvl="0" indent="803275">
              <a:lnSpc>
                <a:spcPts val="3000"/>
              </a:lnSpc>
              <a:spcBef>
                <a:spcPct val="0"/>
              </a:spcBef>
            </a:pPr>
            <a:r>
              <a:rPr lang="zh-CN" altLang="zh-CN" dirty="0">
                <a:solidFill>
                  <a:srgbClr val="181E33"/>
                </a:solidFill>
                <a:latin typeface="宋体" panose="02010600030101010101" pitchFamily="2" charset="-122"/>
                <a:ea typeface="宋体" panose="02010600030101010101" pitchFamily="2" charset="-122"/>
              </a:rPr>
              <a:t>指令3   ADD.D  F12，F6，F14</a:t>
            </a:r>
            <a:endParaRPr lang="zh-CN" altLang="zh-CN" dirty="0">
              <a:solidFill>
                <a:srgbClr val="40458C"/>
              </a:solidFill>
              <a:latin typeface="宋体" panose="02010600030101010101" pitchFamily="2" charset="-122"/>
              <a:ea typeface="宋体" panose="02010600030101010101" pitchFamily="2" charset="-122"/>
            </a:endParaRPr>
          </a:p>
          <a:p>
            <a:pPr lvl="0" indent="317500">
              <a:lnSpc>
                <a:spcPts val="3000"/>
              </a:lnSpc>
              <a:spcBef>
                <a:spcPct val="0"/>
              </a:spcBef>
            </a:pPr>
            <a:r>
              <a:rPr lang="zh-CN" altLang="zh-CN" dirty="0">
                <a:solidFill>
                  <a:srgbClr val="181E33"/>
                </a:solidFill>
                <a:latin typeface="宋体" panose="02010600030101010101" pitchFamily="2" charset="-122"/>
                <a:ea typeface="宋体" panose="02010600030101010101" pitchFamily="2" charset="-122"/>
              </a:rPr>
              <a:t>指令2被阻塞了，停下来等待指令1。能否让无辜的指令3先执行呢？</a:t>
            </a:r>
            <a:endParaRPr lang="zh-CN" altLang="zh-CN" dirty="0">
              <a:solidFill>
                <a:srgbClr val="40458C"/>
              </a:solidFill>
              <a:latin typeface="宋体" panose="02010600030101010101" pitchFamily="2" charset="-122"/>
              <a:ea typeface="宋体" panose="02010600030101010101" pitchFamily="2" charset="-122"/>
            </a:endParaRPr>
          </a:p>
        </p:txBody>
      </p:sp>
      <p:sp>
        <p:nvSpPr>
          <p:cNvPr id="8" name="矩形 7"/>
          <p:cNvSpPr/>
          <p:nvPr/>
        </p:nvSpPr>
        <p:spPr>
          <a:xfrm>
            <a:off x="911552" y="2627925"/>
            <a:ext cx="7420598" cy="369332"/>
          </a:xfrm>
          <a:prstGeom prst="rect">
            <a:avLst/>
          </a:prstGeom>
        </p:spPr>
        <p:txBody>
          <a:bodyPr wrap="square">
            <a:spAutoFit/>
          </a:bodyPr>
          <a:lstStyle/>
          <a:p>
            <a:r>
              <a:rPr lang="zh-CN" altLang="zh-CN" b="1" dirty="0">
                <a:solidFill>
                  <a:srgbClr val="181E33"/>
                </a:solidFill>
                <a:latin typeface="宋体" panose="02010600030101010101" pitchFamily="2" charset="-122"/>
                <a:ea typeface="宋体" panose="02010600030101010101" pitchFamily="2" charset="-122"/>
              </a:rPr>
              <a:t>指令的动态调度</a:t>
            </a:r>
            <a:r>
              <a:rPr lang="zh-CN" altLang="zh-CN" dirty="0">
                <a:solidFill>
                  <a:srgbClr val="181E33"/>
                </a:solidFill>
                <a:latin typeface="宋体" panose="02010600030101010101" pitchFamily="2" charset="-122"/>
                <a:ea typeface="宋体" panose="02010600030101010101" pitchFamily="2" charset="-122"/>
              </a:rPr>
              <a:t>，也就是在指令的执行过程中进行调度。</a:t>
            </a:r>
            <a:endParaRPr lang="zh-CN" altLang="en-US" dirty="0"/>
          </a:p>
        </p:txBody>
      </p:sp>
    </p:spTree>
    <p:extLst>
      <p:ext uri="{BB962C8B-B14F-4D97-AF65-F5344CB8AC3E}">
        <p14:creationId xmlns:p14="http://schemas.microsoft.com/office/powerpoint/2010/main" val="3999341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3649" y="976677"/>
            <a:ext cx="10972800" cy="4525963"/>
          </a:xfrm>
        </p:spPr>
        <p:txBody>
          <a:bodyPr/>
          <a:lstStyle/>
          <a:p>
            <a:pPr marL="0" lvl="0" indent="317500">
              <a:lnSpc>
                <a:spcPts val="3000"/>
              </a:lnSpc>
              <a:spcBef>
                <a:spcPct val="0"/>
              </a:spcBef>
              <a:buClrTx/>
              <a:buNone/>
            </a:pPr>
            <a:r>
              <a:rPr kumimoji="0" lang="en-US" altLang="zh-CN" sz="2000" b="0" i="0" u="none" strike="noStrike" kern="1200" cap="none" spc="0" normalizeH="0" baseline="0" noProof="0" dirty="0">
                <a:ln>
                  <a:noFill/>
                </a:ln>
                <a:solidFill>
                  <a:srgbClr val="181E33"/>
                </a:solidFill>
                <a:effectLst/>
                <a:uLnTx/>
                <a:uFillTx/>
                <a:latin typeface="宋体" panose="02010600030101010101" pitchFamily="2" charset="-122"/>
                <a:ea typeface="宋体" panose="02010600030101010101" pitchFamily="2" charset="-122"/>
              </a:rPr>
              <a:t> </a:t>
            </a:r>
            <a:r>
              <a:rPr kumimoji="0" lang="zh-CN" altLang="zh-CN" sz="2000" b="0" i="0" u="none" strike="noStrike" kern="1200" cap="none" spc="0" normalizeH="0" baseline="0" noProof="0" dirty="0">
                <a:ln>
                  <a:noFill/>
                </a:ln>
                <a:solidFill>
                  <a:srgbClr val="181E33"/>
                </a:solidFill>
                <a:effectLst/>
                <a:uLnTx/>
                <a:uFillTx/>
                <a:latin typeface="宋体" panose="02010600030101010101" pitchFamily="2" charset="-122"/>
                <a:ea typeface="宋体" panose="02010600030101010101" pitchFamily="2" charset="-122"/>
              </a:rPr>
              <a:t>假如代码是这样的，第1条指令是个除法指令，执行阶段可能会比较长（假设执行需要3个周期时间）；第2和第3条有反相关。</a:t>
            </a:r>
            <a:endParaRPr kumimoji="0" lang="zh-CN" altLang="zh-CN" sz="2000" kern="1200" dirty="0">
              <a:solidFill>
                <a:srgbClr val="40458C"/>
              </a:solidFill>
              <a:latin typeface="宋体" panose="02010600030101010101" pitchFamily="2" charset="-122"/>
              <a:ea typeface="宋体" panose="02010600030101010101" pitchFamily="2" charset="-122"/>
            </a:endParaRPr>
          </a:p>
          <a:p>
            <a:pPr marL="0" lvl="0" indent="538163">
              <a:lnSpc>
                <a:spcPts val="3000"/>
              </a:lnSpc>
              <a:spcBef>
                <a:spcPct val="0"/>
              </a:spcBef>
              <a:buClrTx/>
              <a:buNone/>
            </a:pPr>
            <a:r>
              <a:rPr kumimoji="0" lang="zh-CN" altLang="zh-CN" sz="2000" b="0" i="0" u="none" strike="noStrike" kern="1200" cap="none" spc="0" normalizeH="0" baseline="0" noProof="0" dirty="0">
                <a:ln>
                  <a:noFill/>
                </a:ln>
                <a:solidFill>
                  <a:srgbClr val="181E33"/>
                </a:solidFill>
                <a:effectLst/>
                <a:uLnTx/>
                <a:uFillTx/>
                <a:latin typeface="宋体" panose="02010600030101010101" pitchFamily="2" charset="-122"/>
                <a:ea typeface="宋体" panose="02010600030101010101" pitchFamily="2" charset="-122"/>
              </a:rPr>
              <a:t>指令1   DIV.D  </a:t>
            </a:r>
            <a:r>
              <a:rPr kumimoji="0" lang="zh-CN" altLang="zh-CN" sz="20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F4</a:t>
            </a:r>
            <a:r>
              <a:rPr kumimoji="0" lang="zh-CN" altLang="zh-CN" sz="2000" b="0" i="0" u="none" strike="noStrike" kern="1200" cap="none" spc="0" normalizeH="0" baseline="0" noProof="0" dirty="0">
                <a:ln>
                  <a:noFill/>
                </a:ln>
                <a:solidFill>
                  <a:srgbClr val="181E33"/>
                </a:solidFill>
                <a:effectLst/>
                <a:uLnTx/>
                <a:uFillTx/>
                <a:latin typeface="宋体" panose="02010600030101010101" pitchFamily="2" charset="-122"/>
                <a:ea typeface="宋体" panose="02010600030101010101" pitchFamily="2" charset="-122"/>
              </a:rPr>
              <a:t>，F0，F2</a:t>
            </a:r>
            <a:endParaRPr kumimoji="0" lang="zh-CN" altLang="zh-CN" sz="2000" kern="1200" dirty="0">
              <a:solidFill>
                <a:srgbClr val="40458C"/>
              </a:solidFill>
              <a:latin typeface="宋体" panose="02010600030101010101" pitchFamily="2" charset="-122"/>
              <a:ea typeface="宋体" panose="02010600030101010101" pitchFamily="2" charset="-122"/>
            </a:endParaRPr>
          </a:p>
          <a:p>
            <a:pPr marL="0" lvl="0" indent="538163">
              <a:lnSpc>
                <a:spcPts val="3000"/>
              </a:lnSpc>
              <a:spcBef>
                <a:spcPct val="0"/>
              </a:spcBef>
              <a:buClrTx/>
              <a:buNone/>
            </a:pPr>
            <a:r>
              <a:rPr kumimoji="0" lang="zh-CN" altLang="zh-CN" sz="2000" b="0" i="0" u="none" strike="noStrike" kern="1200" cap="none" spc="0" normalizeH="0" baseline="0" noProof="0" dirty="0">
                <a:ln>
                  <a:noFill/>
                </a:ln>
                <a:solidFill>
                  <a:srgbClr val="181E33"/>
                </a:solidFill>
                <a:effectLst/>
                <a:uLnTx/>
                <a:uFillTx/>
                <a:latin typeface="宋体" panose="02010600030101010101" pitchFamily="2" charset="-122"/>
                <a:ea typeface="宋体" panose="02010600030101010101" pitchFamily="2" charset="-122"/>
              </a:rPr>
              <a:t>指令2   SUB.D  F10，</a:t>
            </a:r>
            <a:r>
              <a:rPr kumimoji="0" lang="zh-CN" altLang="zh-CN" sz="20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F4</a:t>
            </a:r>
            <a:r>
              <a:rPr kumimoji="0" lang="zh-CN" altLang="zh-CN" sz="2000" b="0" i="0" u="none" strike="noStrike" kern="1200" cap="none" spc="0" normalizeH="0" baseline="0" noProof="0" dirty="0">
                <a:ln>
                  <a:noFill/>
                </a:ln>
                <a:solidFill>
                  <a:srgbClr val="181E33"/>
                </a:solidFill>
                <a:effectLst/>
                <a:uLnTx/>
                <a:uFillTx/>
                <a:latin typeface="宋体" panose="02010600030101010101" pitchFamily="2" charset="-122"/>
                <a:ea typeface="宋体" panose="02010600030101010101" pitchFamily="2" charset="-122"/>
              </a:rPr>
              <a:t>，</a:t>
            </a:r>
            <a:r>
              <a:rPr kumimoji="0" lang="zh-CN" altLang="zh-CN" sz="2000" b="0" i="0" u="none" strike="noStrike" kern="1200" cap="none" spc="0" normalizeH="0" baseline="0" noProof="0" dirty="0">
                <a:ln>
                  <a:noFill/>
                </a:ln>
                <a:solidFill>
                  <a:srgbClr val="00B050"/>
                </a:solidFill>
                <a:effectLst/>
                <a:uLnTx/>
                <a:uFillTx/>
                <a:latin typeface="宋体" panose="02010600030101010101" pitchFamily="2" charset="-122"/>
                <a:ea typeface="宋体" panose="02010600030101010101" pitchFamily="2" charset="-122"/>
              </a:rPr>
              <a:t>F6</a:t>
            </a:r>
            <a:endParaRPr kumimoji="0" lang="zh-CN" altLang="zh-CN" sz="2000" kern="1200" dirty="0">
              <a:solidFill>
                <a:srgbClr val="40458C"/>
              </a:solidFill>
              <a:latin typeface="宋体" panose="02010600030101010101" pitchFamily="2" charset="-122"/>
              <a:ea typeface="宋体" panose="02010600030101010101" pitchFamily="2" charset="-122"/>
            </a:endParaRPr>
          </a:p>
          <a:p>
            <a:pPr marL="0" lvl="0" indent="538163">
              <a:lnSpc>
                <a:spcPts val="3000"/>
              </a:lnSpc>
              <a:spcBef>
                <a:spcPct val="0"/>
              </a:spcBef>
              <a:buClrTx/>
              <a:buNone/>
            </a:pPr>
            <a:r>
              <a:rPr kumimoji="0" lang="zh-CN" altLang="zh-CN" sz="2000" b="0" i="0" u="none" strike="noStrike" kern="1200" cap="none" spc="0" normalizeH="0" baseline="0" noProof="0" dirty="0">
                <a:ln>
                  <a:noFill/>
                </a:ln>
                <a:solidFill>
                  <a:srgbClr val="181E33"/>
                </a:solidFill>
                <a:effectLst/>
                <a:uLnTx/>
                <a:uFillTx/>
                <a:latin typeface="宋体" panose="02010600030101010101" pitchFamily="2" charset="-122"/>
                <a:ea typeface="宋体" panose="02010600030101010101" pitchFamily="2" charset="-122"/>
              </a:rPr>
              <a:t>指令3   ADD.D  </a:t>
            </a:r>
            <a:r>
              <a:rPr kumimoji="0" lang="zh-CN" altLang="zh-CN" sz="2000" b="0" i="0" u="none" strike="noStrike" kern="1200" cap="none" spc="0" normalizeH="0" baseline="0" noProof="0" dirty="0">
                <a:ln>
                  <a:noFill/>
                </a:ln>
                <a:solidFill>
                  <a:srgbClr val="00B050"/>
                </a:solidFill>
                <a:effectLst/>
                <a:uLnTx/>
                <a:uFillTx/>
                <a:latin typeface="宋体" panose="02010600030101010101" pitchFamily="2" charset="-122"/>
                <a:ea typeface="宋体" panose="02010600030101010101" pitchFamily="2" charset="-122"/>
              </a:rPr>
              <a:t>F6</a:t>
            </a:r>
            <a:r>
              <a:rPr kumimoji="0" lang="zh-CN" altLang="zh-CN" sz="2000" b="0" i="0" u="none" strike="noStrike" kern="1200" cap="none" spc="0" normalizeH="0" baseline="0" noProof="0" dirty="0">
                <a:ln>
                  <a:noFill/>
                </a:ln>
                <a:solidFill>
                  <a:srgbClr val="181E33"/>
                </a:solidFill>
                <a:effectLst/>
                <a:uLnTx/>
                <a:uFillTx/>
                <a:latin typeface="宋体" panose="02010600030101010101" pitchFamily="2" charset="-122"/>
                <a:ea typeface="宋体" panose="02010600030101010101" pitchFamily="2" charset="-122"/>
              </a:rPr>
              <a:t>，F12，F14</a:t>
            </a:r>
            <a:endParaRPr kumimoji="0" lang="zh-CN" altLang="zh-CN" sz="2000" kern="1200" dirty="0">
              <a:solidFill>
                <a:srgbClr val="40458C"/>
              </a:solidFill>
              <a:latin typeface="宋体" panose="02010600030101010101" pitchFamily="2" charset="-122"/>
              <a:ea typeface="宋体" panose="02010600030101010101" pitchFamily="2" charset="-122"/>
            </a:endParaRPr>
          </a:p>
          <a:p>
            <a:pPr marL="0" indent="317500">
              <a:lnSpc>
                <a:spcPts val="3000"/>
              </a:lnSpc>
              <a:spcBef>
                <a:spcPct val="0"/>
              </a:spcBef>
              <a:buNone/>
            </a:pPr>
            <a:r>
              <a:rPr lang="zh-CN" altLang="zh-CN" sz="2000" dirty="0">
                <a:solidFill>
                  <a:srgbClr val="181E33"/>
                </a:solidFill>
                <a:latin typeface="宋体" panose="02010600030101010101" pitchFamily="2" charset="-122"/>
                <a:ea typeface="宋体" panose="02010600030101010101" pitchFamily="2" charset="-122"/>
              </a:rPr>
              <a:t>那么把这段代码放入无动态调度的流水线中，恐怕是这样的：</a:t>
            </a:r>
          </a:p>
          <a:p>
            <a:pPr marL="0" lvl="0" indent="0">
              <a:lnSpc>
                <a:spcPts val="3000"/>
              </a:lnSpc>
              <a:spcBef>
                <a:spcPct val="0"/>
              </a:spcBef>
              <a:buClrTx/>
              <a:buNone/>
            </a:pPr>
            <a:br>
              <a:rPr kumimoji="0" lang="zh-CN" altLang="zh-CN" sz="2000" b="0" i="0" u="none" strike="noStrike" kern="1200" cap="none" spc="0" normalizeH="0" baseline="0" noProof="0" dirty="0">
                <a:ln>
                  <a:noFill/>
                </a:ln>
                <a:solidFill>
                  <a:srgbClr val="181E33"/>
                </a:solidFill>
                <a:effectLst/>
                <a:uLnTx/>
                <a:uFillTx/>
                <a:latin typeface="宋体" panose="02010600030101010101" pitchFamily="2" charset="-122"/>
                <a:ea typeface="宋体" panose="02010600030101010101" pitchFamily="2" charset="-122"/>
              </a:rPr>
            </a:br>
            <a:endParaRPr kumimoji="0" lang="zh-CN" altLang="zh-CN" sz="2000" kern="1200" dirty="0">
              <a:solidFill>
                <a:srgbClr val="40458C"/>
              </a:solidFill>
              <a:latin typeface="宋体" panose="02010600030101010101" pitchFamily="2" charset="-122"/>
              <a:ea typeface="宋体" panose="02010600030101010101" pitchFamily="2" charset="-122"/>
            </a:endParaRPr>
          </a:p>
          <a:p>
            <a:pPr marL="0" lvl="0" indent="0">
              <a:lnSpc>
                <a:spcPct val="100000"/>
              </a:lnSpc>
              <a:spcBef>
                <a:spcPct val="0"/>
              </a:spcBef>
              <a:buClrTx/>
              <a:buNone/>
            </a:pPr>
            <a:endParaRPr kumimoji="0" lang="en-US" altLang="zh-CN" sz="2000" b="0" i="0" u="none" strike="noStrike" kern="1200" cap="none" spc="0" normalizeH="0" baseline="0" noProof="0" dirty="0">
              <a:ln>
                <a:noFill/>
              </a:ln>
              <a:solidFill>
                <a:srgbClr val="181E33"/>
              </a:solidFill>
              <a:effectLst/>
              <a:uLnTx/>
              <a:uFillTx/>
              <a:latin typeface="宋体" panose="02010600030101010101" pitchFamily="2" charset="-122"/>
              <a:ea typeface="宋体" panose="02010600030101010101" pitchFamily="2" charset="-122"/>
            </a:endParaRPr>
          </a:p>
          <a:p>
            <a:pPr marL="0" lvl="0" indent="0">
              <a:lnSpc>
                <a:spcPct val="100000"/>
              </a:lnSpc>
              <a:spcBef>
                <a:spcPct val="0"/>
              </a:spcBef>
              <a:buClrTx/>
              <a:buNone/>
            </a:pPr>
            <a:endParaRPr kumimoji="0" lang="en-US" altLang="zh-CN" sz="2000" kern="1200" dirty="0">
              <a:solidFill>
                <a:srgbClr val="181E33"/>
              </a:solidFill>
              <a:latin typeface="宋体" panose="02010600030101010101" pitchFamily="2" charset="-122"/>
              <a:ea typeface="宋体" panose="02010600030101010101" pitchFamily="2" charset="-122"/>
            </a:endParaRPr>
          </a:p>
          <a:p>
            <a:pPr marL="0" lvl="0" indent="0">
              <a:lnSpc>
                <a:spcPct val="100000"/>
              </a:lnSpc>
              <a:spcBef>
                <a:spcPct val="0"/>
              </a:spcBef>
              <a:buClrTx/>
              <a:buNone/>
            </a:pPr>
            <a:endParaRPr kumimoji="0" lang="en-US" altLang="zh-CN" sz="2000" kern="1200" dirty="0">
              <a:solidFill>
                <a:srgbClr val="181E33"/>
              </a:solidFill>
              <a:latin typeface="宋体" panose="02010600030101010101" pitchFamily="2" charset="-122"/>
              <a:ea typeface="宋体" panose="02010600030101010101" pitchFamily="2" charset="-122"/>
            </a:endParaRPr>
          </a:p>
          <a:p>
            <a:pPr marL="0" lvl="0" indent="0">
              <a:lnSpc>
                <a:spcPct val="100000"/>
              </a:lnSpc>
              <a:spcBef>
                <a:spcPct val="0"/>
              </a:spcBef>
              <a:buClrTx/>
              <a:buNone/>
            </a:pPr>
            <a:r>
              <a:rPr kumimoji="0" lang="en-US" altLang="zh-CN" sz="2000" b="0" i="0" u="none" strike="noStrike" kern="1200" cap="none" spc="0" normalizeH="0" baseline="0" noProof="0" dirty="0">
                <a:ln>
                  <a:noFill/>
                </a:ln>
                <a:solidFill>
                  <a:srgbClr val="181E33"/>
                </a:solidFill>
                <a:effectLst/>
                <a:uLnTx/>
                <a:uFillTx/>
                <a:latin typeface="宋体" panose="02010600030101010101" pitchFamily="2" charset="-122"/>
                <a:ea typeface="宋体" panose="02010600030101010101" pitchFamily="2" charset="-122"/>
              </a:rPr>
              <a:t>   </a:t>
            </a:r>
            <a:r>
              <a:rPr kumimoji="0" lang="zh-CN" altLang="zh-CN" sz="2000" b="0" i="0" u="none" strike="noStrike" kern="1200" cap="none" spc="0" normalizeH="0" baseline="0" noProof="0" dirty="0">
                <a:ln>
                  <a:noFill/>
                </a:ln>
                <a:solidFill>
                  <a:srgbClr val="181E33"/>
                </a:solidFill>
                <a:effectLst/>
                <a:uLnTx/>
                <a:uFillTx/>
                <a:latin typeface="宋体" panose="02010600030101010101" pitchFamily="2" charset="-122"/>
                <a:ea typeface="宋体" panose="02010600030101010101" pitchFamily="2" charset="-122"/>
              </a:rPr>
              <a:t>除了时间长点，没啥错误。</a:t>
            </a:r>
            <a:endParaRPr kumimoji="0" lang="zh-CN" altLang="zh-CN" sz="2000" kern="1200" dirty="0">
              <a:solidFill>
                <a:srgbClr val="40458C"/>
              </a:solidFill>
            </a:endParaRPr>
          </a:p>
          <a:p>
            <a:pPr marL="0" indent="0">
              <a:buNone/>
            </a:pPr>
            <a:endParaRPr lang="zh-CN" altLang="en-US" dirty="0"/>
          </a:p>
        </p:txBody>
      </p:sp>
      <p:sp>
        <p:nvSpPr>
          <p:cNvPr id="5" name="Rectangle 1"/>
          <p:cNvSpPr>
            <a:spLocks noChangeArrowheads="1"/>
          </p:cNvSpPr>
          <p:nvPr/>
        </p:nvSpPr>
        <p:spPr bwMode="auto">
          <a:xfrm>
            <a:off x="1019908" y="2197367"/>
            <a:ext cx="193430" cy="1554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dirty="0">
                <a:ln>
                  <a:noFill/>
                </a:ln>
                <a:solidFill>
                  <a:srgbClr val="181E33"/>
                </a:solidFill>
                <a:effectLst/>
                <a:latin typeface="Arial" panose="020B0604020202020204" pitchFamily="34" charset="0"/>
                <a:ea typeface="PingFangSC"/>
              </a:rPr>
              <a:t>  </a:t>
            </a:r>
            <a:endParaRPr kumimoji="0" lang="zh-CN" altLang="zh-CN"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4100" b="0" i="0" u="none" strike="noStrike" cap="none" normalizeH="0" baseline="0" dirty="0">
                <a:ln>
                  <a:noFill/>
                </a:ln>
                <a:solidFill>
                  <a:srgbClr val="181E33"/>
                </a:solidFill>
                <a:effectLst/>
                <a:latin typeface="Arial" panose="020B0604020202020204" pitchFamily="34" charset="0"/>
                <a:ea typeface="PingFangSC"/>
              </a:rPr>
            </a:br>
            <a:endParaRPr kumimoji="0" lang="zh-CN" altLang="zh-CN" sz="4100" b="0" i="0" u="none" strike="noStrike" cap="none" normalizeH="0" baseline="0" dirty="0">
              <a:ln>
                <a:noFill/>
              </a:ln>
              <a:solidFill>
                <a:srgbClr val="181E33"/>
              </a:solidFill>
              <a:effectLst/>
              <a:latin typeface="Arial" panose="020B0604020202020204" pitchFamily="34" charset="0"/>
              <a:ea typeface="PingFangSC"/>
            </a:endParaRPr>
          </a:p>
        </p:txBody>
      </p:sp>
      <p:pic>
        <p:nvPicPr>
          <p:cNvPr id="33794" name="Picture 2" descr="https://p.ananas.chaoxing.com/star3/origin/d03107225e2fdd53f8d57d53b67f497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908" y="3475347"/>
            <a:ext cx="6550269" cy="1151792"/>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155945" y="107776"/>
            <a:ext cx="6186309" cy="451406"/>
          </a:xfrm>
          <a:prstGeom prst="rect">
            <a:avLst/>
          </a:prstGeom>
        </p:spPr>
        <p:txBody>
          <a:bodyPr wrap="none">
            <a:spAutoFit/>
          </a:bodyPr>
          <a:lstStyle/>
          <a:p>
            <a:pPr>
              <a:lnSpc>
                <a:spcPts val="2800"/>
              </a:lnSpc>
              <a:spcBef>
                <a:spcPts val="1200"/>
              </a:spcBef>
            </a:pPr>
            <a:r>
              <a:rPr lang="en-US" altLang="zh-CN" sz="2400" dirty="0">
                <a:latin typeface="宋体" panose="02010600030101010101" pitchFamily="2" charset="-122"/>
                <a:ea typeface="宋体" panose="02010600030101010101" pitchFamily="2" charset="-122"/>
              </a:rPr>
              <a:t>4. </a:t>
            </a:r>
            <a:r>
              <a:rPr lang="zh-CN" altLang="en-US" sz="2400" dirty="0">
                <a:latin typeface="宋体" panose="02010600030101010101" pitchFamily="2" charset="-122"/>
                <a:ea typeface="宋体" panose="02010600030101010101" pitchFamily="2" charset="-122"/>
              </a:rPr>
              <a:t>为什么要进行动态调度？ </a:t>
            </a: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第二个问题</a:t>
            </a: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2255611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660" y="548494"/>
            <a:ext cx="10972800" cy="1904150"/>
          </a:xfrm>
        </p:spPr>
        <p:txBody>
          <a:bodyPr>
            <a:normAutofit/>
          </a:bodyPr>
          <a:lstStyle/>
          <a:p>
            <a:pPr marL="0" lvl="0" indent="317500">
              <a:lnSpc>
                <a:spcPct val="100000"/>
              </a:lnSpc>
              <a:spcBef>
                <a:spcPct val="0"/>
              </a:spcBef>
              <a:buClrTx/>
              <a:buNone/>
            </a:pPr>
            <a:r>
              <a:rPr kumimoji="0" lang="zh-CN" altLang="zh-CN" sz="1800" b="0" i="0" u="none" strike="noStrike" kern="1200" cap="none" spc="0" normalizeH="0" baseline="0" noProof="0" dirty="0">
                <a:ln>
                  <a:noFill/>
                </a:ln>
                <a:solidFill>
                  <a:srgbClr val="181E33"/>
                </a:solidFill>
                <a:effectLst/>
                <a:uLnTx/>
                <a:uFillTx/>
                <a:latin typeface="宋体" panose="02010600030101010101" pitchFamily="2" charset="-122"/>
                <a:ea typeface="宋体" panose="02010600030101010101" pitchFamily="2" charset="-122"/>
              </a:rPr>
              <a:t>但是如果进行指令动态调度呢？恐怕是这样的：</a:t>
            </a:r>
            <a:endParaRPr kumimoji="0" lang="en-US" altLang="zh-CN" sz="1800" b="0" i="0" u="none" strike="noStrike" kern="1200" cap="none" spc="0" normalizeH="0" baseline="0" noProof="0" dirty="0">
              <a:ln>
                <a:noFill/>
              </a:ln>
              <a:solidFill>
                <a:srgbClr val="181E33"/>
              </a:solidFill>
              <a:effectLst/>
              <a:uLnTx/>
              <a:uFillTx/>
              <a:latin typeface="宋体" panose="02010600030101010101" pitchFamily="2" charset="-122"/>
              <a:ea typeface="宋体" panose="02010600030101010101" pitchFamily="2" charset="-122"/>
            </a:endParaRPr>
          </a:p>
          <a:p>
            <a:pPr marL="0" lvl="0" indent="317500">
              <a:lnSpc>
                <a:spcPct val="100000"/>
              </a:lnSpc>
              <a:spcBef>
                <a:spcPct val="0"/>
              </a:spcBef>
              <a:buClrTx/>
              <a:buNone/>
            </a:pPr>
            <a:endParaRPr kumimoji="0" lang="en-US" altLang="zh-CN" sz="2000" kern="1200" dirty="0">
              <a:solidFill>
                <a:srgbClr val="181E33"/>
              </a:solidFill>
              <a:latin typeface="宋体" panose="02010600030101010101" pitchFamily="2" charset="-122"/>
              <a:ea typeface="宋体" panose="02010600030101010101" pitchFamily="2" charset="-122"/>
            </a:endParaRPr>
          </a:p>
          <a:p>
            <a:pPr marL="0" lvl="0" indent="317500">
              <a:lnSpc>
                <a:spcPct val="100000"/>
              </a:lnSpc>
              <a:spcBef>
                <a:spcPct val="0"/>
              </a:spcBef>
              <a:buClrTx/>
              <a:buNone/>
            </a:pPr>
            <a:endParaRPr kumimoji="0" lang="en-US" altLang="zh-CN" sz="2000" kern="1200" dirty="0">
              <a:solidFill>
                <a:srgbClr val="181E33"/>
              </a:solidFill>
              <a:latin typeface="宋体" panose="02010600030101010101" pitchFamily="2" charset="-122"/>
              <a:ea typeface="宋体" panose="02010600030101010101" pitchFamily="2" charset="-122"/>
            </a:endParaRPr>
          </a:p>
          <a:p>
            <a:pPr marL="0" lvl="0" indent="317500">
              <a:lnSpc>
                <a:spcPct val="100000"/>
              </a:lnSpc>
              <a:spcBef>
                <a:spcPct val="0"/>
              </a:spcBef>
              <a:buClrTx/>
              <a:buNone/>
            </a:pPr>
            <a:endParaRPr kumimoji="0" lang="en-US" altLang="zh-CN" sz="2000" kern="1200" noProof="0" dirty="0">
              <a:solidFill>
                <a:srgbClr val="181E33"/>
              </a:solidFill>
              <a:latin typeface="宋体" panose="02010600030101010101" pitchFamily="2" charset="-122"/>
              <a:ea typeface="宋体" panose="02010600030101010101" pitchFamily="2" charset="-122"/>
            </a:endParaRPr>
          </a:p>
          <a:p>
            <a:pPr marL="0" lvl="0" indent="317500">
              <a:lnSpc>
                <a:spcPct val="100000"/>
              </a:lnSpc>
              <a:spcBef>
                <a:spcPct val="0"/>
              </a:spcBef>
              <a:buClrTx/>
              <a:buNone/>
            </a:pPr>
            <a:r>
              <a:rPr kumimoji="0" lang="zh-CN" altLang="zh-CN" sz="2000" b="0" i="0" u="none" strike="noStrike" kern="1200" cap="none" spc="0" normalizeH="0" baseline="0" noProof="0" dirty="0">
                <a:ln>
                  <a:noFill/>
                </a:ln>
                <a:solidFill>
                  <a:srgbClr val="181E33"/>
                </a:solidFill>
                <a:effectLst/>
                <a:uLnTx/>
                <a:uFillTx/>
                <a:latin typeface="Arial" panose="020B0604020202020204" pitchFamily="34" charset="0"/>
                <a:ea typeface="PingFangSC"/>
              </a:rPr>
              <a:t> </a:t>
            </a:r>
            <a:endParaRPr kumimoji="0" lang="zh-CN" altLang="zh-CN" sz="2000" kern="1200" dirty="0">
              <a:solidFill>
                <a:srgbClr val="40458C"/>
              </a:solidFill>
              <a:latin typeface="Arial" panose="020B0604020202020204" pitchFamily="34" charset="0"/>
            </a:endParaRPr>
          </a:p>
          <a:p>
            <a:pPr marL="0" lvl="0" indent="317500">
              <a:lnSpc>
                <a:spcPct val="100000"/>
              </a:lnSpc>
              <a:spcBef>
                <a:spcPct val="0"/>
              </a:spcBef>
              <a:buClrTx/>
              <a:buNone/>
            </a:pPr>
            <a:endParaRPr kumimoji="0" lang="en-US" altLang="zh-CN" sz="2000" b="0" i="0" u="none" strike="noStrike" kern="1200" cap="none" spc="0" normalizeH="0" baseline="0" noProof="0" dirty="0">
              <a:ln>
                <a:noFill/>
              </a:ln>
              <a:solidFill>
                <a:srgbClr val="181E33"/>
              </a:solidFill>
              <a:effectLst/>
              <a:uLnTx/>
              <a:uFillTx/>
              <a:latin typeface="宋体" panose="02010600030101010101" pitchFamily="2" charset="-122"/>
              <a:ea typeface="宋体" panose="02010600030101010101" pitchFamily="2" charset="-122"/>
            </a:endParaRPr>
          </a:p>
          <a:p>
            <a:pPr marL="0" lvl="0" indent="317500">
              <a:lnSpc>
                <a:spcPct val="100000"/>
              </a:lnSpc>
              <a:spcBef>
                <a:spcPct val="0"/>
              </a:spcBef>
              <a:buClrTx/>
              <a:buNone/>
            </a:pPr>
            <a:endParaRPr lang="en-US" altLang="zh-CN" sz="2000" dirty="0">
              <a:solidFill>
                <a:srgbClr val="181E33"/>
              </a:solidFill>
              <a:latin typeface="宋体" panose="02010600030101010101" pitchFamily="2" charset="-122"/>
              <a:ea typeface="宋体" panose="02010600030101010101" pitchFamily="2" charset="-122"/>
            </a:endParaRPr>
          </a:p>
          <a:p>
            <a:pPr marL="0" lvl="0" indent="317500">
              <a:lnSpc>
                <a:spcPct val="100000"/>
              </a:lnSpc>
              <a:spcBef>
                <a:spcPct val="0"/>
              </a:spcBef>
              <a:buClrTx/>
              <a:buNone/>
            </a:pPr>
            <a:endParaRPr kumimoji="0" lang="en-US" altLang="zh-CN" sz="2000" b="0" i="0" u="none" strike="noStrike" kern="1200" cap="none" spc="0" normalizeH="0" baseline="0" noProof="0" dirty="0">
              <a:ln>
                <a:noFill/>
              </a:ln>
              <a:solidFill>
                <a:srgbClr val="181E33"/>
              </a:solidFill>
              <a:effectLst/>
              <a:uLnTx/>
              <a:uFillTx/>
              <a:latin typeface="宋体" panose="02010600030101010101" pitchFamily="2" charset="-122"/>
              <a:ea typeface="宋体" panose="02010600030101010101" pitchFamily="2" charset="-122"/>
            </a:endParaRPr>
          </a:p>
          <a:p>
            <a:pPr marL="0" lvl="0" indent="317500">
              <a:lnSpc>
                <a:spcPct val="100000"/>
              </a:lnSpc>
              <a:spcBef>
                <a:spcPct val="0"/>
              </a:spcBef>
              <a:buClrTx/>
              <a:buNone/>
            </a:pPr>
            <a:endParaRPr lang="en-US" altLang="zh-CN" sz="2000" dirty="0">
              <a:solidFill>
                <a:srgbClr val="181E33"/>
              </a:solidFill>
              <a:latin typeface="宋体" panose="02010600030101010101" pitchFamily="2" charset="-122"/>
              <a:ea typeface="宋体" panose="02010600030101010101" pitchFamily="2" charset="-122"/>
            </a:endParaRPr>
          </a:p>
          <a:p>
            <a:pPr marL="0" indent="0">
              <a:buNone/>
            </a:pPr>
            <a:endParaRPr lang="zh-CN" altLang="en-US" dirty="0"/>
          </a:p>
        </p:txBody>
      </p:sp>
      <p:pic>
        <p:nvPicPr>
          <p:cNvPr id="34818" name="Picture 2" descr="https://p.ananas.chaoxing.com/star3/origin/652ad0574c92edf12ebe87b7338809f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526" y="1125827"/>
            <a:ext cx="6305672" cy="97594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35877" y="2756936"/>
            <a:ext cx="9881446" cy="1585114"/>
          </a:xfrm>
          <a:prstGeom prst="rect">
            <a:avLst/>
          </a:prstGeom>
        </p:spPr>
        <p:txBody>
          <a:bodyPr wrap="square">
            <a:spAutoFit/>
          </a:bodyPr>
          <a:lstStyle/>
          <a:p>
            <a:pPr lvl="0" indent="317500">
              <a:lnSpc>
                <a:spcPts val="3000"/>
              </a:lnSpc>
              <a:spcBef>
                <a:spcPct val="0"/>
              </a:spcBef>
            </a:pPr>
            <a:r>
              <a:rPr lang="zh-CN" altLang="zh-CN" dirty="0">
                <a:solidFill>
                  <a:srgbClr val="181E33"/>
                </a:solidFill>
                <a:latin typeface="宋体" panose="02010600030101010101" pitchFamily="2" charset="-122"/>
                <a:ea typeface="宋体" panose="02010600030101010101" pitchFamily="2" charset="-122"/>
              </a:rPr>
              <a:t>指令3先写入F6， 指令2后读出F6，就产生了错误的执行结果。</a:t>
            </a:r>
            <a:endParaRPr lang="zh-CN" altLang="zh-CN" dirty="0">
              <a:solidFill>
                <a:srgbClr val="40458C"/>
              </a:solidFill>
            </a:endParaRPr>
          </a:p>
          <a:p>
            <a:pPr lvl="0" indent="317500">
              <a:lnSpc>
                <a:spcPts val="3000"/>
              </a:lnSpc>
              <a:spcBef>
                <a:spcPct val="0"/>
              </a:spcBef>
            </a:pPr>
            <a:endParaRPr lang="en-US" altLang="zh-CN" dirty="0">
              <a:solidFill>
                <a:srgbClr val="181E33"/>
              </a:solidFill>
              <a:latin typeface="宋体" panose="02010600030101010101" pitchFamily="2" charset="-122"/>
              <a:ea typeface="宋体" panose="02010600030101010101" pitchFamily="2" charset="-122"/>
            </a:endParaRPr>
          </a:p>
          <a:p>
            <a:pPr lvl="0" indent="317500">
              <a:lnSpc>
                <a:spcPts val="3000"/>
              </a:lnSpc>
              <a:spcBef>
                <a:spcPct val="0"/>
              </a:spcBef>
            </a:pPr>
            <a:r>
              <a:rPr lang="zh-CN" altLang="zh-CN" dirty="0">
                <a:solidFill>
                  <a:srgbClr val="181E33"/>
                </a:solidFill>
                <a:latin typeface="宋体" panose="02010600030101010101" pitchFamily="2" charset="-122"/>
                <a:ea typeface="宋体" panose="02010600030101010101" pitchFamily="2" charset="-122"/>
              </a:rPr>
              <a:t>也就是说，指令的动态调度导致了指令的乱序执行，指令的乱序执行导致了有反相关和输出相关的指令进入流水线之后产生</a:t>
            </a:r>
            <a:r>
              <a:rPr lang="zh-CN" altLang="zh-CN" dirty="0">
                <a:solidFill>
                  <a:srgbClr val="FF0000"/>
                </a:solidFill>
                <a:latin typeface="宋体" panose="02010600030101010101" pitchFamily="2" charset="-122"/>
                <a:ea typeface="宋体" panose="02010600030101010101" pitchFamily="2" charset="-122"/>
              </a:rPr>
              <a:t>读后写</a:t>
            </a:r>
            <a:r>
              <a:rPr lang="zh-CN" altLang="zh-CN" dirty="0">
                <a:solidFill>
                  <a:srgbClr val="181E33"/>
                </a:solidFill>
                <a:latin typeface="宋体" panose="02010600030101010101" pitchFamily="2" charset="-122"/>
                <a:ea typeface="宋体" panose="02010600030101010101" pitchFamily="2" charset="-122"/>
              </a:rPr>
              <a:t>冲突和</a:t>
            </a:r>
            <a:r>
              <a:rPr lang="zh-CN" altLang="zh-CN" dirty="0">
                <a:solidFill>
                  <a:srgbClr val="FF0000"/>
                </a:solidFill>
                <a:latin typeface="宋体" panose="02010600030101010101" pitchFamily="2" charset="-122"/>
                <a:ea typeface="宋体" panose="02010600030101010101" pitchFamily="2" charset="-122"/>
              </a:rPr>
              <a:t>写后写</a:t>
            </a:r>
            <a:r>
              <a:rPr lang="zh-CN" altLang="zh-CN" dirty="0">
                <a:solidFill>
                  <a:srgbClr val="181E33"/>
                </a:solidFill>
                <a:latin typeface="宋体" panose="02010600030101010101" pitchFamily="2" charset="-122"/>
                <a:ea typeface="宋体" panose="02010600030101010101" pitchFamily="2" charset="-122"/>
              </a:rPr>
              <a:t>冲突。</a:t>
            </a:r>
            <a:endParaRPr lang="zh-CN" altLang="zh-CN" dirty="0">
              <a:solidFill>
                <a:srgbClr val="181E33"/>
              </a:solidFill>
              <a:latin typeface="Arial" panose="020B0604020202020204" pitchFamily="34" charset="0"/>
              <a:ea typeface="PingFangSC"/>
            </a:endParaRPr>
          </a:p>
        </p:txBody>
      </p:sp>
      <p:sp>
        <p:nvSpPr>
          <p:cNvPr id="7" name="矩形 6"/>
          <p:cNvSpPr/>
          <p:nvPr/>
        </p:nvSpPr>
        <p:spPr>
          <a:xfrm>
            <a:off x="7149198" y="1281630"/>
            <a:ext cx="2572284" cy="437877"/>
          </a:xfrm>
          <a:prstGeom prst="rect">
            <a:avLst/>
          </a:prstGeom>
        </p:spPr>
        <p:txBody>
          <a:bodyPr wrap="square">
            <a:spAutoFit/>
          </a:bodyPr>
          <a:lstStyle/>
          <a:p>
            <a:pPr lvl="0" indent="317500">
              <a:lnSpc>
                <a:spcPts val="3000"/>
              </a:lnSpc>
              <a:spcBef>
                <a:spcPct val="0"/>
              </a:spcBef>
            </a:pPr>
            <a:r>
              <a:rPr lang="zh-CN" altLang="en-US" dirty="0">
                <a:solidFill>
                  <a:srgbClr val="181E33"/>
                </a:solidFill>
                <a:latin typeface="宋体" panose="02010600030101010101" pitchFamily="2" charset="-122"/>
                <a:ea typeface="宋体" panose="02010600030101010101" pitchFamily="2" charset="-122"/>
              </a:rPr>
              <a:t>请思考：有没有问题？</a:t>
            </a:r>
            <a:endParaRPr lang="zh-CN" altLang="zh-CN" dirty="0">
              <a:solidFill>
                <a:srgbClr val="40458C"/>
              </a:solidFill>
            </a:endParaRPr>
          </a:p>
        </p:txBody>
      </p:sp>
    </p:spTree>
    <p:extLst>
      <p:ext uri="{BB962C8B-B14F-4D97-AF65-F5344CB8AC3E}">
        <p14:creationId xmlns:p14="http://schemas.microsoft.com/office/powerpoint/2010/main" val="38259677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49088" y="1116444"/>
            <a:ext cx="10966939" cy="4664302"/>
          </a:xfrm>
        </p:spPr>
        <p:txBody>
          <a:bodyPr/>
          <a:lstStyle/>
          <a:p>
            <a:pPr marL="0" indent="0">
              <a:buNone/>
            </a:pPr>
            <a:r>
              <a:rPr lang="zh-CN" altLang="en-US" sz="2000" b="0" i="0" dirty="0">
                <a:solidFill>
                  <a:srgbClr val="181E33"/>
                </a:solidFill>
                <a:effectLst/>
                <a:latin typeface="宋体" panose="02010600030101010101" pitchFamily="2" charset="-122"/>
                <a:ea typeface="宋体" panose="02010600030101010101" pitchFamily="2" charset="-122"/>
              </a:rPr>
              <a:t>采用寄存器换名技术，消除名相关。</a:t>
            </a:r>
            <a:endParaRPr lang="en-US" altLang="zh-CN" sz="2000" b="0" i="0" dirty="0">
              <a:solidFill>
                <a:srgbClr val="181E33"/>
              </a:solidFill>
              <a:effectLst/>
              <a:latin typeface="宋体" panose="02010600030101010101" pitchFamily="2" charset="-122"/>
              <a:ea typeface="宋体" panose="02010600030101010101" pitchFamily="2" charset="-122"/>
            </a:endParaRPr>
          </a:p>
          <a:p>
            <a:pPr marL="0" indent="627063">
              <a:lnSpc>
                <a:spcPts val="3000"/>
              </a:lnSpc>
              <a:spcBef>
                <a:spcPts val="0"/>
              </a:spcBef>
              <a:buNone/>
            </a:pPr>
            <a:br>
              <a:rPr lang="zh-CN" altLang="en-US" sz="2000" b="0" i="0" dirty="0">
                <a:solidFill>
                  <a:srgbClr val="181E33"/>
                </a:solidFill>
                <a:effectLst/>
                <a:latin typeface="PingFangSC"/>
              </a:rPr>
            </a:br>
            <a:r>
              <a:rPr lang="zh-CN" altLang="en-US" sz="2000" dirty="0">
                <a:solidFill>
                  <a:srgbClr val="181E33"/>
                </a:solidFill>
                <a:latin typeface="宋体" panose="02010600030101010101" pitchFamily="2" charset="-122"/>
                <a:ea typeface="宋体" panose="02010600030101010101" pitchFamily="2" charset="-122"/>
              </a:rPr>
              <a:t>于是下面这段代码：</a:t>
            </a:r>
            <a:br>
              <a:rPr lang="zh-CN" altLang="en-US" sz="2000" b="0" i="0" dirty="0">
                <a:solidFill>
                  <a:srgbClr val="181E33"/>
                </a:solidFill>
                <a:effectLst/>
                <a:latin typeface="宋体" panose="02010600030101010101" pitchFamily="2" charset="-122"/>
                <a:ea typeface="宋体" panose="02010600030101010101" pitchFamily="2" charset="-122"/>
              </a:rPr>
            </a:br>
            <a:r>
              <a:rPr lang="zh-CN" altLang="en-US" sz="2000" b="0" i="0" dirty="0">
                <a:solidFill>
                  <a:srgbClr val="181E33"/>
                </a:solidFill>
                <a:effectLst/>
                <a:latin typeface="宋体" panose="02010600030101010101" pitchFamily="2" charset="-122"/>
                <a:ea typeface="宋体" panose="02010600030101010101" pitchFamily="2" charset="-122"/>
              </a:rPr>
              <a:t>     指令</a:t>
            </a:r>
            <a:r>
              <a:rPr lang="en-US" altLang="zh-CN" sz="2000" b="0" i="0" dirty="0">
                <a:solidFill>
                  <a:srgbClr val="181E33"/>
                </a:solidFill>
                <a:effectLst/>
                <a:latin typeface="宋体" panose="02010600030101010101" pitchFamily="2" charset="-122"/>
                <a:ea typeface="宋体" panose="02010600030101010101" pitchFamily="2" charset="-122"/>
              </a:rPr>
              <a:t>1   </a:t>
            </a:r>
            <a:r>
              <a:rPr lang="en-US" altLang="zh-CN" sz="2000" dirty="0">
                <a:solidFill>
                  <a:srgbClr val="181E33"/>
                </a:solidFill>
                <a:latin typeface="宋体" panose="02010600030101010101" pitchFamily="2" charset="-122"/>
                <a:ea typeface="宋体" panose="02010600030101010101" pitchFamily="2" charset="-122"/>
              </a:rPr>
              <a:t>DIV.D</a:t>
            </a:r>
            <a:r>
              <a:rPr lang="en-US" altLang="zh-CN" sz="2000" b="0" i="0" dirty="0">
                <a:solidFill>
                  <a:srgbClr val="181E33"/>
                </a:solidFill>
                <a:effectLst/>
                <a:latin typeface="宋体" panose="02010600030101010101" pitchFamily="2" charset="-122"/>
                <a:ea typeface="宋体" panose="02010600030101010101" pitchFamily="2" charset="-122"/>
              </a:rPr>
              <a:t>  </a:t>
            </a:r>
            <a:r>
              <a:rPr lang="en-US" altLang="zh-CN" sz="2000" b="0" i="0" dirty="0">
                <a:solidFill>
                  <a:srgbClr val="FF0000"/>
                </a:solidFill>
                <a:effectLst/>
                <a:latin typeface="宋体" panose="02010600030101010101" pitchFamily="2" charset="-122"/>
                <a:ea typeface="宋体" panose="02010600030101010101" pitchFamily="2" charset="-122"/>
              </a:rPr>
              <a:t>F4</a:t>
            </a:r>
            <a:r>
              <a:rPr lang="zh-CN" altLang="en-US" sz="2000" b="0" i="0" dirty="0">
                <a:solidFill>
                  <a:srgbClr val="181E33"/>
                </a:solidFill>
                <a:effectLst/>
                <a:latin typeface="宋体" panose="02010600030101010101" pitchFamily="2" charset="-122"/>
                <a:ea typeface="宋体" panose="02010600030101010101" pitchFamily="2" charset="-122"/>
              </a:rPr>
              <a:t>，</a:t>
            </a:r>
            <a:r>
              <a:rPr lang="en-US" altLang="zh-CN" sz="2000" b="0" i="0" dirty="0">
                <a:solidFill>
                  <a:srgbClr val="181E33"/>
                </a:solidFill>
                <a:effectLst/>
                <a:latin typeface="宋体" panose="02010600030101010101" pitchFamily="2" charset="-122"/>
                <a:ea typeface="宋体" panose="02010600030101010101" pitchFamily="2" charset="-122"/>
              </a:rPr>
              <a:t>F0</a:t>
            </a:r>
            <a:r>
              <a:rPr lang="zh-CN" altLang="en-US" sz="2000" b="0" i="0" dirty="0">
                <a:solidFill>
                  <a:srgbClr val="181E33"/>
                </a:solidFill>
                <a:effectLst/>
                <a:latin typeface="宋体" panose="02010600030101010101" pitchFamily="2" charset="-122"/>
                <a:ea typeface="宋体" panose="02010600030101010101" pitchFamily="2" charset="-122"/>
              </a:rPr>
              <a:t>，</a:t>
            </a:r>
            <a:r>
              <a:rPr lang="en-US" altLang="zh-CN" sz="2000" b="0" i="0" dirty="0">
                <a:solidFill>
                  <a:srgbClr val="181E33"/>
                </a:solidFill>
                <a:effectLst/>
                <a:latin typeface="宋体" panose="02010600030101010101" pitchFamily="2" charset="-122"/>
                <a:ea typeface="宋体" panose="02010600030101010101" pitchFamily="2" charset="-122"/>
              </a:rPr>
              <a:t>F2</a:t>
            </a:r>
            <a:endParaRPr lang="en-US" altLang="zh-CN" sz="2000" b="0" i="0" dirty="0">
              <a:solidFill>
                <a:srgbClr val="181E33"/>
              </a:solidFill>
              <a:effectLst/>
              <a:latin typeface="PingFangSC"/>
            </a:endParaRPr>
          </a:p>
          <a:p>
            <a:pPr marL="0" indent="627063">
              <a:lnSpc>
                <a:spcPts val="3000"/>
              </a:lnSpc>
              <a:spcBef>
                <a:spcPts val="0"/>
              </a:spcBef>
              <a:buNone/>
            </a:pPr>
            <a:r>
              <a:rPr lang="zh-CN" altLang="en-US" sz="2000" b="0" i="0" dirty="0">
                <a:solidFill>
                  <a:srgbClr val="181E33"/>
                </a:solidFill>
                <a:effectLst/>
                <a:latin typeface="宋体" panose="02010600030101010101" pitchFamily="2" charset="-122"/>
                <a:ea typeface="宋体" panose="02010600030101010101" pitchFamily="2" charset="-122"/>
              </a:rPr>
              <a:t>指令</a:t>
            </a:r>
            <a:r>
              <a:rPr lang="en-US" altLang="zh-CN" sz="2000" b="0" i="0" dirty="0">
                <a:solidFill>
                  <a:srgbClr val="181E33"/>
                </a:solidFill>
                <a:effectLst/>
                <a:latin typeface="宋体" panose="02010600030101010101" pitchFamily="2" charset="-122"/>
                <a:ea typeface="宋体" panose="02010600030101010101" pitchFamily="2" charset="-122"/>
              </a:rPr>
              <a:t>2   SUB.D  F10</a:t>
            </a:r>
            <a:r>
              <a:rPr lang="zh-CN" altLang="en-US" sz="2000" b="0" i="0" dirty="0">
                <a:solidFill>
                  <a:srgbClr val="181E33"/>
                </a:solidFill>
                <a:effectLst/>
                <a:latin typeface="宋体" panose="02010600030101010101" pitchFamily="2" charset="-122"/>
                <a:ea typeface="宋体" panose="02010600030101010101" pitchFamily="2" charset="-122"/>
              </a:rPr>
              <a:t>，</a:t>
            </a:r>
            <a:r>
              <a:rPr lang="en-US" altLang="zh-CN" sz="2000" b="0" i="0" dirty="0">
                <a:solidFill>
                  <a:srgbClr val="FF0000"/>
                </a:solidFill>
                <a:effectLst/>
                <a:latin typeface="宋体" panose="02010600030101010101" pitchFamily="2" charset="-122"/>
                <a:ea typeface="宋体" panose="02010600030101010101" pitchFamily="2" charset="-122"/>
              </a:rPr>
              <a:t>F4</a:t>
            </a:r>
            <a:r>
              <a:rPr lang="zh-CN" altLang="en-US" sz="2000" b="0" i="0" dirty="0">
                <a:solidFill>
                  <a:srgbClr val="181E33"/>
                </a:solidFill>
                <a:effectLst/>
                <a:latin typeface="宋体" panose="02010600030101010101" pitchFamily="2" charset="-122"/>
                <a:ea typeface="宋体" panose="02010600030101010101" pitchFamily="2" charset="-122"/>
              </a:rPr>
              <a:t>，</a:t>
            </a:r>
            <a:r>
              <a:rPr lang="en-US" altLang="zh-CN" sz="2000" b="0" i="0" dirty="0">
                <a:solidFill>
                  <a:srgbClr val="00B050"/>
                </a:solidFill>
                <a:effectLst/>
                <a:latin typeface="宋体" panose="02010600030101010101" pitchFamily="2" charset="-122"/>
                <a:ea typeface="宋体" panose="02010600030101010101" pitchFamily="2" charset="-122"/>
              </a:rPr>
              <a:t>F6</a:t>
            </a:r>
            <a:endParaRPr lang="en-US" altLang="zh-CN" sz="2000" b="0" i="0" dirty="0">
              <a:solidFill>
                <a:srgbClr val="181E33"/>
              </a:solidFill>
              <a:effectLst/>
              <a:latin typeface="PingFangSC"/>
            </a:endParaRPr>
          </a:p>
          <a:p>
            <a:pPr marL="0" indent="627063">
              <a:lnSpc>
                <a:spcPts val="3000"/>
              </a:lnSpc>
              <a:spcBef>
                <a:spcPts val="0"/>
              </a:spcBef>
              <a:buNone/>
            </a:pPr>
            <a:r>
              <a:rPr lang="zh-CN" altLang="en-US" sz="2000" b="0" i="0" dirty="0">
                <a:solidFill>
                  <a:srgbClr val="181E33"/>
                </a:solidFill>
                <a:effectLst/>
                <a:latin typeface="宋体" panose="02010600030101010101" pitchFamily="2" charset="-122"/>
                <a:ea typeface="宋体" panose="02010600030101010101" pitchFamily="2" charset="-122"/>
              </a:rPr>
              <a:t>指令</a:t>
            </a:r>
            <a:r>
              <a:rPr lang="en-US" altLang="zh-CN" sz="2000" b="0" i="0" dirty="0">
                <a:solidFill>
                  <a:srgbClr val="181E33"/>
                </a:solidFill>
                <a:effectLst/>
                <a:latin typeface="宋体" panose="02010600030101010101" pitchFamily="2" charset="-122"/>
                <a:ea typeface="宋体" panose="02010600030101010101" pitchFamily="2" charset="-122"/>
              </a:rPr>
              <a:t>3   ADD.D  </a:t>
            </a:r>
            <a:r>
              <a:rPr lang="en-US" altLang="zh-CN" sz="2000" b="0" i="0" dirty="0">
                <a:solidFill>
                  <a:srgbClr val="00B050"/>
                </a:solidFill>
                <a:effectLst/>
                <a:latin typeface="宋体" panose="02010600030101010101" pitchFamily="2" charset="-122"/>
                <a:ea typeface="宋体" panose="02010600030101010101" pitchFamily="2" charset="-122"/>
              </a:rPr>
              <a:t>F6</a:t>
            </a:r>
            <a:r>
              <a:rPr lang="zh-CN" altLang="en-US" sz="2000" b="0" i="0" dirty="0">
                <a:solidFill>
                  <a:srgbClr val="181E33"/>
                </a:solidFill>
                <a:effectLst/>
                <a:latin typeface="宋体" panose="02010600030101010101" pitchFamily="2" charset="-122"/>
                <a:ea typeface="宋体" panose="02010600030101010101" pitchFamily="2" charset="-122"/>
              </a:rPr>
              <a:t>，</a:t>
            </a:r>
            <a:r>
              <a:rPr lang="en-US" altLang="zh-CN" sz="2000" b="0" i="0" dirty="0">
                <a:solidFill>
                  <a:srgbClr val="181E33"/>
                </a:solidFill>
                <a:effectLst/>
                <a:latin typeface="宋体" panose="02010600030101010101" pitchFamily="2" charset="-122"/>
                <a:ea typeface="宋体" panose="02010600030101010101" pitchFamily="2" charset="-122"/>
              </a:rPr>
              <a:t>F12</a:t>
            </a:r>
            <a:r>
              <a:rPr lang="zh-CN" altLang="en-US" sz="2000" b="0" i="0" dirty="0">
                <a:solidFill>
                  <a:srgbClr val="181E33"/>
                </a:solidFill>
                <a:effectLst/>
                <a:latin typeface="宋体" panose="02010600030101010101" pitchFamily="2" charset="-122"/>
                <a:ea typeface="宋体" panose="02010600030101010101" pitchFamily="2" charset="-122"/>
              </a:rPr>
              <a:t>，</a:t>
            </a:r>
            <a:r>
              <a:rPr lang="en-US" altLang="zh-CN" sz="2000" b="0" i="0" dirty="0">
                <a:solidFill>
                  <a:srgbClr val="181E33"/>
                </a:solidFill>
                <a:effectLst/>
                <a:latin typeface="宋体" panose="02010600030101010101" pitchFamily="2" charset="-122"/>
                <a:ea typeface="宋体" panose="02010600030101010101" pitchFamily="2" charset="-122"/>
              </a:rPr>
              <a:t>F14</a:t>
            </a:r>
          </a:p>
          <a:p>
            <a:pPr marL="0" indent="0">
              <a:lnSpc>
                <a:spcPts val="3000"/>
              </a:lnSpc>
              <a:spcBef>
                <a:spcPts val="0"/>
              </a:spcBef>
              <a:buNone/>
            </a:pPr>
            <a:endParaRPr lang="en-US" altLang="zh-CN" sz="2000" b="0" i="0" dirty="0">
              <a:solidFill>
                <a:srgbClr val="181E33"/>
              </a:solidFill>
              <a:effectLst/>
              <a:latin typeface="PingFangSC"/>
            </a:endParaRPr>
          </a:p>
          <a:p>
            <a:pPr marL="0" indent="0">
              <a:lnSpc>
                <a:spcPts val="3000"/>
              </a:lnSpc>
              <a:spcBef>
                <a:spcPts val="0"/>
              </a:spcBef>
              <a:buNone/>
            </a:pPr>
            <a:r>
              <a:rPr lang="zh-CN" altLang="en-US" sz="2000" b="0" i="0" dirty="0">
                <a:solidFill>
                  <a:srgbClr val="181E33"/>
                </a:solidFill>
                <a:effectLst/>
                <a:latin typeface="宋体" panose="02010600030101010101" pitchFamily="2" charset="-122"/>
                <a:ea typeface="宋体" panose="02010600030101010101" pitchFamily="2" charset="-122"/>
              </a:rPr>
              <a:t>可以变成：</a:t>
            </a:r>
            <a:endParaRPr lang="zh-CN" altLang="en-US" sz="2000" b="0" i="0" dirty="0">
              <a:solidFill>
                <a:srgbClr val="181E33"/>
              </a:solidFill>
              <a:effectLst/>
              <a:latin typeface="PingFangSC"/>
            </a:endParaRPr>
          </a:p>
          <a:p>
            <a:pPr marL="0" indent="627063">
              <a:lnSpc>
                <a:spcPts val="3000"/>
              </a:lnSpc>
              <a:spcBef>
                <a:spcPts val="0"/>
              </a:spcBef>
              <a:buNone/>
            </a:pPr>
            <a:r>
              <a:rPr lang="zh-CN" altLang="en-US" sz="2000" b="0" i="0" dirty="0">
                <a:solidFill>
                  <a:srgbClr val="181E33"/>
                </a:solidFill>
                <a:effectLst/>
                <a:latin typeface="宋体" panose="02010600030101010101" pitchFamily="2" charset="-122"/>
                <a:ea typeface="宋体" panose="02010600030101010101" pitchFamily="2" charset="-122"/>
              </a:rPr>
              <a:t>指令</a:t>
            </a:r>
            <a:r>
              <a:rPr lang="en-US" altLang="zh-CN" sz="2000" b="0" i="0" dirty="0">
                <a:solidFill>
                  <a:srgbClr val="181E33"/>
                </a:solidFill>
                <a:effectLst/>
                <a:latin typeface="宋体" panose="02010600030101010101" pitchFamily="2" charset="-122"/>
                <a:ea typeface="宋体" panose="02010600030101010101" pitchFamily="2" charset="-122"/>
              </a:rPr>
              <a:t>1   DIV.D  </a:t>
            </a:r>
            <a:r>
              <a:rPr lang="en-US" altLang="zh-CN" sz="2000" b="0" i="0" dirty="0">
                <a:solidFill>
                  <a:srgbClr val="FF0000"/>
                </a:solidFill>
                <a:effectLst/>
                <a:latin typeface="宋体" panose="02010600030101010101" pitchFamily="2" charset="-122"/>
                <a:ea typeface="宋体" panose="02010600030101010101" pitchFamily="2" charset="-122"/>
              </a:rPr>
              <a:t>F4</a:t>
            </a:r>
            <a:r>
              <a:rPr lang="zh-CN" altLang="en-US" sz="2000" b="0" i="0" dirty="0">
                <a:solidFill>
                  <a:srgbClr val="181E33"/>
                </a:solidFill>
                <a:effectLst/>
                <a:latin typeface="宋体" panose="02010600030101010101" pitchFamily="2" charset="-122"/>
                <a:ea typeface="宋体" panose="02010600030101010101" pitchFamily="2" charset="-122"/>
              </a:rPr>
              <a:t>，</a:t>
            </a:r>
            <a:r>
              <a:rPr lang="en-US" altLang="zh-CN" sz="2000" b="0" i="0" dirty="0">
                <a:solidFill>
                  <a:srgbClr val="181E33"/>
                </a:solidFill>
                <a:effectLst/>
                <a:latin typeface="宋体" panose="02010600030101010101" pitchFamily="2" charset="-122"/>
                <a:ea typeface="宋体" panose="02010600030101010101" pitchFamily="2" charset="-122"/>
              </a:rPr>
              <a:t>F0</a:t>
            </a:r>
            <a:r>
              <a:rPr lang="zh-CN" altLang="en-US" sz="2000" b="0" i="0" dirty="0">
                <a:solidFill>
                  <a:srgbClr val="181E33"/>
                </a:solidFill>
                <a:effectLst/>
                <a:latin typeface="宋体" panose="02010600030101010101" pitchFamily="2" charset="-122"/>
                <a:ea typeface="宋体" panose="02010600030101010101" pitchFamily="2" charset="-122"/>
              </a:rPr>
              <a:t>，</a:t>
            </a:r>
            <a:r>
              <a:rPr lang="en-US" altLang="zh-CN" sz="2000" b="0" i="0" dirty="0">
                <a:solidFill>
                  <a:srgbClr val="181E33"/>
                </a:solidFill>
                <a:effectLst/>
                <a:latin typeface="宋体" panose="02010600030101010101" pitchFamily="2" charset="-122"/>
                <a:ea typeface="宋体" panose="02010600030101010101" pitchFamily="2" charset="-122"/>
              </a:rPr>
              <a:t>F2</a:t>
            </a:r>
            <a:endParaRPr lang="en-US" altLang="zh-CN" sz="2000" b="0" i="0" dirty="0">
              <a:solidFill>
                <a:srgbClr val="181E33"/>
              </a:solidFill>
              <a:effectLst/>
              <a:latin typeface="PingFangSC"/>
            </a:endParaRPr>
          </a:p>
          <a:p>
            <a:pPr marL="0" indent="627063">
              <a:lnSpc>
                <a:spcPts val="3000"/>
              </a:lnSpc>
              <a:spcBef>
                <a:spcPts val="0"/>
              </a:spcBef>
              <a:buNone/>
            </a:pPr>
            <a:r>
              <a:rPr lang="zh-CN" altLang="en-US" sz="2000" b="0" i="0" dirty="0">
                <a:solidFill>
                  <a:srgbClr val="181E33"/>
                </a:solidFill>
                <a:effectLst/>
                <a:latin typeface="宋体" panose="02010600030101010101" pitchFamily="2" charset="-122"/>
                <a:ea typeface="宋体" panose="02010600030101010101" pitchFamily="2" charset="-122"/>
              </a:rPr>
              <a:t>指令</a:t>
            </a:r>
            <a:r>
              <a:rPr lang="en-US" altLang="zh-CN" sz="2000" b="0" i="0" dirty="0">
                <a:solidFill>
                  <a:srgbClr val="181E33"/>
                </a:solidFill>
                <a:effectLst/>
                <a:latin typeface="宋体" panose="02010600030101010101" pitchFamily="2" charset="-122"/>
                <a:ea typeface="宋体" panose="02010600030101010101" pitchFamily="2" charset="-122"/>
              </a:rPr>
              <a:t>2   SUB.D  F10</a:t>
            </a:r>
            <a:r>
              <a:rPr lang="zh-CN" altLang="en-US" sz="2000" b="0" i="0" dirty="0">
                <a:solidFill>
                  <a:srgbClr val="181E33"/>
                </a:solidFill>
                <a:effectLst/>
                <a:latin typeface="宋体" panose="02010600030101010101" pitchFamily="2" charset="-122"/>
                <a:ea typeface="宋体" panose="02010600030101010101" pitchFamily="2" charset="-122"/>
              </a:rPr>
              <a:t>，</a:t>
            </a:r>
            <a:r>
              <a:rPr lang="en-US" altLang="zh-CN" sz="2000" b="0" i="0" dirty="0">
                <a:solidFill>
                  <a:srgbClr val="FF0000"/>
                </a:solidFill>
                <a:effectLst/>
                <a:latin typeface="宋体" panose="02010600030101010101" pitchFamily="2" charset="-122"/>
                <a:ea typeface="宋体" panose="02010600030101010101" pitchFamily="2" charset="-122"/>
              </a:rPr>
              <a:t>F4</a:t>
            </a:r>
            <a:r>
              <a:rPr lang="zh-CN" altLang="en-US" sz="2000" b="0" i="0" dirty="0">
                <a:solidFill>
                  <a:srgbClr val="181E33"/>
                </a:solidFill>
                <a:effectLst/>
                <a:latin typeface="宋体" panose="02010600030101010101" pitchFamily="2" charset="-122"/>
                <a:ea typeface="宋体" panose="02010600030101010101" pitchFamily="2" charset="-122"/>
              </a:rPr>
              <a:t>，</a:t>
            </a:r>
            <a:r>
              <a:rPr lang="en-US" altLang="zh-CN" sz="2000" b="0" i="0" dirty="0">
                <a:solidFill>
                  <a:srgbClr val="00B050"/>
                </a:solidFill>
                <a:effectLst/>
                <a:latin typeface="宋体" panose="02010600030101010101" pitchFamily="2" charset="-122"/>
                <a:ea typeface="宋体" panose="02010600030101010101" pitchFamily="2" charset="-122"/>
              </a:rPr>
              <a:t>F6</a:t>
            </a:r>
            <a:endParaRPr lang="en-US" altLang="zh-CN" sz="2000" b="0" i="0" dirty="0">
              <a:solidFill>
                <a:srgbClr val="181E33"/>
              </a:solidFill>
              <a:effectLst/>
              <a:latin typeface="PingFangSC"/>
            </a:endParaRPr>
          </a:p>
          <a:p>
            <a:pPr marL="0" indent="627063">
              <a:lnSpc>
                <a:spcPts val="3000"/>
              </a:lnSpc>
              <a:spcBef>
                <a:spcPts val="0"/>
              </a:spcBef>
              <a:buNone/>
            </a:pPr>
            <a:r>
              <a:rPr lang="zh-CN" altLang="en-US" sz="2000" b="0" i="0" dirty="0">
                <a:solidFill>
                  <a:srgbClr val="181E33"/>
                </a:solidFill>
                <a:effectLst/>
                <a:latin typeface="宋体" panose="02010600030101010101" pitchFamily="2" charset="-122"/>
                <a:ea typeface="宋体" panose="02010600030101010101" pitchFamily="2" charset="-122"/>
              </a:rPr>
              <a:t>指令</a:t>
            </a:r>
            <a:r>
              <a:rPr lang="en-US" altLang="zh-CN" sz="2000" b="0" i="0" dirty="0">
                <a:solidFill>
                  <a:srgbClr val="181E33"/>
                </a:solidFill>
                <a:effectLst/>
                <a:latin typeface="宋体" panose="02010600030101010101" pitchFamily="2" charset="-122"/>
                <a:ea typeface="宋体" panose="02010600030101010101" pitchFamily="2" charset="-122"/>
              </a:rPr>
              <a:t>3   ADD.D  </a:t>
            </a:r>
            <a:r>
              <a:rPr lang="en-US" altLang="zh-CN" sz="2000" b="0" i="0" dirty="0">
                <a:solidFill>
                  <a:srgbClr val="0099CC"/>
                </a:solidFill>
                <a:effectLst/>
                <a:latin typeface="宋体" panose="02010600030101010101" pitchFamily="2" charset="-122"/>
                <a:ea typeface="宋体" panose="02010600030101010101" pitchFamily="2" charset="-122"/>
              </a:rPr>
              <a:t>S</a:t>
            </a:r>
            <a:r>
              <a:rPr lang="zh-CN" altLang="en-US" sz="2000" b="0" i="0" dirty="0">
                <a:solidFill>
                  <a:srgbClr val="181E33"/>
                </a:solidFill>
                <a:effectLst/>
                <a:latin typeface="宋体" panose="02010600030101010101" pitchFamily="2" charset="-122"/>
                <a:ea typeface="宋体" panose="02010600030101010101" pitchFamily="2" charset="-122"/>
              </a:rPr>
              <a:t>，</a:t>
            </a:r>
            <a:r>
              <a:rPr lang="en-US" altLang="zh-CN" sz="2000" b="0" i="0" dirty="0">
                <a:solidFill>
                  <a:srgbClr val="181E33"/>
                </a:solidFill>
                <a:effectLst/>
                <a:latin typeface="宋体" panose="02010600030101010101" pitchFamily="2" charset="-122"/>
                <a:ea typeface="宋体" panose="02010600030101010101" pitchFamily="2" charset="-122"/>
              </a:rPr>
              <a:t>F12</a:t>
            </a:r>
            <a:r>
              <a:rPr lang="zh-CN" altLang="en-US" sz="2000" b="0" i="0" dirty="0">
                <a:solidFill>
                  <a:srgbClr val="181E33"/>
                </a:solidFill>
                <a:effectLst/>
                <a:latin typeface="宋体" panose="02010600030101010101" pitchFamily="2" charset="-122"/>
                <a:ea typeface="宋体" panose="02010600030101010101" pitchFamily="2" charset="-122"/>
              </a:rPr>
              <a:t>，</a:t>
            </a:r>
            <a:r>
              <a:rPr lang="en-US" altLang="zh-CN" sz="2000" b="0" i="0" dirty="0">
                <a:solidFill>
                  <a:srgbClr val="181E33"/>
                </a:solidFill>
                <a:effectLst/>
                <a:latin typeface="宋体" panose="02010600030101010101" pitchFamily="2" charset="-122"/>
                <a:ea typeface="宋体" panose="02010600030101010101" pitchFamily="2" charset="-122"/>
              </a:rPr>
              <a:t>F14</a:t>
            </a:r>
            <a:endParaRPr lang="en-US" altLang="zh-CN" sz="2000" b="0" i="0" dirty="0">
              <a:solidFill>
                <a:srgbClr val="181E33"/>
              </a:solidFill>
              <a:effectLst/>
              <a:latin typeface="PingFangSC"/>
            </a:endParaRPr>
          </a:p>
          <a:p>
            <a:pPr marL="0" indent="0">
              <a:lnSpc>
                <a:spcPts val="3000"/>
              </a:lnSpc>
              <a:spcBef>
                <a:spcPts val="0"/>
              </a:spcBef>
              <a:buNone/>
            </a:pPr>
            <a:endParaRPr lang="zh-CN" altLang="en-US" dirty="0"/>
          </a:p>
        </p:txBody>
      </p:sp>
      <p:sp>
        <p:nvSpPr>
          <p:cNvPr id="7" name="矩形 6"/>
          <p:cNvSpPr/>
          <p:nvPr/>
        </p:nvSpPr>
        <p:spPr>
          <a:xfrm>
            <a:off x="0" y="45004"/>
            <a:ext cx="2698176" cy="523220"/>
          </a:xfrm>
          <a:prstGeom prst="rect">
            <a:avLst/>
          </a:prstGeom>
        </p:spPr>
        <p:txBody>
          <a:bodyPr wrap="none">
            <a:spAutoFit/>
          </a:bodyPr>
          <a:lstStyle/>
          <a:p>
            <a:pPr lvl="0" algn="ctr"/>
            <a:r>
              <a:rPr lang="zh-CN" altLang="en-US" sz="2800" dirty="0">
                <a:solidFill>
                  <a:srgbClr val="333333"/>
                </a:solidFill>
                <a:latin typeface="宋体" panose="02010600030101010101" pitchFamily="2" charset="-122"/>
                <a:ea typeface="宋体" panose="02010600030101010101" pitchFamily="2" charset="-122"/>
              </a:rPr>
              <a:t>解决第二个问题</a:t>
            </a:r>
          </a:p>
        </p:txBody>
      </p:sp>
    </p:spTree>
    <p:extLst>
      <p:ext uri="{BB962C8B-B14F-4D97-AF65-F5344CB8AC3E}">
        <p14:creationId xmlns:p14="http://schemas.microsoft.com/office/powerpoint/2010/main" val="28075241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27604" y="1033140"/>
            <a:ext cx="10133204" cy="5111286"/>
          </a:xfrm>
        </p:spPr>
        <p:txBody>
          <a:bodyPr>
            <a:normAutofit/>
          </a:bodyPr>
          <a:lstStyle/>
          <a:p>
            <a:pPr>
              <a:lnSpc>
                <a:spcPts val="3000"/>
              </a:lnSpc>
            </a:pPr>
            <a:r>
              <a:rPr lang="zh-CN" altLang="en-US" sz="2300" b="0" i="0" dirty="0">
                <a:solidFill>
                  <a:srgbClr val="181E33"/>
                </a:solidFill>
                <a:effectLst/>
                <a:latin typeface="宋体" panose="02010600030101010101" pitchFamily="2" charset="-122"/>
                <a:ea typeface="宋体" panose="02010600030101010101" pitchFamily="2" charset="-122"/>
              </a:rPr>
              <a:t>相对于静态指令调度 ，动态指令调度是在指令的执行过程中进行调度，使得无关的指令得以先执行，减少阻塞；</a:t>
            </a:r>
            <a:endParaRPr lang="en-US" altLang="zh-CN" sz="2300" b="0" i="0" dirty="0">
              <a:solidFill>
                <a:srgbClr val="181E33"/>
              </a:solidFill>
              <a:effectLst/>
              <a:latin typeface="宋体" panose="02010600030101010101" pitchFamily="2" charset="-122"/>
              <a:ea typeface="宋体" panose="02010600030101010101" pitchFamily="2" charset="-122"/>
            </a:endParaRPr>
          </a:p>
          <a:p>
            <a:pPr>
              <a:lnSpc>
                <a:spcPts val="3000"/>
              </a:lnSpc>
            </a:pPr>
            <a:r>
              <a:rPr lang="zh-CN" altLang="en-US" sz="2300" b="0" i="0" dirty="0">
                <a:solidFill>
                  <a:srgbClr val="181E33"/>
                </a:solidFill>
                <a:effectLst/>
                <a:latin typeface="宋体" panose="02010600030101010101" pitchFamily="2" charset="-122"/>
                <a:ea typeface="宋体" panose="02010600030101010101" pitchFamily="2" charset="-122"/>
              </a:rPr>
              <a:t>能够处理一些在编译时情况不明的相关（如存储器访问的相关）；</a:t>
            </a:r>
            <a:endParaRPr lang="en-US" altLang="zh-CN" sz="2300" b="0" i="0" dirty="0">
              <a:solidFill>
                <a:srgbClr val="181E33"/>
              </a:solidFill>
              <a:effectLst/>
              <a:latin typeface="宋体" panose="02010600030101010101" pitchFamily="2" charset="-122"/>
              <a:ea typeface="宋体" panose="02010600030101010101" pitchFamily="2" charset="-122"/>
            </a:endParaRPr>
          </a:p>
          <a:p>
            <a:pPr>
              <a:lnSpc>
                <a:spcPts val="3000"/>
              </a:lnSpc>
            </a:pPr>
            <a:r>
              <a:rPr lang="zh-CN" altLang="en-US" sz="2300" dirty="0">
                <a:latin typeface="宋体" panose="02010600030101010101" pitchFamily="2" charset="-122"/>
                <a:ea typeface="宋体" panose="02010600030101010101" pitchFamily="2" charset="-122"/>
              </a:rPr>
              <a:t>能够使本来是面向某一流水线优化编译的代码在其他的流水线（动态调度）上也能高效地执行；</a:t>
            </a:r>
            <a:endParaRPr lang="zh-CN" altLang="en-US" sz="2300" b="0" i="0" dirty="0">
              <a:solidFill>
                <a:srgbClr val="181E33"/>
              </a:solidFill>
              <a:effectLst/>
              <a:latin typeface="宋体" panose="02010600030101010101" pitchFamily="2" charset="-122"/>
              <a:ea typeface="宋体" panose="02010600030101010101" pitchFamily="2" charset="-122"/>
            </a:endParaRPr>
          </a:p>
          <a:p>
            <a:pPr>
              <a:lnSpc>
                <a:spcPts val="3000"/>
              </a:lnSpc>
            </a:pPr>
            <a:r>
              <a:rPr lang="zh-CN" altLang="en-US" sz="2300" b="0" i="0" dirty="0">
                <a:solidFill>
                  <a:srgbClr val="181E33"/>
                </a:solidFill>
                <a:effectLst/>
                <a:latin typeface="宋体" panose="02010600030101010101" pitchFamily="2" charset="-122"/>
                <a:ea typeface="宋体" panose="02010600030101010101" pitchFamily="2" charset="-122"/>
              </a:rPr>
              <a:t>动态指令调度将会引起指令乱序执行，因此，使用换名技术消除名相关（包括反相关和输出相关）；</a:t>
            </a:r>
          </a:p>
          <a:p>
            <a:pPr>
              <a:lnSpc>
                <a:spcPts val="3000"/>
              </a:lnSpc>
            </a:pPr>
            <a:r>
              <a:rPr lang="zh-CN" altLang="en-US" sz="2300" b="0" i="0" dirty="0">
                <a:solidFill>
                  <a:srgbClr val="181E33"/>
                </a:solidFill>
                <a:effectLst/>
                <a:latin typeface="宋体" panose="02010600030101010101" pitchFamily="2" charset="-122"/>
                <a:ea typeface="宋体" panose="02010600030101010101" pitchFamily="2" charset="-122"/>
              </a:rPr>
              <a:t>指令乱序完成使得异常处理困难；</a:t>
            </a:r>
            <a:endParaRPr lang="en-US" altLang="zh-CN" sz="2300" b="0" i="0" dirty="0">
              <a:solidFill>
                <a:srgbClr val="181E33"/>
              </a:solidFill>
              <a:effectLst/>
              <a:latin typeface="宋体" panose="02010600030101010101" pitchFamily="2" charset="-122"/>
              <a:ea typeface="宋体" panose="02010600030101010101" pitchFamily="2" charset="-122"/>
            </a:endParaRPr>
          </a:p>
          <a:p>
            <a:pPr>
              <a:lnSpc>
                <a:spcPts val="3000"/>
              </a:lnSpc>
            </a:pPr>
            <a:r>
              <a:rPr lang="zh-CN" altLang="en-US" sz="2300" dirty="0">
                <a:latin typeface="宋体" panose="02010600030101010101" pitchFamily="2" charset="-122"/>
                <a:ea typeface="宋体" panose="02010600030101010101" pitchFamily="2" charset="-122"/>
              </a:rPr>
              <a:t>以硬件复杂性的显著增加为代价。</a:t>
            </a:r>
          </a:p>
          <a:p>
            <a:pPr>
              <a:buFont typeface="+mj-lt"/>
              <a:buAutoNum type="arabicPeriod"/>
            </a:pPr>
            <a:endParaRPr lang="zh-CN" altLang="en-US" sz="2000" b="0" i="0" dirty="0">
              <a:solidFill>
                <a:srgbClr val="181E33"/>
              </a:solidFill>
              <a:effectLst/>
              <a:latin typeface="PingFangSC"/>
            </a:endParaRPr>
          </a:p>
          <a:p>
            <a:endParaRPr lang="zh-CN" altLang="en-US" sz="2000" dirty="0"/>
          </a:p>
        </p:txBody>
      </p:sp>
      <p:sp>
        <p:nvSpPr>
          <p:cNvPr id="8" name="矩形 7"/>
          <p:cNvSpPr/>
          <p:nvPr/>
        </p:nvSpPr>
        <p:spPr>
          <a:xfrm>
            <a:off x="215754" y="183678"/>
            <a:ext cx="3724096" cy="451406"/>
          </a:xfrm>
          <a:prstGeom prst="rect">
            <a:avLst/>
          </a:prstGeom>
        </p:spPr>
        <p:txBody>
          <a:bodyPr wrap="none">
            <a:spAutoFit/>
          </a:bodyPr>
          <a:lstStyle/>
          <a:p>
            <a:pPr>
              <a:lnSpc>
                <a:spcPts val="2800"/>
              </a:lnSpc>
              <a:spcBef>
                <a:spcPts val="1200"/>
              </a:spcBef>
            </a:pPr>
            <a:r>
              <a:rPr lang="en-US" altLang="zh-CN" sz="2400" dirty="0">
                <a:latin typeface="宋体" panose="02010600030101010101" pitchFamily="2" charset="-122"/>
                <a:ea typeface="宋体" panose="02010600030101010101" pitchFamily="2" charset="-122"/>
              </a:rPr>
              <a:t>4. </a:t>
            </a:r>
            <a:r>
              <a:rPr lang="zh-CN" altLang="en-US" sz="2400" dirty="0">
                <a:latin typeface="宋体" panose="02010600030101010101" pitchFamily="2" charset="-122"/>
                <a:ea typeface="宋体" panose="02010600030101010101" pitchFamily="2" charset="-122"/>
              </a:rPr>
              <a:t>动态调度基本思想小结</a:t>
            </a: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5553565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16874" y="1075006"/>
            <a:ext cx="5577254" cy="4024802"/>
          </a:xfrm>
        </p:spPr>
        <p:txBody>
          <a:bodyPr/>
          <a:lstStyle/>
          <a:p>
            <a:pPr marL="0" indent="0">
              <a:buNone/>
            </a:pPr>
            <a:r>
              <a:rPr lang="zh-CN" altLang="en-US" sz="2800" dirty="0"/>
              <a:t>知识要点：</a:t>
            </a:r>
            <a:endParaRPr lang="en-US" altLang="zh-CN" sz="2800" dirty="0"/>
          </a:p>
          <a:p>
            <a:pPr marL="901700" indent="-457200">
              <a:lnSpc>
                <a:spcPts val="3000"/>
              </a:lnSpc>
              <a:buFont typeface="+mj-lt"/>
              <a:buAutoNum type="arabicPeriod"/>
            </a:pPr>
            <a:r>
              <a:rPr lang="zh-CN" altLang="en-US" sz="2400" dirty="0"/>
              <a:t>记分板机制</a:t>
            </a:r>
            <a:endParaRPr lang="en-US" altLang="zh-CN" sz="2400" dirty="0"/>
          </a:p>
          <a:p>
            <a:pPr marL="901700" indent="-457200">
              <a:lnSpc>
                <a:spcPts val="3000"/>
              </a:lnSpc>
              <a:buFont typeface="+mj-lt"/>
              <a:buAutoNum type="arabicPeriod"/>
            </a:pPr>
            <a:r>
              <a:rPr lang="zh-CN" altLang="en-US" sz="2400" dirty="0"/>
              <a:t>记分板的</a:t>
            </a:r>
            <a:r>
              <a:rPr lang="en-US" altLang="zh-CN" sz="2400" dirty="0"/>
              <a:t>DLX</a:t>
            </a:r>
            <a:r>
              <a:rPr lang="zh-CN" altLang="en-US" sz="2400" dirty="0"/>
              <a:t>基本结构</a:t>
            </a:r>
            <a:endParaRPr lang="en-US" altLang="zh-CN" sz="2400" dirty="0"/>
          </a:p>
          <a:p>
            <a:pPr marL="901700" indent="-457200">
              <a:lnSpc>
                <a:spcPts val="3000"/>
              </a:lnSpc>
              <a:buFont typeface="+mj-lt"/>
              <a:buAutoNum type="arabicPeriod"/>
            </a:pPr>
            <a:r>
              <a:rPr lang="zh-CN" altLang="en-US" sz="2400" dirty="0"/>
              <a:t>记分板记录并管理三张表</a:t>
            </a:r>
            <a:endParaRPr lang="en-US" altLang="zh-CN" sz="2400" dirty="0"/>
          </a:p>
          <a:p>
            <a:pPr marL="901700" indent="-457200">
              <a:lnSpc>
                <a:spcPts val="3000"/>
              </a:lnSpc>
              <a:buFont typeface="+mj-lt"/>
              <a:buAutoNum type="arabicPeriod"/>
            </a:pPr>
            <a:r>
              <a:rPr lang="zh-CN" altLang="en-US" sz="2400" dirty="0"/>
              <a:t>记分板调度举例</a:t>
            </a:r>
            <a:endParaRPr lang="en-US" altLang="zh-CN" sz="2400" dirty="0"/>
          </a:p>
          <a:p>
            <a:pPr marL="901700" indent="-457200">
              <a:lnSpc>
                <a:spcPts val="3000"/>
              </a:lnSpc>
              <a:buFont typeface="+mj-lt"/>
              <a:buAutoNum type="arabicPeriod"/>
            </a:pPr>
            <a:r>
              <a:rPr lang="zh-CN" altLang="en-US" sz="2400" dirty="0"/>
              <a:t>计分板算法描述</a:t>
            </a:r>
            <a:endParaRPr lang="en-US" altLang="zh-CN" sz="2400" dirty="0"/>
          </a:p>
          <a:p>
            <a:pPr marL="901700" indent="-457200">
              <a:lnSpc>
                <a:spcPts val="3000"/>
              </a:lnSpc>
              <a:buFont typeface="+mj-lt"/>
              <a:buAutoNum type="arabicPeriod"/>
            </a:pPr>
            <a:r>
              <a:rPr lang="zh-CN" altLang="en-US" sz="2400" dirty="0"/>
              <a:t>限制记分板机制性能的因素</a:t>
            </a:r>
            <a:endParaRPr lang="zh-CN" altLang="en-US" sz="2800" dirty="0"/>
          </a:p>
          <a:p>
            <a:pPr marL="0" indent="0">
              <a:buNone/>
            </a:pPr>
            <a:endParaRPr lang="zh-CN" altLang="en-US" dirty="0"/>
          </a:p>
        </p:txBody>
      </p:sp>
      <p:sp>
        <p:nvSpPr>
          <p:cNvPr id="5" name="标题 1"/>
          <p:cNvSpPr txBox="1">
            <a:spLocks/>
          </p:cNvSpPr>
          <p:nvPr/>
        </p:nvSpPr>
        <p:spPr>
          <a:xfrm>
            <a:off x="-1" y="1"/>
            <a:ext cx="7699762" cy="685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latin typeface="宋体" panose="02010600030101010101" pitchFamily="2" charset="-122"/>
                <a:ea typeface="宋体" panose="02010600030101010101" pitchFamily="2" charset="-122"/>
              </a:rPr>
              <a:t>3.3.2  </a:t>
            </a:r>
            <a:r>
              <a:rPr lang="zh-CN" altLang="en-US" sz="2800" dirty="0">
                <a:latin typeface="宋体" panose="02010600030101010101" pitchFamily="2" charset="-122"/>
                <a:ea typeface="宋体" panose="02010600030101010101" pitchFamily="2" charset="-122"/>
              </a:rPr>
              <a:t>记分板算法 （作为自学内容）</a:t>
            </a:r>
          </a:p>
        </p:txBody>
      </p:sp>
    </p:spTree>
    <p:extLst>
      <p:ext uri="{BB962C8B-B14F-4D97-AF65-F5344CB8AC3E}">
        <p14:creationId xmlns:p14="http://schemas.microsoft.com/office/powerpoint/2010/main" val="3824488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2275" name="Rectangle 3"/>
          <p:cNvSpPr>
            <a:spLocks noGrp="1" noChangeArrowheads="1"/>
          </p:cNvSpPr>
          <p:nvPr>
            <p:ph type="body" idx="1"/>
          </p:nvPr>
        </p:nvSpPr>
        <p:spPr>
          <a:xfrm>
            <a:off x="876300" y="503238"/>
            <a:ext cx="8229600" cy="5592763"/>
          </a:xfrm>
        </p:spPr>
        <p:txBody>
          <a:bodyPr>
            <a:normAutofit/>
          </a:bodyPr>
          <a:lstStyle/>
          <a:p>
            <a:pPr eaLnBrk="1" hangingPunct="1">
              <a:lnSpc>
                <a:spcPct val="120000"/>
              </a:lnSpc>
            </a:pPr>
            <a:r>
              <a:rPr lang="zh-CN" altLang="en-US" sz="2400" dirty="0">
                <a:latin typeface="宋体" panose="02010600030101010101" pitchFamily="2" charset="-122"/>
                <a:ea typeface="宋体" panose="02010600030101010101" pitchFamily="2" charset="-122"/>
              </a:rPr>
              <a:t>在有序执行中，</a:t>
            </a:r>
            <a:r>
              <a:rPr lang="en-US" altLang="zh-CN" sz="2400" dirty="0">
                <a:latin typeface="宋体" panose="02010600030101010101" pitchFamily="2" charset="-122"/>
                <a:ea typeface="宋体" panose="02010600030101010101" pitchFamily="2" charset="-122"/>
              </a:rPr>
              <a:t>WAW</a:t>
            </a:r>
            <a:r>
              <a:rPr lang="zh-CN" altLang="en-US" sz="2400" dirty="0">
                <a:latin typeface="宋体" panose="02010600030101010101" pitchFamily="2" charset="-122"/>
                <a:ea typeface="宋体" panose="02010600030101010101" pitchFamily="2" charset="-122"/>
              </a:rPr>
              <a:t>冒险和</a:t>
            </a:r>
            <a:r>
              <a:rPr lang="en-US" altLang="zh-CN" sz="2400" dirty="0">
                <a:latin typeface="宋体" panose="02010600030101010101" pitchFamily="2" charset="-122"/>
                <a:ea typeface="宋体" panose="02010600030101010101" pitchFamily="2" charset="-122"/>
              </a:rPr>
              <a:t>WAR</a:t>
            </a:r>
            <a:r>
              <a:rPr lang="zh-CN" altLang="en-US" sz="2400" dirty="0">
                <a:latin typeface="宋体" panose="02010600030101010101" pitchFamily="2" charset="-122"/>
                <a:ea typeface="宋体" panose="02010600030101010101" pitchFamily="2" charset="-122"/>
              </a:rPr>
              <a:t>冒险由于指令必须顺序流出而得到避免。</a:t>
            </a:r>
          </a:p>
          <a:p>
            <a:pPr eaLnBrk="1" hangingPunct="1">
              <a:lnSpc>
                <a:spcPct val="120000"/>
              </a:lnSpc>
            </a:pPr>
            <a:r>
              <a:rPr lang="zh-CN" altLang="en-US" sz="2400" dirty="0">
                <a:latin typeface="宋体" panose="02010600030101010101" pitchFamily="2" charset="-122"/>
                <a:ea typeface="宋体" panose="02010600030101010101" pitchFamily="2" charset="-122"/>
              </a:rPr>
              <a:t>例如：</a:t>
            </a:r>
          </a:p>
          <a:p>
            <a:pPr marL="457200" lvl="1" indent="0" eaLnBrk="1" hangingPunct="1">
              <a:lnSpc>
                <a:spcPct val="120000"/>
              </a:lnSpc>
              <a:buNone/>
            </a:pPr>
            <a:r>
              <a:rPr lang="en-US" altLang="zh-CN" dirty="0">
                <a:latin typeface="宋体" panose="02010600030101010101" pitchFamily="2" charset="-122"/>
                <a:ea typeface="宋体" panose="02010600030101010101" pitchFamily="2" charset="-122"/>
              </a:rPr>
              <a:t>FDIV   F0,  F2,  F4</a:t>
            </a:r>
          </a:p>
          <a:p>
            <a:pPr marL="457200" lvl="1" indent="0" eaLnBrk="1" hangingPunct="1">
              <a:lnSpc>
                <a:spcPct val="120000"/>
              </a:lnSpc>
              <a:buNone/>
            </a:pPr>
            <a:r>
              <a:rPr lang="en-US" altLang="zh-CN" dirty="0">
                <a:latin typeface="宋体" panose="02010600030101010101" pitchFamily="2" charset="-122"/>
                <a:ea typeface="宋体" panose="02010600030101010101" pitchFamily="2" charset="-122"/>
              </a:rPr>
              <a:t>FMUL   F0,  F6,  F8 </a:t>
            </a:r>
          </a:p>
          <a:p>
            <a:pPr eaLnBrk="1" hangingPunct="1">
              <a:lnSpc>
                <a:spcPct val="120000"/>
              </a:lnSpc>
            </a:pPr>
            <a:r>
              <a:rPr lang="zh-CN" altLang="en-US" sz="2400" dirty="0">
                <a:latin typeface="宋体" panose="02010600030101010101" pitchFamily="2" charset="-122"/>
                <a:ea typeface="宋体" panose="02010600030101010101" pitchFamily="2" charset="-122"/>
              </a:rPr>
              <a:t>再如：</a:t>
            </a:r>
          </a:p>
          <a:p>
            <a:pPr marL="457200" lvl="1" indent="0" eaLnBrk="1" hangingPunct="1">
              <a:lnSpc>
                <a:spcPct val="120000"/>
              </a:lnSpc>
              <a:buNone/>
            </a:pPr>
            <a:r>
              <a:rPr lang="en-US" altLang="zh-CN" dirty="0">
                <a:latin typeface="宋体" panose="02010600030101010101" pitchFamily="2" charset="-122"/>
                <a:ea typeface="宋体" panose="02010600030101010101" pitchFamily="2" charset="-122"/>
              </a:rPr>
              <a:t>FDIV   F0,  F2,  F4</a:t>
            </a:r>
          </a:p>
          <a:p>
            <a:pPr marL="457200" lvl="1" indent="0" eaLnBrk="1" hangingPunct="1">
              <a:lnSpc>
                <a:spcPct val="120000"/>
              </a:lnSpc>
              <a:buNone/>
            </a:pPr>
            <a:r>
              <a:rPr lang="en-US" altLang="zh-CN" dirty="0">
                <a:latin typeface="宋体" panose="02010600030101010101" pitchFamily="2" charset="-122"/>
                <a:ea typeface="宋体" panose="02010600030101010101" pitchFamily="2" charset="-122"/>
              </a:rPr>
              <a:t>FMUL  F6,  F8,  F0</a:t>
            </a:r>
          </a:p>
          <a:p>
            <a:pPr marL="457200" lvl="1" indent="0" eaLnBrk="1" hangingPunct="1">
              <a:lnSpc>
                <a:spcPct val="120000"/>
              </a:lnSpc>
              <a:buNone/>
            </a:pPr>
            <a:r>
              <a:rPr lang="en-US" altLang="zh-CN" dirty="0">
                <a:latin typeface="宋体" panose="02010600030101010101" pitchFamily="2" charset="-122"/>
                <a:ea typeface="宋体" panose="02010600030101010101" pitchFamily="2" charset="-122"/>
              </a:rPr>
              <a:t>FADD  F8,  F10,  F12</a:t>
            </a:r>
          </a:p>
        </p:txBody>
      </p:sp>
      <p:sp>
        <p:nvSpPr>
          <p:cNvPr id="182280" name="AutoShape 8"/>
          <p:cNvSpPr>
            <a:spLocks noChangeArrowheads="1"/>
          </p:cNvSpPr>
          <p:nvPr/>
        </p:nvSpPr>
        <p:spPr bwMode="auto">
          <a:xfrm>
            <a:off x="5891613" y="1650071"/>
            <a:ext cx="3124200" cy="929711"/>
          </a:xfrm>
          <a:prstGeom prst="wedgeRoundRectCallout">
            <a:avLst>
              <a:gd name="adj1" fmla="val -141208"/>
              <a:gd name="adj2" fmla="val 43639"/>
              <a:gd name="adj3" fmla="val 16667"/>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r>
              <a:rPr lang="zh-CN" altLang="en-US" sz="2000" b="1" dirty="0">
                <a:solidFill>
                  <a:srgbClr val="000000"/>
                </a:solidFill>
                <a:latin typeface="宋体" panose="02010600030101010101" pitchFamily="2" charset="-122"/>
              </a:rPr>
              <a:t>由于</a:t>
            </a:r>
            <a:r>
              <a:rPr lang="en-US" altLang="zh-CN" sz="2000" b="1" dirty="0">
                <a:solidFill>
                  <a:srgbClr val="000000"/>
                </a:solidFill>
                <a:latin typeface="宋体" panose="02010600030101010101" pitchFamily="2" charset="-122"/>
              </a:rPr>
              <a:t>FDIV</a:t>
            </a:r>
            <a:r>
              <a:rPr lang="zh-CN" altLang="en-US" sz="2000" b="1" dirty="0">
                <a:solidFill>
                  <a:srgbClr val="000000"/>
                </a:solidFill>
                <a:latin typeface="宋体" panose="02010600030101010101" pitchFamily="2" charset="-122"/>
              </a:rPr>
              <a:t>指令先于</a:t>
            </a:r>
            <a:r>
              <a:rPr lang="en-US" altLang="zh-CN" sz="2000" b="1" dirty="0">
                <a:solidFill>
                  <a:srgbClr val="000000"/>
                </a:solidFill>
                <a:latin typeface="宋体" panose="02010600030101010101" pitchFamily="2" charset="-122"/>
              </a:rPr>
              <a:t>FMUL</a:t>
            </a:r>
            <a:r>
              <a:rPr lang="zh-CN" altLang="en-US" sz="2000" b="1" dirty="0">
                <a:solidFill>
                  <a:srgbClr val="000000"/>
                </a:solidFill>
                <a:latin typeface="宋体" panose="02010600030101010101" pitchFamily="2" charset="-122"/>
              </a:rPr>
              <a:t>指令完成，</a:t>
            </a:r>
            <a:r>
              <a:rPr lang="en-US" altLang="zh-CN" sz="2000" b="1" dirty="0">
                <a:solidFill>
                  <a:srgbClr val="000000"/>
                </a:solidFill>
                <a:latin typeface="宋体" panose="02010600030101010101" pitchFamily="2" charset="-122"/>
              </a:rPr>
              <a:t>WAW</a:t>
            </a:r>
            <a:r>
              <a:rPr lang="zh-CN" altLang="en-US" sz="2000" b="1" dirty="0">
                <a:solidFill>
                  <a:srgbClr val="000000"/>
                </a:solidFill>
                <a:latin typeface="宋体" panose="02010600030101010101" pitchFamily="2" charset="-122"/>
              </a:rPr>
              <a:t>冒险被避免 </a:t>
            </a:r>
          </a:p>
        </p:txBody>
      </p:sp>
      <p:sp>
        <p:nvSpPr>
          <p:cNvPr id="182281" name="AutoShape 9"/>
          <p:cNvSpPr>
            <a:spLocks noChangeArrowheads="1"/>
          </p:cNvSpPr>
          <p:nvPr/>
        </p:nvSpPr>
        <p:spPr bwMode="auto">
          <a:xfrm>
            <a:off x="5891613" y="2892753"/>
            <a:ext cx="3124200" cy="874644"/>
          </a:xfrm>
          <a:prstGeom prst="wedgeRoundRectCallout">
            <a:avLst>
              <a:gd name="adj1" fmla="val -106759"/>
              <a:gd name="adj2" fmla="val 95032"/>
              <a:gd name="adj3" fmla="val 16667"/>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r>
              <a:rPr lang="en-US" altLang="zh-CN" sz="2000" b="1" dirty="0">
                <a:solidFill>
                  <a:srgbClr val="000000"/>
                </a:solidFill>
                <a:latin typeface="宋体" panose="02010600030101010101" pitchFamily="2" charset="-122"/>
              </a:rPr>
              <a:t>RAW</a:t>
            </a:r>
            <a:r>
              <a:rPr lang="zh-CN" altLang="en-US" sz="2000" b="1" dirty="0">
                <a:solidFill>
                  <a:srgbClr val="000000"/>
                </a:solidFill>
                <a:latin typeface="宋体" panose="02010600030101010101" pitchFamily="2" charset="-122"/>
              </a:rPr>
              <a:t>冒险，通过转发机制解决 </a:t>
            </a:r>
          </a:p>
        </p:txBody>
      </p:sp>
      <p:sp>
        <p:nvSpPr>
          <p:cNvPr id="182282" name="Line 10"/>
          <p:cNvSpPr>
            <a:spLocks noChangeShapeType="1"/>
          </p:cNvSpPr>
          <p:nvPr/>
        </p:nvSpPr>
        <p:spPr bwMode="auto">
          <a:xfrm>
            <a:off x="2803020" y="3990886"/>
            <a:ext cx="1247687" cy="276314"/>
          </a:xfrm>
          <a:prstGeom prst="line">
            <a:avLst/>
          </a:prstGeom>
          <a:noFill/>
          <a:ln w="95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宋体" panose="02010600030101010101" pitchFamily="2" charset="-122"/>
              <a:ea typeface="宋体" panose="02010600030101010101" pitchFamily="2" charset="-122"/>
            </a:endParaRPr>
          </a:p>
        </p:txBody>
      </p:sp>
      <p:sp>
        <p:nvSpPr>
          <p:cNvPr id="182283" name="Line 11"/>
          <p:cNvSpPr>
            <a:spLocks noChangeShapeType="1"/>
          </p:cNvSpPr>
          <p:nvPr/>
        </p:nvSpPr>
        <p:spPr bwMode="auto">
          <a:xfrm flipV="1">
            <a:off x="2585103" y="4474330"/>
            <a:ext cx="533400" cy="228600"/>
          </a:xfrm>
          <a:prstGeom prst="line">
            <a:avLst/>
          </a:prstGeom>
          <a:noFill/>
          <a:ln w="95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宋体" panose="02010600030101010101" pitchFamily="2" charset="-122"/>
              <a:ea typeface="宋体" panose="02010600030101010101" pitchFamily="2" charset="-122"/>
            </a:endParaRPr>
          </a:p>
        </p:txBody>
      </p:sp>
      <p:sp>
        <p:nvSpPr>
          <p:cNvPr id="182284" name="AutoShape 12"/>
          <p:cNvSpPr>
            <a:spLocks noChangeArrowheads="1"/>
          </p:cNvSpPr>
          <p:nvPr/>
        </p:nvSpPr>
        <p:spPr bwMode="auto">
          <a:xfrm>
            <a:off x="5891613" y="4019675"/>
            <a:ext cx="3124200" cy="909309"/>
          </a:xfrm>
          <a:prstGeom prst="wedgeRoundRectCallout">
            <a:avLst>
              <a:gd name="adj1" fmla="val -132468"/>
              <a:gd name="adj2" fmla="val 12019"/>
              <a:gd name="adj3" fmla="val 16667"/>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r>
              <a:rPr lang="en-US" altLang="zh-CN" sz="2000" b="1" dirty="0">
                <a:solidFill>
                  <a:srgbClr val="000000"/>
                </a:solidFill>
                <a:latin typeface="宋体" panose="02010600030101010101" pitchFamily="2" charset="-122"/>
              </a:rPr>
              <a:t>WAR</a:t>
            </a:r>
            <a:r>
              <a:rPr lang="zh-CN" altLang="en-US" sz="2000" b="1" dirty="0">
                <a:solidFill>
                  <a:srgbClr val="000000"/>
                </a:solidFill>
                <a:latin typeface="宋体" panose="02010600030101010101" pitchFamily="2" charset="-122"/>
              </a:rPr>
              <a:t>冒险，可通过“暂停”解决 </a:t>
            </a:r>
          </a:p>
        </p:txBody>
      </p:sp>
      <p:sp>
        <p:nvSpPr>
          <p:cNvPr id="182285" name="Line 13"/>
          <p:cNvSpPr>
            <a:spLocks noChangeShapeType="1"/>
          </p:cNvSpPr>
          <p:nvPr/>
        </p:nvSpPr>
        <p:spPr bwMode="auto">
          <a:xfrm flipH="1" flipV="1">
            <a:off x="2585103" y="2393534"/>
            <a:ext cx="152400" cy="304800"/>
          </a:xfrm>
          <a:prstGeom prst="line">
            <a:avLst/>
          </a:prstGeom>
          <a:noFill/>
          <a:ln w="95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宋体" panose="02010600030101010101" pitchFamily="2" charset="-122"/>
              <a:ea typeface="宋体" panose="02010600030101010101" pitchFamily="2" charset="-122"/>
            </a:endParaRPr>
          </a:p>
        </p:txBody>
      </p:sp>
      <p:sp>
        <p:nvSpPr>
          <p:cNvPr id="182287" name="Text Box 15"/>
          <p:cNvSpPr txBox="1">
            <a:spLocks noChangeArrowheads="1"/>
          </p:cNvSpPr>
          <p:nvPr/>
        </p:nvSpPr>
        <p:spPr bwMode="auto">
          <a:xfrm>
            <a:off x="1279021" y="5661173"/>
            <a:ext cx="8001000" cy="46166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None/>
            </a:pPr>
            <a:r>
              <a:rPr lang="zh-CN" altLang="en-US" sz="2400" b="1" dirty="0">
                <a:solidFill>
                  <a:srgbClr val="000000"/>
                </a:solidFill>
                <a:latin typeface="Times New Roman" panose="02020603050405020304" pitchFamily="18" charset="0"/>
              </a:rPr>
              <a:t>随着乱序执行，</a:t>
            </a:r>
            <a:r>
              <a:rPr lang="en-US" altLang="zh-CN" sz="2400" b="1" dirty="0">
                <a:solidFill>
                  <a:srgbClr val="000000"/>
                </a:solidFill>
                <a:latin typeface="Times New Roman" panose="02020603050405020304" pitchFamily="18" charset="0"/>
              </a:rPr>
              <a:t>WAW</a:t>
            </a:r>
            <a:r>
              <a:rPr lang="zh-CN" altLang="en-US" sz="2400" b="1" dirty="0">
                <a:solidFill>
                  <a:srgbClr val="000000"/>
                </a:solidFill>
                <a:latin typeface="Times New Roman" panose="02020603050405020304" pitchFamily="18" charset="0"/>
              </a:rPr>
              <a:t>和</a:t>
            </a:r>
            <a:r>
              <a:rPr lang="en-US" altLang="zh-CN" sz="2400" b="1" dirty="0">
                <a:solidFill>
                  <a:srgbClr val="000000"/>
                </a:solidFill>
                <a:latin typeface="Times New Roman" panose="02020603050405020304" pitchFamily="18" charset="0"/>
              </a:rPr>
              <a:t>WAR</a:t>
            </a:r>
            <a:r>
              <a:rPr lang="zh-CN" altLang="en-US" sz="2400" b="1" dirty="0">
                <a:solidFill>
                  <a:srgbClr val="000000"/>
                </a:solidFill>
                <a:latin typeface="Times New Roman" panose="02020603050405020304" pitchFamily="18" charset="0"/>
              </a:rPr>
              <a:t>冒险也就突显出来</a:t>
            </a:r>
            <a:endParaRPr lang="zh-CN" altLang="en-US" sz="16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3493613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227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227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227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8228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228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82275">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82275">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2275">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2275">
                                            <p:txEl>
                                              <p:pRg st="7" end="7"/>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8228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2281"/>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18228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2284"/>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22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80" grpId="0" animBg="1"/>
      <p:bldP spid="182281" grpId="0" animBg="1"/>
      <p:bldP spid="182284" grpId="0" animBg="1"/>
      <p:bldP spid="18228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descr="Rectangle: Click to edit Master text styles&#10;Second level&#10;Third level&#10;Fourth level&#10;Fifth level"/>
          <p:cNvSpPr>
            <a:spLocks noGrp="1" noChangeArrowheads="1"/>
          </p:cNvSpPr>
          <p:nvPr>
            <p:ph idx="1"/>
          </p:nvPr>
        </p:nvSpPr>
        <p:spPr>
          <a:xfrm>
            <a:off x="293228" y="1160386"/>
            <a:ext cx="11552595" cy="3626767"/>
          </a:xfrm>
        </p:spPr>
        <p:txBody>
          <a:bodyPr>
            <a:normAutofit/>
          </a:bodyPr>
          <a:lstStyle/>
          <a:p>
            <a:pPr>
              <a:lnSpc>
                <a:spcPct val="150000"/>
              </a:lnSpc>
              <a:defRPr/>
            </a:pPr>
            <a:r>
              <a:rPr lang="zh-CN" altLang="en-US" sz="2400" dirty="0">
                <a:latin typeface="宋体" panose="02010600030101010101" pitchFamily="2" charset="-122"/>
                <a:ea typeface="宋体" panose="02010600030101010101" pitchFamily="2" charset="-122"/>
              </a:rPr>
              <a:t>理想</a:t>
            </a:r>
            <a:r>
              <a:rPr lang="en-US" altLang="zh-CN" sz="2400" dirty="0">
                <a:latin typeface="宋体" panose="02010600030101010101" pitchFamily="2" charset="-122"/>
                <a:ea typeface="宋体" panose="02010600030101010101" pitchFamily="2" charset="-122"/>
              </a:rPr>
              <a:t>CPI</a:t>
            </a:r>
            <a:r>
              <a:rPr lang="zh-CN" altLang="en-US" sz="2400" dirty="0">
                <a:latin typeface="宋体" panose="02010600030101010101" pitchFamily="2" charset="-122"/>
                <a:ea typeface="宋体" panose="02010600030101010101" pitchFamily="2" charset="-122"/>
              </a:rPr>
              <a:t>（无冲突）是衡量流水线最高性能的一个指标</a:t>
            </a:r>
            <a:endParaRPr lang="en-US" altLang="zh-CN" sz="2400" dirty="0">
              <a:latin typeface="宋体" panose="02010600030101010101" pitchFamily="2" charset="-122"/>
              <a:ea typeface="宋体" panose="02010600030101010101" pitchFamily="2" charset="-122"/>
            </a:endParaRPr>
          </a:p>
          <a:p>
            <a:pPr>
              <a:lnSpc>
                <a:spcPct val="150000"/>
              </a:lnSpc>
              <a:buClr>
                <a:srgbClr val="40458C"/>
              </a:buClr>
              <a:defRPr/>
            </a:pPr>
            <a:r>
              <a:rPr lang="zh-CN" altLang="en-US" sz="2400" dirty="0">
                <a:latin typeface="宋体" panose="02010600030101010101" pitchFamily="2" charset="-122"/>
                <a:ea typeface="宋体" panose="02010600030101010101" pitchFamily="2" charset="-122"/>
              </a:rPr>
              <a:t>实际</a:t>
            </a:r>
            <a:r>
              <a:rPr lang="en-US" altLang="zh-CN" sz="2400" dirty="0">
                <a:latin typeface="宋体" panose="02010600030101010101" pitchFamily="2" charset="-122"/>
                <a:ea typeface="宋体" panose="02010600030101010101" pitchFamily="2" charset="-122"/>
              </a:rPr>
              <a:t>CPI</a:t>
            </a:r>
            <a:r>
              <a:rPr lang="zh-CN" altLang="en-US" sz="2400" dirty="0">
                <a:latin typeface="宋体" panose="02010600030101010101" pitchFamily="2" charset="-122"/>
                <a:ea typeface="宋体" panose="02010600030101010101" pitchFamily="2" charset="-122"/>
              </a:rPr>
              <a:t>往往远大于理想</a:t>
            </a:r>
            <a:r>
              <a:rPr lang="en-US" altLang="zh-CN" sz="2400" dirty="0">
                <a:latin typeface="宋体" panose="02010600030101010101" pitchFamily="2" charset="-122"/>
                <a:ea typeface="宋体" panose="02010600030101010101" pitchFamily="2" charset="-122"/>
              </a:rPr>
              <a:t>CPI</a:t>
            </a:r>
            <a:r>
              <a:rPr lang="zh-CN" altLang="en-US" sz="2400" dirty="0">
                <a:latin typeface="宋体" panose="02010600030101010101" pitchFamily="2" charset="-122"/>
                <a:ea typeface="宋体" panose="02010600030101010101" pitchFamily="2" charset="-122"/>
              </a:rPr>
              <a:t>，它是理想流水线的</a:t>
            </a:r>
            <a:r>
              <a:rPr lang="en-US" altLang="zh-CN" sz="2400" dirty="0">
                <a:latin typeface="宋体" panose="02010600030101010101" pitchFamily="2" charset="-122"/>
                <a:ea typeface="宋体" panose="02010600030101010101" pitchFamily="2" charset="-122"/>
              </a:rPr>
              <a:t>CPI</a:t>
            </a:r>
            <a:r>
              <a:rPr lang="zh-CN" altLang="en-US" sz="2400" dirty="0">
                <a:latin typeface="宋体" panose="02010600030101010101" pitchFamily="2" charset="-122"/>
                <a:ea typeface="宋体" panose="02010600030101010101" pitchFamily="2" charset="-122"/>
              </a:rPr>
              <a:t>加上各类停顿的时钟周期数：</a:t>
            </a:r>
            <a:endParaRPr lang="en-US" altLang="zh-CN" sz="2400" dirty="0">
              <a:latin typeface="宋体" panose="02010600030101010101" pitchFamily="2" charset="-122"/>
              <a:ea typeface="宋体" panose="02010600030101010101" pitchFamily="2" charset="-122"/>
            </a:endParaRPr>
          </a:p>
          <a:p>
            <a:pPr marL="457200" lvl="1" indent="0" eaLnBrk="1" hangingPunct="1">
              <a:lnSpc>
                <a:spcPct val="150000"/>
              </a:lnSpc>
              <a:buClr>
                <a:srgbClr val="40458C"/>
              </a:buClr>
              <a:buNone/>
              <a:defRPr/>
            </a:pPr>
            <a:r>
              <a:rPr lang="en-US" altLang="zh-CN" dirty="0">
                <a:latin typeface="宋体" panose="02010600030101010101" pitchFamily="2" charset="-122"/>
                <a:ea typeface="宋体" panose="02010600030101010101" pitchFamily="2" charset="-122"/>
              </a:rPr>
              <a:t>   CPI</a:t>
            </a:r>
            <a:r>
              <a:rPr lang="zh-CN" altLang="en-US" baseline="-25000" dirty="0">
                <a:latin typeface="宋体" panose="02010600030101010101" pitchFamily="2" charset="-122"/>
                <a:ea typeface="宋体" panose="02010600030101010101" pitchFamily="2" charset="-122"/>
              </a:rPr>
              <a:t>流水线</a:t>
            </a:r>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 CPI</a:t>
            </a:r>
            <a:r>
              <a:rPr lang="zh-CN" altLang="en-US" baseline="-25000" dirty="0">
                <a:latin typeface="宋体" panose="02010600030101010101" pitchFamily="2" charset="-122"/>
                <a:ea typeface="宋体" panose="02010600030101010101" pitchFamily="2" charset="-122"/>
              </a:rPr>
              <a:t>理想</a:t>
            </a:r>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停顿</a:t>
            </a:r>
            <a:r>
              <a:rPr lang="zh-CN" altLang="en-US" baseline="-25000" dirty="0">
                <a:latin typeface="宋体" panose="02010600030101010101" pitchFamily="2" charset="-122"/>
                <a:ea typeface="宋体" panose="02010600030101010101" pitchFamily="2" charset="-122"/>
              </a:rPr>
              <a:t>结构冲突</a:t>
            </a:r>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停顿</a:t>
            </a:r>
            <a:r>
              <a:rPr lang="zh-CN" altLang="en-US" baseline="-25000" dirty="0">
                <a:latin typeface="宋体" panose="02010600030101010101" pitchFamily="2" charset="-122"/>
                <a:ea typeface="宋体" panose="02010600030101010101" pitchFamily="2" charset="-122"/>
              </a:rPr>
              <a:t>数据冲突</a:t>
            </a:r>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停顿</a:t>
            </a:r>
            <a:r>
              <a:rPr lang="zh-CN" altLang="en-US" baseline="-25000" dirty="0">
                <a:latin typeface="宋体" panose="02010600030101010101" pitchFamily="2" charset="-122"/>
                <a:ea typeface="宋体" panose="02010600030101010101" pitchFamily="2" charset="-122"/>
              </a:rPr>
              <a:t>控制冲突</a:t>
            </a:r>
            <a:endParaRPr lang="en-US" altLang="zh-CN" baseline="-25000" dirty="0">
              <a:latin typeface="宋体" panose="02010600030101010101" pitchFamily="2" charset="-122"/>
              <a:ea typeface="宋体" panose="02010600030101010101" pitchFamily="2" charset="-122"/>
            </a:endParaRPr>
          </a:p>
          <a:p>
            <a:pPr marL="628650" lvl="1" indent="0" eaLnBrk="1" hangingPunct="1">
              <a:lnSpc>
                <a:spcPct val="150000"/>
              </a:lnSpc>
              <a:buClr>
                <a:srgbClr val="40458C"/>
              </a:buClr>
              <a:buNone/>
              <a:defRPr/>
            </a:pPr>
            <a:endParaRPr lang="en-US" altLang="zh-CN" baseline="-25000" dirty="0">
              <a:solidFill>
                <a:srgbClr val="0070C0"/>
              </a:solidFill>
              <a:latin typeface="宋体" panose="02010600030101010101" pitchFamily="2" charset="-122"/>
              <a:ea typeface="宋体" panose="02010600030101010101" pitchFamily="2" charset="-122"/>
            </a:endParaRPr>
          </a:p>
          <a:p>
            <a:pPr>
              <a:lnSpc>
                <a:spcPct val="150000"/>
              </a:lnSpc>
              <a:buClr>
                <a:srgbClr val="40458C"/>
              </a:buClr>
              <a:defRPr/>
            </a:pPr>
            <a:r>
              <a:rPr lang="zh-CN" altLang="en-US" sz="2400" dirty="0">
                <a:latin typeface="宋体" panose="02010600030101010101" pitchFamily="2" charset="-122"/>
                <a:ea typeface="宋体" panose="02010600030101010101" pitchFamily="2" charset="-122"/>
              </a:rPr>
              <a:t>减少等式右端的各项就减少了总的的</a:t>
            </a:r>
            <a:r>
              <a:rPr lang="en-US" altLang="zh-CN" sz="2400" dirty="0">
                <a:latin typeface="宋体" panose="02010600030101010101" pitchFamily="2" charset="-122"/>
                <a:ea typeface="宋体" panose="02010600030101010101" pitchFamily="2" charset="-122"/>
              </a:rPr>
              <a:t>CPI,</a:t>
            </a:r>
            <a:r>
              <a:rPr lang="zh-CN" altLang="en-US" sz="2400" dirty="0">
                <a:latin typeface="宋体" panose="02010600030101010101" pitchFamily="2" charset="-122"/>
                <a:ea typeface="宋体" panose="02010600030101010101" pitchFamily="2" charset="-122"/>
              </a:rPr>
              <a:t>从而提高</a:t>
            </a:r>
            <a:r>
              <a:rPr lang="en-US" altLang="zh-CN" sz="2400" dirty="0">
                <a:latin typeface="宋体" panose="02010600030101010101" pitchFamily="2" charset="-122"/>
                <a:ea typeface="宋体" panose="02010600030101010101" pitchFamily="2" charset="-122"/>
              </a:rPr>
              <a:t>IPC.</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Instructions Per Cycle</a:t>
            </a:r>
            <a:r>
              <a:rPr lang="zh-CN" altLang="en-US" sz="2400" dirty="0">
                <a:latin typeface="宋体" panose="02010600030101010101" pitchFamily="2" charset="-122"/>
                <a:ea typeface="宋体" panose="02010600030101010101" pitchFamily="2" charset="-122"/>
              </a:rPr>
              <a:t>：每个时钟周期完成的指令条数）</a:t>
            </a:r>
            <a:endParaRPr lang="en-US" altLang="zh-CN" sz="2400" dirty="0">
              <a:latin typeface="宋体" panose="02010600030101010101" pitchFamily="2" charset="-122"/>
              <a:ea typeface="宋体" panose="02010600030101010101" pitchFamily="2" charset="-122"/>
            </a:endParaRPr>
          </a:p>
          <a:p>
            <a:pPr marL="628650" lvl="1" indent="0" eaLnBrk="1" hangingPunct="1">
              <a:lnSpc>
                <a:spcPct val="110000"/>
              </a:lnSpc>
              <a:buClr>
                <a:srgbClr val="40458C"/>
              </a:buClr>
              <a:buNone/>
              <a:defRPr/>
            </a:pPr>
            <a:endParaRPr lang="en-US" altLang="zh-CN" sz="2000" b="1" baseline="-25000" dirty="0">
              <a:solidFill>
                <a:srgbClr val="000000"/>
              </a:solidFill>
              <a:latin typeface="宋体" panose="02010600030101010101" pitchFamily="2" charset="-122"/>
            </a:endParaRPr>
          </a:p>
          <a:p>
            <a:pPr eaLnBrk="1" hangingPunct="1">
              <a:lnSpc>
                <a:spcPct val="110000"/>
              </a:lnSpc>
              <a:defRPr/>
            </a:pPr>
            <a:endParaRPr lang="en-US" altLang="zh-CN" sz="2800" dirty="0">
              <a:latin typeface="黑体" panose="02010609060101010101" pitchFamily="49" charset="-122"/>
            </a:endParaRPr>
          </a:p>
        </p:txBody>
      </p:sp>
      <p:sp>
        <p:nvSpPr>
          <p:cNvPr id="4" name="标题 1"/>
          <p:cNvSpPr txBox="1">
            <a:spLocks/>
          </p:cNvSpPr>
          <p:nvPr/>
        </p:nvSpPr>
        <p:spPr>
          <a:xfrm>
            <a:off x="-1" y="1"/>
            <a:ext cx="7699762" cy="5896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宋体" panose="02010600030101010101" pitchFamily="2" charset="-122"/>
                <a:ea typeface="宋体" panose="02010600030101010101" pitchFamily="2" charset="-122"/>
              </a:rPr>
              <a:t>3.2.2 </a:t>
            </a:r>
            <a:r>
              <a:rPr lang="zh-CN" altLang="en-US" sz="3200" dirty="0">
                <a:latin typeface="宋体" panose="02010600030101010101" pitchFamily="2" charset="-122"/>
                <a:ea typeface="宋体" panose="02010600030101010101" pitchFamily="2" charset="-122"/>
              </a:rPr>
              <a:t>开发指令级并行的重要性</a:t>
            </a:r>
          </a:p>
        </p:txBody>
      </p:sp>
    </p:spTree>
    <p:extLst>
      <p:ext uri="{BB962C8B-B14F-4D97-AF65-F5344CB8AC3E}">
        <p14:creationId xmlns:p14="http://schemas.microsoft.com/office/powerpoint/2010/main" val="1403025567"/>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513460" y="211301"/>
            <a:ext cx="10515600" cy="865469"/>
          </a:xfrm>
        </p:spPr>
        <p:txBody>
          <a:bodyPr>
            <a:normAutofit/>
          </a:bodyPr>
          <a:lstStyle/>
          <a:p>
            <a:pPr eaLnBrk="1" hangingPunct="1"/>
            <a:r>
              <a:rPr lang="en-US" altLang="zh-CN" sz="2800" b="1" dirty="0">
                <a:latin typeface="宋体" panose="02010600030101010101" pitchFamily="2" charset="-122"/>
                <a:ea typeface="宋体" panose="02010600030101010101" pitchFamily="2" charset="-122"/>
              </a:rPr>
              <a:t>1. </a:t>
            </a:r>
            <a:r>
              <a:rPr lang="zh-CN" altLang="en-US" sz="2800" b="1" dirty="0">
                <a:latin typeface="宋体" panose="02010600030101010101" pitchFamily="2" charset="-122"/>
                <a:ea typeface="宋体" panose="02010600030101010101" pitchFamily="2" charset="-122"/>
              </a:rPr>
              <a:t>采用记分板机制的动态调度</a:t>
            </a:r>
            <a:r>
              <a:rPr lang="zh-CN" altLang="en-US" sz="2800" dirty="0">
                <a:latin typeface="宋体" panose="02010600030101010101" pitchFamily="2" charset="-122"/>
                <a:ea typeface="宋体" panose="02010600030101010101" pitchFamily="2" charset="-122"/>
              </a:rPr>
              <a:t> </a:t>
            </a:r>
          </a:p>
        </p:txBody>
      </p:sp>
      <p:sp>
        <p:nvSpPr>
          <p:cNvPr id="6147" name="Rectangle 3"/>
          <p:cNvSpPr>
            <a:spLocks noGrp="1" noChangeArrowheads="1"/>
          </p:cNvSpPr>
          <p:nvPr>
            <p:ph type="body" idx="1"/>
          </p:nvPr>
        </p:nvSpPr>
        <p:spPr>
          <a:xfrm>
            <a:off x="692922" y="1381244"/>
            <a:ext cx="10515600" cy="4351338"/>
          </a:xfrm>
        </p:spPr>
        <p:txBody>
          <a:bodyPr/>
          <a:lstStyle/>
          <a:p>
            <a:pPr eaLnBrk="1" hangingPunct="1">
              <a:lnSpc>
                <a:spcPct val="120000"/>
              </a:lnSpc>
            </a:pPr>
            <a:r>
              <a:rPr lang="zh-CN" altLang="en-US" dirty="0">
                <a:latin typeface="宋体" panose="02010600030101010101" pitchFamily="2" charset="-122"/>
                <a:ea typeface="宋体" panose="02010600030101010101" pitchFamily="2" charset="-122"/>
              </a:rPr>
              <a:t>记分板机制：</a:t>
            </a:r>
          </a:p>
          <a:p>
            <a:pPr lvl="1" eaLnBrk="1" hangingPunct="1">
              <a:lnSpc>
                <a:spcPct val="120000"/>
              </a:lnSpc>
            </a:pPr>
            <a:r>
              <a:rPr lang="zh-CN" altLang="en-US" dirty="0">
                <a:latin typeface="宋体" panose="02010600030101010101" pitchFamily="2" charset="-122"/>
                <a:ea typeface="宋体" panose="02010600030101010101" pitchFamily="2" charset="-122"/>
              </a:rPr>
              <a:t>在没有资源冲突的前提下，尽可能早地执行其他没有数据相关的指令。</a:t>
            </a:r>
          </a:p>
          <a:p>
            <a:pPr lvl="1" eaLnBrk="1" hangingPunct="1">
              <a:lnSpc>
                <a:spcPct val="120000"/>
              </a:lnSpc>
            </a:pPr>
            <a:r>
              <a:rPr lang="zh-CN" altLang="en-US" dirty="0">
                <a:latin typeface="宋体" panose="02010600030101010101" pitchFamily="2" charset="-122"/>
                <a:ea typeface="宋体" panose="02010600030101010101" pitchFamily="2" charset="-122"/>
              </a:rPr>
              <a:t>允许指令</a:t>
            </a:r>
            <a:r>
              <a:rPr lang="zh-CN" altLang="en-US" dirty="0">
                <a:solidFill>
                  <a:srgbClr val="FF0000"/>
                </a:solidFill>
                <a:latin typeface="宋体" panose="02010600030101010101" pitchFamily="2" charset="-122"/>
                <a:ea typeface="宋体" panose="02010600030101010101" pitchFamily="2" charset="-122"/>
              </a:rPr>
              <a:t>乱序执行</a:t>
            </a:r>
            <a:r>
              <a:rPr lang="zh-CN" altLang="en-US" dirty="0">
                <a:latin typeface="宋体" panose="02010600030101010101" pitchFamily="2" charset="-122"/>
                <a:ea typeface="宋体" panose="02010600030101010101" pitchFamily="2" charset="-122"/>
              </a:rPr>
              <a:t>的一种技术。</a:t>
            </a:r>
          </a:p>
        </p:txBody>
      </p:sp>
    </p:spTree>
    <p:extLst>
      <p:ext uri="{BB962C8B-B14F-4D97-AF65-F5344CB8AC3E}">
        <p14:creationId xmlns:p14="http://schemas.microsoft.com/office/powerpoint/2010/main" val="24742116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72042" y="122238"/>
            <a:ext cx="8229600" cy="501605"/>
          </a:xfrm>
        </p:spPr>
        <p:txBody>
          <a:bodyPr>
            <a:normAutofit/>
          </a:bodyPr>
          <a:lstStyle/>
          <a:p>
            <a:pPr eaLnBrk="1" hangingPunct="1"/>
            <a:r>
              <a:rPr lang="en-US" altLang="zh-CN" sz="2400" dirty="0">
                <a:latin typeface="Times New Roman" panose="02020603050405020304" pitchFamily="18" charset="0"/>
              </a:rPr>
              <a:t>2. </a:t>
            </a:r>
            <a:r>
              <a:rPr lang="zh-CN" altLang="en-US" sz="2400" dirty="0">
                <a:latin typeface="Times New Roman" panose="02020603050405020304" pitchFamily="18" charset="0"/>
              </a:rPr>
              <a:t>采用记分板的</a:t>
            </a:r>
            <a:r>
              <a:rPr lang="en-US" altLang="zh-CN" sz="2400" dirty="0">
                <a:latin typeface="Times New Roman" panose="02020603050405020304" pitchFamily="18" charset="0"/>
              </a:rPr>
              <a:t>DLX</a:t>
            </a:r>
            <a:r>
              <a:rPr lang="zh-CN" altLang="en-US" sz="2400" dirty="0">
                <a:latin typeface="Times New Roman" panose="02020603050405020304" pitchFamily="18" charset="0"/>
              </a:rPr>
              <a:t>基本结构</a:t>
            </a:r>
          </a:p>
        </p:txBody>
      </p:sp>
      <p:sp>
        <p:nvSpPr>
          <p:cNvPr id="7171" name="Rectangle 3"/>
          <p:cNvSpPr>
            <a:spLocks noGrp="1" noChangeArrowheads="1"/>
          </p:cNvSpPr>
          <p:nvPr>
            <p:ph type="body" idx="1"/>
          </p:nvPr>
        </p:nvSpPr>
        <p:spPr>
          <a:xfrm>
            <a:off x="453639" y="1195388"/>
            <a:ext cx="4477284" cy="5257800"/>
          </a:xfrm>
        </p:spPr>
        <p:txBody>
          <a:bodyPr/>
          <a:lstStyle/>
          <a:p>
            <a:pPr eaLnBrk="1" hangingPunct="1"/>
            <a:r>
              <a:rPr lang="zh-CN" altLang="en-US" sz="2400" dirty="0">
                <a:latin typeface="宋体" panose="02010600030101010101" pitchFamily="2" charset="-122"/>
                <a:ea typeface="宋体" panose="02010600030101010101" pitchFamily="2" charset="-122"/>
              </a:rPr>
              <a:t>每条指令都从记分板通过，由记分板决定何时发射，何时取得操作数以及执行指令。</a:t>
            </a:r>
          </a:p>
          <a:p>
            <a:pPr eaLnBrk="1" hangingPunct="1"/>
            <a:r>
              <a:rPr lang="zh-CN" altLang="en-US" sz="2400" dirty="0">
                <a:latin typeface="宋体" panose="02010600030101010101" pitchFamily="2" charset="-122"/>
                <a:ea typeface="宋体" panose="02010600030101010101" pitchFamily="2" charset="-122"/>
              </a:rPr>
              <a:t>若判断读出的指令当前还不能执行，那么它会监视硬件上的每一个变化，并决定该指令何时才能执行。</a:t>
            </a:r>
          </a:p>
          <a:p>
            <a:pPr eaLnBrk="1" hangingPunct="1"/>
            <a:r>
              <a:rPr lang="zh-CN" altLang="en-US" sz="2400" dirty="0">
                <a:latin typeface="宋体" panose="02010600030101010101" pitchFamily="2" charset="-122"/>
                <a:ea typeface="宋体" panose="02010600030101010101" pitchFamily="2" charset="-122"/>
              </a:rPr>
              <a:t>最后控制写回目的寄存器的操作。</a:t>
            </a:r>
            <a:r>
              <a:rPr lang="zh-CN" altLang="en-US" sz="2000" dirty="0">
                <a:latin typeface="宋体" panose="02010600030101010101" pitchFamily="2" charset="-122"/>
                <a:ea typeface="宋体" panose="02010600030101010101" pitchFamily="2" charset="-122"/>
              </a:rPr>
              <a:t> </a:t>
            </a: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6669" y="990600"/>
            <a:ext cx="5638800" cy="546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00849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a:xfrm>
            <a:off x="630964" y="320468"/>
            <a:ext cx="8382000" cy="5668963"/>
          </a:xfrm>
        </p:spPr>
        <p:txBody>
          <a:bodyPr>
            <a:normAutofit/>
          </a:bodyPr>
          <a:lstStyle/>
          <a:p>
            <a:pPr marL="0" indent="0" eaLnBrk="1" hangingPunct="1">
              <a:lnSpc>
                <a:spcPct val="120000"/>
              </a:lnSpc>
              <a:buNone/>
            </a:pPr>
            <a:r>
              <a:rPr lang="en-US" altLang="zh-CN" sz="2400" dirty="0">
                <a:latin typeface="宋体" panose="02010600030101010101" pitchFamily="2" charset="-122"/>
                <a:ea typeface="宋体" panose="02010600030101010101" pitchFamily="2" charset="-122"/>
              </a:rPr>
              <a:t>3. </a:t>
            </a:r>
            <a:r>
              <a:rPr lang="zh-CN" altLang="en-US" sz="2400" dirty="0">
                <a:latin typeface="宋体" panose="02010600030101010101" pitchFamily="2" charset="-122"/>
                <a:ea typeface="宋体" panose="02010600030101010101" pitchFamily="2" charset="-122"/>
              </a:rPr>
              <a:t>记分板记录并管理三张表：</a:t>
            </a:r>
          </a:p>
          <a:p>
            <a:pPr lvl="1" eaLnBrk="1" hangingPunct="1">
              <a:lnSpc>
                <a:spcPct val="120000"/>
              </a:lnSpc>
            </a:pPr>
            <a:r>
              <a:rPr lang="zh-CN" altLang="en-US" dirty="0">
                <a:solidFill>
                  <a:srgbClr val="FF0000"/>
                </a:solidFill>
                <a:latin typeface="宋体" panose="02010600030101010101" pitchFamily="2" charset="-122"/>
                <a:ea typeface="宋体" panose="02010600030101010101" pitchFamily="2" charset="-122"/>
              </a:rPr>
              <a:t>指令状态表</a:t>
            </a:r>
            <a:r>
              <a:rPr lang="zh-CN" altLang="en-US" dirty="0">
                <a:latin typeface="宋体" panose="02010600030101010101" pitchFamily="2" charset="-122"/>
                <a:ea typeface="宋体" panose="02010600030101010101" pitchFamily="2" charset="-122"/>
              </a:rPr>
              <a:t> </a:t>
            </a:r>
          </a:p>
          <a:p>
            <a:pPr lvl="2" eaLnBrk="1" hangingPunct="1">
              <a:lnSpc>
                <a:spcPct val="120000"/>
              </a:lnSpc>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记录每条指令当前状态</a:t>
            </a:r>
          </a:p>
          <a:p>
            <a:pPr lvl="2" eaLnBrk="1" hangingPunct="1">
              <a:lnSpc>
                <a:spcPct val="120000"/>
              </a:lnSpc>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分</a:t>
            </a:r>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个阶段：</a:t>
            </a:r>
            <a:r>
              <a:rPr lang="zh-CN" altLang="en-US" sz="2400" dirty="0">
                <a:solidFill>
                  <a:schemeClr val="accent2"/>
                </a:solidFill>
                <a:latin typeface="宋体" panose="02010600030101010101" pitchFamily="2" charset="-122"/>
                <a:ea typeface="宋体" panose="02010600030101010101" pitchFamily="2" charset="-122"/>
              </a:rPr>
              <a:t>发射</a:t>
            </a:r>
            <a:r>
              <a:rPr lang="zh-CN" altLang="en-US" sz="2400" dirty="0">
                <a:latin typeface="宋体" panose="02010600030101010101" pitchFamily="2" charset="-122"/>
                <a:ea typeface="宋体" panose="02010600030101010101" pitchFamily="2" charset="-122"/>
              </a:rPr>
              <a:t>、</a:t>
            </a:r>
            <a:r>
              <a:rPr lang="zh-CN" altLang="en-US" sz="2400" dirty="0">
                <a:solidFill>
                  <a:schemeClr val="accent2"/>
                </a:solidFill>
                <a:latin typeface="宋体" panose="02010600030101010101" pitchFamily="2" charset="-122"/>
                <a:ea typeface="宋体" panose="02010600030101010101" pitchFamily="2" charset="-122"/>
              </a:rPr>
              <a:t>读操作数</a:t>
            </a:r>
            <a:r>
              <a:rPr lang="zh-CN" altLang="en-US" sz="2400" dirty="0">
                <a:latin typeface="宋体" panose="02010600030101010101" pitchFamily="2" charset="-122"/>
                <a:ea typeface="宋体" panose="02010600030101010101" pitchFamily="2" charset="-122"/>
              </a:rPr>
              <a:t>、</a:t>
            </a:r>
            <a:r>
              <a:rPr lang="zh-CN" altLang="en-US" sz="2400" dirty="0">
                <a:solidFill>
                  <a:schemeClr val="accent2"/>
                </a:solidFill>
                <a:latin typeface="宋体" panose="02010600030101010101" pitchFamily="2" charset="-122"/>
                <a:ea typeface="宋体" panose="02010600030101010101" pitchFamily="2" charset="-122"/>
              </a:rPr>
              <a:t>执行完成</a:t>
            </a:r>
            <a:r>
              <a:rPr lang="zh-CN" altLang="en-US" sz="2400" dirty="0">
                <a:latin typeface="宋体" panose="02010600030101010101" pitchFamily="2" charset="-122"/>
                <a:ea typeface="宋体" panose="02010600030101010101" pitchFamily="2" charset="-122"/>
              </a:rPr>
              <a:t>和</a:t>
            </a:r>
            <a:r>
              <a:rPr lang="zh-CN" altLang="en-US" sz="2400" dirty="0">
                <a:solidFill>
                  <a:schemeClr val="accent2"/>
                </a:solidFill>
                <a:latin typeface="宋体" panose="02010600030101010101" pitchFamily="2" charset="-122"/>
                <a:ea typeface="宋体" panose="02010600030101010101" pitchFamily="2" charset="-122"/>
              </a:rPr>
              <a:t>写回结果</a:t>
            </a:r>
            <a:endParaRPr lang="zh-CN" altLang="en-US" sz="2400" dirty="0">
              <a:latin typeface="宋体" panose="02010600030101010101" pitchFamily="2" charset="-122"/>
              <a:ea typeface="宋体" panose="02010600030101010101" pitchFamily="2" charset="-122"/>
            </a:endParaRPr>
          </a:p>
          <a:p>
            <a:pPr lvl="1" eaLnBrk="1" hangingPunct="1">
              <a:lnSpc>
                <a:spcPct val="120000"/>
              </a:lnSpc>
            </a:pPr>
            <a:r>
              <a:rPr lang="zh-CN" altLang="en-US" dirty="0">
                <a:solidFill>
                  <a:srgbClr val="FF0000"/>
                </a:solidFill>
                <a:latin typeface="宋体" panose="02010600030101010101" pitchFamily="2" charset="-122"/>
                <a:ea typeface="宋体" panose="02010600030101010101" pitchFamily="2" charset="-122"/>
              </a:rPr>
              <a:t>功能部件状态表</a:t>
            </a:r>
            <a:r>
              <a:rPr lang="zh-CN" altLang="en-US" dirty="0">
                <a:latin typeface="宋体" panose="02010600030101010101" pitchFamily="2" charset="-122"/>
                <a:ea typeface="宋体" panose="02010600030101010101" pitchFamily="2" charset="-122"/>
              </a:rPr>
              <a:t> </a:t>
            </a:r>
          </a:p>
          <a:p>
            <a:pPr lvl="2" eaLnBrk="1" hangingPunct="1">
              <a:lnSpc>
                <a:spcPct val="120000"/>
              </a:lnSpc>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每个工作部件是否在使用？在做何种操作？</a:t>
            </a:r>
          </a:p>
          <a:p>
            <a:pPr lvl="2" eaLnBrk="1" hangingPunct="1">
              <a:lnSpc>
                <a:spcPct val="120000"/>
              </a:lnSpc>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给出一份操作记录</a:t>
            </a:r>
          </a:p>
          <a:p>
            <a:pPr lvl="1" eaLnBrk="1" hangingPunct="1">
              <a:lnSpc>
                <a:spcPct val="120000"/>
              </a:lnSpc>
            </a:pPr>
            <a:r>
              <a:rPr lang="zh-CN" altLang="en-US" dirty="0">
                <a:solidFill>
                  <a:srgbClr val="FF0000"/>
                </a:solidFill>
                <a:latin typeface="宋体" panose="02010600030101010101" pitchFamily="2" charset="-122"/>
                <a:ea typeface="宋体" panose="02010600030101010101" pitchFamily="2" charset="-122"/>
              </a:rPr>
              <a:t>寄存器结果状态表</a:t>
            </a:r>
            <a:r>
              <a:rPr lang="zh-CN" altLang="en-US" dirty="0">
                <a:latin typeface="宋体" panose="02010600030101010101" pitchFamily="2" charset="-122"/>
                <a:ea typeface="宋体" panose="02010600030101010101" pitchFamily="2" charset="-122"/>
              </a:rPr>
              <a:t> </a:t>
            </a:r>
          </a:p>
          <a:p>
            <a:pPr lvl="2" eaLnBrk="1" hangingPunct="1">
              <a:lnSpc>
                <a:spcPct val="120000"/>
              </a:lnSpc>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表中条目数与寄存器个数相等</a:t>
            </a:r>
          </a:p>
          <a:p>
            <a:pPr lvl="2" eaLnBrk="1" hangingPunct="1">
              <a:lnSpc>
                <a:spcPct val="120000"/>
              </a:lnSpc>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记录哪个功能部件将写入这个寄存器</a:t>
            </a:r>
          </a:p>
        </p:txBody>
      </p:sp>
    </p:spTree>
    <p:extLst>
      <p:ext uri="{BB962C8B-B14F-4D97-AF65-F5344CB8AC3E}">
        <p14:creationId xmlns:p14="http://schemas.microsoft.com/office/powerpoint/2010/main" val="7901831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3"/>
          <p:cNvSpPr>
            <a:spLocks noGrp="1" noChangeArrowheads="1"/>
          </p:cNvSpPr>
          <p:nvPr>
            <p:ph type="body" idx="1"/>
          </p:nvPr>
        </p:nvSpPr>
        <p:spPr>
          <a:xfrm>
            <a:off x="947159" y="447943"/>
            <a:ext cx="8229600" cy="5592763"/>
          </a:xfrm>
        </p:spPr>
        <p:txBody>
          <a:bodyPr>
            <a:normAutofit/>
          </a:bodyPr>
          <a:lstStyle/>
          <a:p>
            <a:pPr eaLnBrk="1" hangingPunct="1">
              <a:lnSpc>
                <a:spcPct val="110000"/>
              </a:lnSpc>
            </a:pPr>
            <a:r>
              <a:rPr lang="zh-CN" altLang="en-US" sz="2400" dirty="0">
                <a:solidFill>
                  <a:srgbClr val="FF0000"/>
                </a:solidFill>
                <a:latin typeface="宋体" panose="02010600030101010101" pitchFamily="2" charset="-122"/>
                <a:ea typeface="宋体" panose="02010600030101010101" pitchFamily="2" charset="-122"/>
              </a:rPr>
              <a:t>指令状态表</a:t>
            </a:r>
          </a:p>
          <a:p>
            <a:pPr eaLnBrk="1" hangingPunct="1">
              <a:lnSpc>
                <a:spcPct val="110000"/>
              </a:lnSpc>
              <a:buFontTx/>
              <a:buNone/>
            </a:pPr>
            <a:r>
              <a:rPr lang="zh-CN" altLang="en-US" sz="2400" dirty="0">
                <a:latin typeface="宋体" panose="02010600030101010101" pitchFamily="2" charset="-122"/>
                <a:ea typeface="宋体" panose="02010600030101010101" pitchFamily="2" charset="-122"/>
              </a:rPr>
              <a:t>① 发射。执行条件：</a:t>
            </a:r>
          </a:p>
          <a:p>
            <a:pPr lvl="1" eaLnBrk="1" hangingPunct="1">
              <a:lnSpc>
                <a:spcPct val="110000"/>
              </a:lnSpc>
            </a:pPr>
            <a:r>
              <a:rPr lang="zh-CN" altLang="en-US" dirty="0">
                <a:latin typeface="宋体" panose="02010600030101010101" pitchFamily="2" charset="-122"/>
                <a:ea typeface="宋体" panose="02010600030101010101" pitchFamily="2" charset="-122"/>
              </a:rPr>
              <a:t>指令所用的功能部件正好空闲（</a:t>
            </a:r>
            <a:r>
              <a:rPr lang="zh-CN" altLang="en-US" dirty="0">
                <a:solidFill>
                  <a:schemeClr val="accent2"/>
                </a:solidFill>
                <a:latin typeface="宋体" panose="02010600030101010101" pitchFamily="2" charset="-122"/>
                <a:ea typeface="宋体" panose="02010600030101010101" pitchFamily="2" charset="-122"/>
              </a:rPr>
              <a:t>避免结构冒险</a:t>
            </a:r>
            <a:r>
              <a:rPr lang="zh-CN" altLang="en-US" dirty="0">
                <a:latin typeface="宋体" panose="02010600030101010101" pitchFamily="2" charset="-122"/>
                <a:ea typeface="宋体" panose="02010600030101010101" pitchFamily="2" charset="-122"/>
              </a:rPr>
              <a:t>）；</a:t>
            </a:r>
          </a:p>
          <a:p>
            <a:pPr lvl="1" eaLnBrk="1" hangingPunct="1">
              <a:lnSpc>
                <a:spcPct val="110000"/>
              </a:lnSpc>
            </a:pPr>
            <a:r>
              <a:rPr lang="zh-CN" altLang="en-US" dirty="0">
                <a:latin typeface="宋体" panose="02010600030101010101" pitchFamily="2" charset="-122"/>
                <a:ea typeface="宋体" panose="02010600030101010101" pitchFamily="2" charset="-122"/>
              </a:rPr>
              <a:t>并且没有其他还在执行的指令与其争用同一个目标寄存器（</a:t>
            </a:r>
            <a:r>
              <a:rPr lang="zh-CN" altLang="en-US" dirty="0">
                <a:solidFill>
                  <a:schemeClr val="accent2"/>
                </a:solidFill>
                <a:latin typeface="宋体" panose="02010600030101010101" pitchFamily="2" charset="-122"/>
                <a:ea typeface="宋体" panose="02010600030101010101" pitchFamily="2" charset="-122"/>
              </a:rPr>
              <a:t>避免</a:t>
            </a:r>
            <a:r>
              <a:rPr lang="en-US" altLang="zh-CN" dirty="0">
                <a:solidFill>
                  <a:schemeClr val="accent2"/>
                </a:solidFill>
                <a:latin typeface="宋体" panose="02010600030101010101" pitchFamily="2" charset="-122"/>
                <a:ea typeface="宋体" panose="02010600030101010101" pitchFamily="2" charset="-122"/>
              </a:rPr>
              <a:t>WAW</a:t>
            </a:r>
            <a:r>
              <a:rPr lang="zh-CN" altLang="en-US" dirty="0">
                <a:solidFill>
                  <a:schemeClr val="accent2"/>
                </a:solidFill>
                <a:latin typeface="宋体" panose="02010600030101010101" pitchFamily="2" charset="-122"/>
                <a:ea typeface="宋体" panose="02010600030101010101" pitchFamily="2" charset="-122"/>
              </a:rPr>
              <a:t>冒险</a:t>
            </a:r>
            <a:r>
              <a:rPr lang="zh-CN" altLang="en-US" dirty="0">
                <a:latin typeface="宋体" panose="02010600030101010101" pitchFamily="2" charset="-122"/>
                <a:ea typeface="宋体" panose="02010600030101010101" pitchFamily="2" charset="-122"/>
              </a:rPr>
              <a:t>）。</a:t>
            </a:r>
          </a:p>
          <a:p>
            <a:pPr lvl="1" eaLnBrk="1" hangingPunct="1">
              <a:lnSpc>
                <a:spcPct val="110000"/>
              </a:lnSpc>
              <a:buFontTx/>
              <a:buNone/>
            </a:pPr>
            <a:r>
              <a:rPr lang="zh-CN" altLang="en-US" dirty="0">
                <a:latin typeface="宋体" panose="02010600030101010101" pitchFamily="2" charset="-122"/>
                <a:ea typeface="宋体" panose="02010600030101010101" pitchFamily="2" charset="-122"/>
              </a:rPr>
              <a:t>	例如：</a:t>
            </a:r>
          </a:p>
          <a:p>
            <a:pPr lvl="2" eaLnBrk="1" hangingPunct="1">
              <a:lnSpc>
                <a:spcPct val="110000"/>
              </a:lnSpc>
              <a:buFontTx/>
              <a:buNone/>
            </a:pPr>
            <a:r>
              <a:rPr lang="en-US" altLang="zh-CN" sz="2400" dirty="0">
                <a:latin typeface="宋体" panose="02010600030101010101" pitchFamily="2" charset="-122"/>
                <a:ea typeface="宋体" panose="02010600030101010101" pitchFamily="2" charset="-122"/>
              </a:rPr>
              <a:t>i: FDIV   </a:t>
            </a:r>
            <a:r>
              <a:rPr lang="en-US" altLang="zh-CN" sz="2400" dirty="0">
                <a:solidFill>
                  <a:schemeClr val="accent2"/>
                </a:solidFill>
                <a:latin typeface="宋体" panose="02010600030101010101" pitchFamily="2" charset="-122"/>
                <a:ea typeface="宋体" panose="02010600030101010101" pitchFamily="2" charset="-122"/>
              </a:rPr>
              <a:t>F0</a:t>
            </a:r>
            <a:r>
              <a:rPr lang="en-US" altLang="zh-CN" sz="2400" dirty="0">
                <a:latin typeface="宋体" panose="02010600030101010101" pitchFamily="2" charset="-122"/>
                <a:ea typeface="宋体" panose="02010600030101010101" pitchFamily="2" charset="-122"/>
              </a:rPr>
              <a:t>,  F2,  F4</a:t>
            </a:r>
          </a:p>
          <a:p>
            <a:pPr lvl="2" eaLnBrk="1" hangingPunct="1">
              <a:lnSpc>
                <a:spcPct val="110000"/>
              </a:lnSpc>
              <a:buFontTx/>
              <a:buNone/>
            </a:pPr>
            <a:r>
              <a:rPr lang="en-US" altLang="zh-CN" sz="2400" dirty="0">
                <a:latin typeface="宋体" panose="02010600030101010101" pitchFamily="2" charset="-122"/>
                <a:ea typeface="宋体" panose="02010600030101010101" pitchFamily="2" charset="-122"/>
              </a:rPr>
              <a:t>j: FMUL  </a:t>
            </a:r>
            <a:r>
              <a:rPr lang="en-US" altLang="zh-CN" sz="2400" dirty="0">
                <a:solidFill>
                  <a:schemeClr val="accent2"/>
                </a:solidFill>
                <a:latin typeface="宋体" panose="02010600030101010101" pitchFamily="2" charset="-122"/>
                <a:ea typeface="宋体" panose="02010600030101010101" pitchFamily="2" charset="-122"/>
              </a:rPr>
              <a:t>F0</a:t>
            </a:r>
            <a:r>
              <a:rPr lang="en-US" altLang="zh-CN" sz="2400" dirty="0">
                <a:latin typeface="宋体" panose="02010600030101010101" pitchFamily="2" charset="-122"/>
                <a:ea typeface="宋体" panose="02010600030101010101" pitchFamily="2" charset="-122"/>
              </a:rPr>
              <a:t>,  F6,  F8</a:t>
            </a:r>
          </a:p>
          <a:p>
            <a:pPr lvl="2" eaLnBrk="1" hangingPunct="1">
              <a:lnSpc>
                <a:spcPct val="110000"/>
              </a:lnSpc>
              <a:buFontTx/>
              <a:buNone/>
            </a:pPr>
            <a:r>
              <a:rPr lang="zh-CN" altLang="en-US" sz="2400" dirty="0">
                <a:latin typeface="宋体" panose="02010600030101010101" pitchFamily="2" charset="-122"/>
                <a:ea typeface="宋体" panose="02010600030101010101" pitchFamily="2" charset="-122"/>
              </a:rPr>
              <a:t>停止发射指令</a:t>
            </a:r>
            <a:r>
              <a:rPr lang="en-US" altLang="zh-CN" sz="2400" dirty="0">
                <a:latin typeface="宋体" panose="02010600030101010101" pitchFamily="2" charset="-122"/>
                <a:ea typeface="宋体" panose="02010600030101010101" pitchFamily="2" charset="-122"/>
              </a:rPr>
              <a:t>j</a:t>
            </a:r>
            <a:r>
              <a:rPr lang="zh-CN" altLang="en-US" sz="2400" dirty="0">
                <a:latin typeface="宋体" panose="02010600030101010101" pitchFamily="2" charset="-122"/>
                <a:ea typeface="宋体" panose="02010600030101010101" pitchFamily="2" charset="-122"/>
              </a:rPr>
              <a:t>，直到冒险解除 </a:t>
            </a:r>
          </a:p>
        </p:txBody>
      </p:sp>
    </p:spTree>
    <p:extLst>
      <p:ext uri="{BB962C8B-B14F-4D97-AF65-F5344CB8AC3E}">
        <p14:creationId xmlns:p14="http://schemas.microsoft.com/office/powerpoint/2010/main" val="39934270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body" idx="1"/>
          </p:nvPr>
        </p:nvSpPr>
        <p:spPr>
          <a:xfrm>
            <a:off x="528415" y="285572"/>
            <a:ext cx="8229600" cy="5943600"/>
          </a:xfrm>
        </p:spPr>
        <p:txBody>
          <a:bodyPr>
            <a:normAutofit/>
          </a:bodyPr>
          <a:lstStyle/>
          <a:p>
            <a:pPr eaLnBrk="1" hangingPunct="1">
              <a:lnSpc>
                <a:spcPct val="110000"/>
              </a:lnSpc>
            </a:pPr>
            <a:r>
              <a:rPr lang="zh-CN" altLang="en-US" sz="2400" dirty="0">
                <a:solidFill>
                  <a:srgbClr val="FF0000"/>
                </a:solidFill>
                <a:latin typeface="宋体" panose="02010600030101010101" pitchFamily="2" charset="-122"/>
                <a:ea typeface="宋体" panose="02010600030101010101" pitchFamily="2" charset="-122"/>
              </a:rPr>
              <a:t>指令状态表</a:t>
            </a:r>
          </a:p>
          <a:p>
            <a:pPr eaLnBrk="1" hangingPunct="1">
              <a:lnSpc>
                <a:spcPct val="110000"/>
              </a:lnSpc>
              <a:buFontTx/>
              <a:buNone/>
            </a:pPr>
            <a:r>
              <a:rPr lang="zh-CN" altLang="en-US" sz="2400" dirty="0">
                <a:latin typeface="宋体" panose="02010600030101010101" pitchFamily="2" charset="-122"/>
                <a:ea typeface="宋体" panose="02010600030101010101" pitchFamily="2" charset="-122"/>
              </a:rPr>
              <a:t>② 读操作数。执行条件：</a:t>
            </a:r>
            <a:r>
              <a:rPr lang="zh-CN" altLang="en-US" sz="2400" dirty="0">
                <a:latin typeface="宋体" panose="02010600030101010101" pitchFamily="2" charset="-122"/>
                <a:ea typeface="宋体" panose="02010600030101010101" pitchFamily="2" charset="-122"/>
                <a:sym typeface="Wingdings" panose="05000000000000000000" pitchFamily="2" charset="2"/>
              </a:rPr>
              <a:t>（</a:t>
            </a:r>
            <a:r>
              <a:rPr lang="zh-CN" altLang="en-US" sz="2400" dirty="0">
                <a:solidFill>
                  <a:schemeClr val="accent2"/>
                </a:solidFill>
                <a:latin typeface="宋体" panose="02010600030101010101" pitchFamily="2" charset="-122"/>
                <a:ea typeface="宋体" panose="02010600030101010101" pitchFamily="2" charset="-122"/>
                <a:sym typeface="Wingdings" panose="05000000000000000000" pitchFamily="2" charset="2"/>
              </a:rPr>
              <a:t>注意</a:t>
            </a:r>
            <a:r>
              <a:rPr lang="en-US" altLang="zh-CN" sz="2400" dirty="0">
                <a:solidFill>
                  <a:schemeClr val="accent2"/>
                </a:solidFill>
                <a:latin typeface="宋体" panose="02010600030101010101" pitchFamily="2" charset="-122"/>
                <a:ea typeface="宋体" panose="02010600030101010101" pitchFamily="2" charset="-122"/>
                <a:sym typeface="Wingdings" panose="05000000000000000000" pitchFamily="2" charset="2"/>
              </a:rPr>
              <a:t>RAW</a:t>
            </a:r>
            <a:r>
              <a:rPr lang="zh-CN" altLang="en-US" sz="2400" dirty="0">
                <a:solidFill>
                  <a:schemeClr val="accent2"/>
                </a:solidFill>
                <a:latin typeface="宋体" panose="02010600030101010101" pitchFamily="2" charset="-122"/>
                <a:ea typeface="宋体" panose="02010600030101010101" pitchFamily="2" charset="-122"/>
                <a:sym typeface="Wingdings" panose="05000000000000000000" pitchFamily="2" charset="2"/>
              </a:rPr>
              <a:t>冒险</a:t>
            </a:r>
            <a:r>
              <a:rPr lang="zh-CN" altLang="en-US" sz="2400" dirty="0">
                <a:latin typeface="宋体" panose="02010600030101010101" pitchFamily="2" charset="-122"/>
                <a:ea typeface="宋体" panose="02010600030101010101" pitchFamily="2" charset="-122"/>
                <a:sym typeface="Wingdings" panose="05000000000000000000" pitchFamily="2" charset="2"/>
              </a:rPr>
              <a:t> ）</a:t>
            </a:r>
            <a:endParaRPr lang="zh-CN" altLang="en-US" sz="2400" dirty="0">
              <a:latin typeface="宋体" panose="02010600030101010101" pitchFamily="2" charset="-122"/>
              <a:ea typeface="宋体" panose="02010600030101010101" pitchFamily="2" charset="-122"/>
            </a:endParaRPr>
          </a:p>
          <a:p>
            <a:pPr lvl="1" eaLnBrk="1" hangingPunct="1">
              <a:lnSpc>
                <a:spcPct val="110000"/>
              </a:lnSpc>
            </a:pPr>
            <a:r>
              <a:rPr lang="zh-CN" altLang="en-US" dirty="0">
                <a:latin typeface="宋体" panose="02010600030101010101" pitchFamily="2" charset="-122"/>
                <a:ea typeface="宋体" panose="02010600030101010101" pitchFamily="2" charset="-122"/>
              </a:rPr>
              <a:t>还在执行的指令没有对本指令的源寄存器进行写操作；</a:t>
            </a:r>
          </a:p>
          <a:p>
            <a:pPr lvl="1" eaLnBrk="1" hangingPunct="1">
              <a:lnSpc>
                <a:spcPct val="110000"/>
              </a:lnSpc>
            </a:pPr>
            <a:r>
              <a:rPr lang="zh-CN" altLang="en-US" dirty="0">
                <a:latin typeface="宋体" panose="02010600030101010101" pitchFamily="2" charset="-122"/>
                <a:ea typeface="宋体" panose="02010600030101010101" pitchFamily="2" charset="-122"/>
              </a:rPr>
              <a:t>或者一个正在写的指令（相对本条指令的前一条指令）写操作完成。</a:t>
            </a:r>
          </a:p>
          <a:p>
            <a:pPr lvl="1" eaLnBrk="1" hangingPunct="1">
              <a:lnSpc>
                <a:spcPct val="110000"/>
              </a:lnSpc>
              <a:buFontTx/>
              <a:buNone/>
            </a:pPr>
            <a:r>
              <a:rPr lang="zh-CN" altLang="en-US" dirty="0">
                <a:latin typeface="宋体" panose="02010600030101010101" pitchFamily="2" charset="-122"/>
                <a:ea typeface="宋体" panose="02010600030101010101" pitchFamily="2" charset="-122"/>
              </a:rPr>
              <a:t>	例如：</a:t>
            </a:r>
          </a:p>
          <a:p>
            <a:pPr lvl="2" eaLnBrk="1" hangingPunct="1">
              <a:lnSpc>
                <a:spcPct val="110000"/>
              </a:lnSpc>
              <a:buFontTx/>
              <a:buNone/>
            </a:pPr>
            <a:r>
              <a:rPr lang="en-US" altLang="zh-CN" sz="2400" dirty="0">
                <a:latin typeface="宋体" panose="02010600030101010101" pitchFamily="2" charset="-122"/>
                <a:ea typeface="宋体" panose="02010600030101010101" pitchFamily="2" charset="-122"/>
              </a:rPr>
              <a:t>i: FSUB  </a:t>
            </a:r>
            <a:r>
              <a:rPr lang="en-US" altLang="zh-CN" sz="2400" dirty="0">
                <a:solidFill>
                  <a:schemeClr val="accent2"/>
                </a:solidFill>
                <a:latin typeface="宋体" panose="02010600030101010101" pitchFamily="2" charset="-122"/>
                <a:ea typeface="宋体" panose="02010600030101010101" pitchFamily="2" charset="-122"/>
              </a:rPr>
              <a:t>F2</a:t>
            </a:r>
            <a:r>
              <a:rPr lang="en-US" altLang="zh-CN" sz="2400" dirty="0">
                <a:latin typeface="宋体" panose="02010600030101010101" pitchFamily="2" charset="-122"/>
                <a:ea typeface="宋体" panose="02010600030101010101" pitchFamily="2" charset="-122"/>
              </a:rPr>
              <a:t>, F4, F6</a:t>
            </a:r>
          </a:p>
          <a:p>
            <a:pPr lvl="2" eaLnBrk="1" hangingPunct="1">
              <a:lnSpc>
                <a:spcPct val="110000"/>
              </a:lnSpc>
              <a:buFontTx/>
              <a:buNone/>
            </a:pPr>
            <a:r>
              <a:rPr lang="en-US" altLang="zh-CN" sz="2400" dirty="0">
                <a:latin typeface="宋体" panose="02010600030101010101" pitchFamily="2" charset="-122"/>
                <a:ea typeface="宋体" panose="02010600030101010101" pitchFamily="2" charset="-122"/>
              </a:rPr>
              <a:t>j: FADD F10, </a:t>
            </a:r>
            <a:r>
              <a:rPr lang="en-US" altLang="zh-CN" sz="2400" dirty="0">
                <a:solidFill>
                  <a:schemeClr val="accent2"/>
                </a:solidFill>
                <a:latin typeface="宋体" panose="02010600030101010101" pitchFamily="2" charset="-122"/>
                <a:ea typeface="宋体" panose="02010600030101010101" pitchFamily="2" charset="-122"/>
              </a:rPr>
              <a:t>F2</a:t>
            </a:r>
            <a:r>
              <a:rPr lang="en-US" altLang="zh-CN" sz="2400" dirty="0">
                <a:latin typeface="宋体" panose="02010600030101010101" pitchFamily="2" charset="-122"/>
                <a:ea typeface="宋体" panose="02010600030101010101" pitchFamily="2" charset="-122"/>
              </a:rPr>
              <a:t>, F8</a:t>
            </a:r>
          </a:p>
          <a:p>
            <a:pPr lvl="2" eaLnBrk="1" hangingPunct="1">
              <a:lnSpc>
                <a:spcPct val="110000"/>
              </a:lnSpc>
              <a:buFontTx/>
              <a:buNone/>
            </a:pPr>
            <a:r>
              <a:rPr lang="zh-CN" altLang="en-US" sz="2400" dirty="0">
                <a:latin typeface="宋体" panose="02010600030101010101" pitchFamily="2" charset="-122"/>
                <a:ea typeface="宋体" panose="02010600030101010101" pitchFamily="2" charset="-122"/>
              </a:rPr>
              <a:t>禁止指令</a:t>
            </a:r>
            <a:r>
              <a:rPr lang="en-US" altLang="zh-CN" sz="2400" dirty="0">
                <a:latin typeface="宋体" panose="02010600030101010101" pitchFamily="2" charset="-122"/>
                <a:ea typeface="宋体" panose="02010600030101010101" pitchFamily="2" charset="-122"/>
              </a:rPr>
              <a:t>j</a:t>
            </a:r>
            <a:r>
              <a:rPr lang="zh-CN" altLang="en-US" sz="2400" dirty="0">
                <a:latin typeface="宋体" panose="02010600030101010101" pitchFamily="2" charset="-122"/>
                <a:ea typeface="宋体" panose="02010600030101010101" pitchFamily="2" charset="-122"/>
              </a:rPr>
              <a:t>读操作数，直到冒险解除 </a:t>
            </a:r>
          </a:p>
        </p:txBody>
      </p:sp>
      <p:sp>
        <p:nvSpPr>
          <p:cNvPr id="10243" name="Text Box 3"/>
          <p:cNvSpPr txBox="1">
            <a:spLocks noChangeArrowheads="1"/>
          </p:cNvSpPr>
          <p:nvPr/>
        </p:nvSpPr>
        <p:spPr bwMode="auto">
          <a:xfrm>
            <a:off x="1450648" y="4458887"/>
            <a:ext cx="3581400" cy="940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None/>
            </a:pPr>
            <a:r>
              <a:rPr lang="en-US" altLang="zh-CN" sz="2400" dirty="0">
                <a:solidFill>
                  <a:srgbClr val="000000"/>
                </a:solidFill>
                <a:latin typeface="Times New Roman" panose="02020603050405020304" pitchFamily="18" charset="0"/>
              </a:rPr>
              <a:t>i: LD 	</a:t>
            </a:r>
            <a:r>
              <a:rPr lang="en-US" altLang="zh-CN" sz="2400" dirty="0">
                <a:solidFill>
                  <a:srgbClr val="333399"/>
                </a:solidFill>
                <a:latin typeface="Times New Roman" panose="02020603050405020304" pitchFamily="18" charset="0"/>
              </a:rPr>
              <a:t>F2</a:t>
            </a:r>
            <a:r>
              <a:rPr lang="en-US" altLang="zh-CN" sz="2400" dirty="0">
                <a:solidFill>
                  <a:srgbClr val="000000"/>
                </a:solidFill>
                <a:latin typeface="Times New Roman" panose="02020603050405020304" pitchFamily="18" charset="0"/>
              </a:rPr>
              <a:t>,  20(R1)</a:t>
            </a:r>
          </a:p>
          <a:p>
            <a:pPr fontAlgn="base">
              <a:lnSpc>
                <a:spcPct val="120000"/>
              </a:lnSpc>
              <a:spcBef>
                <a:spcPct val="0"/>
              </a:spcBef>
              <a:spcAft>
                <a:spcPct val="0"/>
              </a:spcAft>
              <a:buNone/>
            </a:pPr>
            <a:r>
              <a:rPr lang="en-US" altLang="zh-CN" sz="2400" dirty="0">
                <a:solidFill>
                  <a:srgbClr val="000000"/>
                </a:solidFill>
                <a:latin typeface="Times New Roman" panose="02020603050405020304" pitchFamily="18" charset="0"/>
              </a:rPr>
              <a:t>j: FADD   F6,  </a:t>
            </a:r>
            <a:r>
              <a:rPr lang="en-US" altLang="zh-CN" sz="2400" dirty="0">
                <a:solidFill>
                  <a:srgbClr val="333399"/>
                </a:solidFill>
                <a:latin typeface="Times New Roman" panose="02020603050405020304" pitchFamily="18" charset="0"/>
              </a:rPr>
              <a:t>F2</a:t>
            </a:r>
            <a:r>
              <a:rPr lang="en-US" altLang="zh-CN" sz="2400" dirty="0">
                <a:solidFill>
                  <a:srgbClr val="000000"/>
                </a:solidFill>
                <a:latin typeface="Times New Roman" panose="02020603050405020304" pitchFamily="18" charset="0"/>
              </a:rPr>
              <a:t>,  F4</a:t>
            </a:r>
          </a:p>
        </p:txBody>
      </p:sp>
    </p:spTree>
    <p:extLst>
      <p:ext uri="{BB962C8B-B14F-4D97-AF65-F5344CB8AC3E}">
        <p14:creationId xmlns:p14="http://schemas.microsoft.com/office/powerpoint/2010/main" val="5210842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2"/>
          <p:cNvSpPr>
            <a:spLocks noGrp="1" noChangeArrowheads="1"/>
          </p:cNvSpPr>
          <p:nvPr>
            <p:ph type="body" idx="1"/>
          </p:nvPr>
        </p:nvSpPr>
        <p:spPr>
          <a:xfrm>
            <a:off x="810426" y="439397"/>
            <a:ext cx="8229600" cy="5592763"/>
          </a:xfrm>
        </p:spPr>
        <p:txBody>
          <a:bodyPr>
            <a:normAutofit/>
          </a:bodyPr>
          <a:lstStyle/>
          <a:p>
            <a:pPr eaLnBrk="1" hangingPunct="1">
              <a:lnSpc>
                <a:spcPct val="120000"/>
              </a:lnSpc>
            </a:pPr>
            <a:r>
              <a:rPr lang="zh-CN" altLang="en-US" sz="2400" b="1" dirty="0">
                <a:solidFill>
                  <a:srgbClr val="FF0000"/>
                </a:solidFill>
                <a:latin typeface="宋体" panose="02010600030101010101" pitchFamily="2" charset="-122"/>
                <a:ea typeface="宋体" panose="02010600030101010101" pitchFamily="2" charset="-122"/>
              </a:rPr>
              <a:t>指令状态表</a:t>
            </a:r>
          </a:p>
          <a:p>
            <a:pPr eaLnBrk="1" hangingPunct="1">
              <a:lnSpc>
                <a:spcPct val="120000"/>
              </a:lnSpc>
              <a:buFontTx/>
              <a:buNone/>
            </a:pPr>
            <a:r>
              <a:rPr lang="zh-CN" altLang="en-US" sz="2400" b="1" dirty="0">
                <a:latin typeface="宋体" panose="02010600030101010101" pitchFamily="2" charset="-122"/>
                <a:ea typeface="宋体" panose="02010600030101010101" pitchFamily="2" charset="-122"/>
              </a:rPr>
              <a:t> ③ 执行完成</a:t>
            </a:r>
          </a:p>
          <a:p>
            <a:pPr lvl="1" eaLnBrk="1" hangingPunct="1">
              <a:lnSpc>
                <a:spcPct val="120000"/>
              </a:lnSpc>
            </a:pPr>
            <a:r>
              <a:rPr lang="zh-CN" altLang="en-US" b="1" dirty="0">
                <a:latin typeface="宋体" panose="02010600030101010101" pitchFamily="2" charset="-122"/>
                <a:ea typeface="宋体" panose="02010600030101010101" pitchFamily="2" charset="-122"/>
              </a:rPr>
              <a:t>功能部件得到操作数后开始执行。</a:t>
            </a:r>
          </a:p>
          <a:p>
            <a:pPr lvl="1" eaLnBrk="1" hangingPunct="1">
              <a:lnSpc>
                <a:spcPct val="120000"/>
              </a:lnSpc>
            </a:pPr>
            <a:r>
              <a:rPr lang="zh-CN" altLang="en-US" b="1" dirty="0">
                <a:latin typeface="宋体" panose="02010600030101010101" pitchFamily="2" charset="-122"/>
                <a:ea typeface="宋体" panose="02010600030101010101" pitchFamily="2" charset="-122"/>
              </a:rPr>
              <a:t>当执行结束产生结果之后，通知记分板做好写回阶段的监督。</a:t>
            </a:r>
            <a:r>
              <a:rPr lang="zh-CN" altLang="en-US" dirty="0">
                <a:latin typeface="宋体" panose="02010600030101010101" pitchFamily="2" charset="-122"/>
                <a:ea typeface="宋体" panose="02010600030101010101" pitchFamily="2" charset="-122"/>
              </a:rPr>
              <a:t> </a:t>
            </a:r>
            <a:endParaRPr lang="zh-CN" altLang="en-US"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6377698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Rectangle 2"/>
          <p:cNvSpPr>
            <a:spLocks noGrp="1" noChangeArrowheads="1"/>
          </p:cNvSpPr>
          <p:nvPr>
            <p:ph type="body" idx="1"/>
          </p:nvPr>
        </p:nvSpPr>
        <p:spPr>
          <a:xfrm>
            <a:off x="750606" y="379576"/>
            <a:ext cx="8229600" cy="6019800"/>
          </a:xfrm>
        </p:spPr>
        <p:txBody>
          <a:bodyPr>
            <a:normAutofit/>
          </a:bodyPr>
          <a:lstStyle/>
          <a:p>
            <a:pPr eaLnBrk="1" hangingPunct="1"/>
            <a:r>
              <a:rPr lang="zh-CN" altLang="en-US" sz="2400" dirty="0">
                <a:solidFill>
                  <a:srgbClr val="FF0000"/>
                </a:solidFill>
                <a:latin typeface="宋体" panose="02010600030101010101" pitchFamily="2" charset="-122"/>
                <a:ea typeface="宋体" panose="02010600030101010101" pitchFamily="2" charset="-122"/>
              </a:rPr>
              <a:t>指令状态表</a:t>
            </a:r>
          </a:p>
          <a:p>
            <a:pPr eaLnBrk="1" hangingPunct="1">
              <a:buFontTx/>
              <a:buNone/>
            </a:pPr>
            <a:r>
              <a:rPr lang="zh-CN" altLang="en-US" sz="2400" dirty="0">
                <a:latin typeface="宋体" panose="02010600030101010101" pitchFamily="2" charset="-122"/>
                <a:ea typeface="宋体" panose="02010600030101010101" pitchFamily="2" charset="-122"/>
              </a:rPr>
              <a:t>④ 写回结果</a:t>
            </a:r>
          </a:p>
          <a:p>
            <a:pPr lvl="1" eaLnBrk="1" hangingPunct="1"/>
            <a:r>
              <a:rPr lang="zh-CN" altLang="en-US" dirty="0">
                <a:latin typeface="宋体" panose="02010600030101010101" pitchFamily="2" charset="-122"/>
                <a:ea typeface="宋体" panose="02010600030101010101" pitchFamily="2" charset="-122"/>
              </a:rPr>
              <a:t>一旦功能部件已执行完成，就会检查是否有</a:t>
            </a:r>
            <a:r>
              <a:rPr lang="en-US" altLang="zh-CN" dirty="0">
                <a:solidFill>
                  <a:schemeClr val="accent2"/>
                </a:solidFill>
                <a:latin typeface="宋体" panose="02010600030101010101" pitchFamily="2" charset="-122"/>
                <a:ea typeface="宋体" panose="02010600030101010101" pitchFamily="2" charset="-122"/>
              </a:rPr>
              <a:t>WAR</a:t>
            </a:r>
            <a:r>
              <a:rPr lang="zh-CN" altLang="en-US" dirty="0">
                <a:solidFill>
                  <a:schemeClr val="accent2"/>
                </a:solidFill>
                <a:latin typeface="宋体" panose="02010600030101010101" pitchFamily="2" charset="-122"/>
                <a:ea typeface="宋体" panose="02010600030101010101" pitchFamily="2" charset="-122"/>
              </a:rPr>
              <a:t>冒险。</a:t>
            </a:r>
            <a:endParaRPr lang="zh-CN" altLang="en-US" dirty="0">
              <a:latin typeface="宋体" panose="02010600030101010101" pitchFamily="2" charset="-122"/>
              <a:ea typeface="宋体" panose="02010600030101010101" pitchFamily="2" charset="-122"/>
            </a:endParaRPr>
          </a:p>
          <a:p>
            <a:pPr lvl="1" eaLnBrk="1" hangingPunct="1"/>
            <a:r>
              <a:rPr lang="zh-CN" altLang="en-US" dirty="0">
                <a:latin typeface="宋体" panose="02010600030101010101" pitchFamily="2" charset="-122"/>
                <a:ea typeface="宋体" panose="02010600030101010101" pitchFamily="2" charset="-122"/>
              </a:rPr>
              <a:t>	例如：</a:t>
            </a:r>
          </a:p>
          <a:p>
            <a:pPr lvl="2" eaLnBrk="1" hangingPunct="1">
              <a:buFontTx/>
              <a:buNone/>
            </a:pPr>
            <a:r>
              <a:rPr lang="en-US" altLang="zh-CN" sz="2400" dirty="0">
                <a:latin typeface="宋体" panose="02010600030101010101" pitchFamily="2" charset="-122"/>
                <a:ea typeface="宋体" panose="02010600030101010101" pitchFamily="2" charset="-122"/>
              </a:rPr>
              <a:t>i: SW  12(R1),  </a:t>
            </a:r>
            <a:r>
              <a:rPr lang="en-US" altLang="zh-CN" sz="2400" dirty="0">
                <a:solidFill>
                  <a:schemeClr val="accent2"/>
                </a:solidFill>
                <a:latin typeface="宋体" panose="02010600030101010101" pitchFamily="2" charset="-122"/>
                <a:ea typeface="宋体" panose="02010600030101010101" pitchFamily="2" charset="-122"/>
              </a:rPr>
              <a:t>F2</a:t>
            </a:r>
          </a:p>
          <a:p>
            <a:pPr lvl="2" eaLnBrk="1" hangingPunct="1">
              <a:buFontTx/>
              <a:buNone/>
            </a:pPr>
            <a:r>
              <a:rPr lang="en-US" altLang="zh-CN" sz="2400" dirty="0">
                <a:latin typeface="宋体" panose="02010600030101010101" pitchFamily="2" charset="-122"/>
                <a:ea typeface="宋体" panose="02010600030101010101" pitchFamily="2" charset="-122"/>
              </a:rPr>
              <a:t>j: FADD </a:t>
            </a:r>
            <a:r>
              <a:rPr lang="en-US" altLang="zh-CN" sz="2400" dirty="0">
                <a:solidFill>
                  <a:schemeClr val="accent2"/>
                </a:solidFill>
                <a:latin typeface="宋体" panose="02010600030101010101" pitchFamily="2" charset="-122"/>
                <a:ea typeface="宋体" panose="02010600030101010101" pitchFamily="2" charset="-122"/>
              </a:rPr>
              <a:t> F2</a:t>
            </a:r>
            <a:r>
              <a:rPr lang="en-US" altLang="zh-CN" sz="2400" dirty="0">
                <a:latin typeface="宋体" panose="02010600030101010101" pitchFamily="2" charset="-122"/>
                <a:ea typeface="宋体" panose="02010600030101010101" pitchFamily="2" charset="-122"/>
              </a:rPr>
              <a:t>, F4, F6</a:t>
            </a:r>
          </a:p>
          <a:p>
            <a:pPr lvl="2" eaLnBrk="1" hangingPunct="1">
              <a:buFontTx/>
              <a:buNone/>
            </a:pPr>
            <a:r>
              <a:rPr lang="zh-CN" altLang="en-US" sz="2400" dirty="0">
                <a:latin typeface="宋体" panose="02010600030101010101" pitchFamily="2" charset="-122"/>
                <a:ea typeface="宋体" panose="02010600030101010101" pitchFamily="2" charset="-122"/>
              </a:rPr>
              <a:t>或者：</a:t>
            </a:r>
          </a:p>
          <a:p>
            <a:pPr lvl="2" eaLnBrk="1" hangingPunct="1">
              <a:buFontTx/>
              <a:buNone/>
            </a:pPr>
            <a:r>
              <a:rPr lang="en-US" altLang="zh-CN" sz="2400" dirty="0">
                <a:latin typeface="宋体" panose="02010600030101010101" pitchFamily="2" charset="-122"/>
                <a:ea typeface="宋体" panose="02010600030101010101" pitchFamily="2" charset="-122"/>
              </a:rPr>
              <a:t>i: FADD   F2, F10, </a:t>
            </a:r>
            <a:r>
              <a:rPr lang="en-US" altLang="zh-CN" sz="2400" dirty="0">
                <a:solidFill>
                  <a:schemeClr val="accent2"/>
                </a:solidFill>
                <a:latin typeface="宋体" panose="02010600030101010101" pitchFamily="2" charset="-122"/>
                <a:ea typeface="宋体" panose="02010600030101010101" pitchFamily="2" charset="-122"/>
              </a:rPr>
              <a:t>F4</a:t>
            </a:r>
          </a:p>
          <a:p>
            <a:pPr lvl="2" eaLnBrk="1" hangingPunct="1">
              <a:buFontTx/>
              <a:buNone/>
            </a:pPr>
            <a:r>
              <a:rPr lang="en-US" altLang="zh-CN" sz="2400" dirty="0">
                <a:latin typeface="宋体" panose="02010600030101010101" pitchFamily="2" charset="-122"/>
                <a:ea typeface="宋体" panose="02010600030101010101" pitchFamily="2" charset="-122"/>
              </a:rPr>
              <a:t>j: FSUB   </a:t>
            </a:r>
            <a:r>
              <a:rPr lang="en-US" altLang="zh-CN" sz="2400" dirty="0">
                <a:solidFill>
                  <a:schemeClr val="accent2"/>
                </a:solidFill>
                <a:latin typeface="宋体" panose="02010600030101010101" pitchFamily="2" charset="-122"/>
                <a:ea typeface="宋体" panose="02010600030101010101" pitchFamily="2" charset="-122"/>
              </a:rPr>
              <a:t>F4</a:t>
            </a:r>
            <a:r>
              <a:rPr lang="en-US" altLang="zh-CN" sz="2400" dirty="0">
                <a:latin typeface="宋体" panose="02010600030101010101" pitchFamily="2" charset="-122"/>
                <a:ea typeface="宋体" panose="02010600030101010101" pitchFamily="2" charset="-122"/>
              </a:rPr>
              <a:t>, F4, F6</a:t>
            </a:r>
          </a:p>
          <a:p>
            <a:pPr lvl="2" eaLnBrk="1" hangingPunct="1">
              <a:buFontTx/>
              <a:buNone/>
            </a:pPr>
            <a:r>
              <a:rPr lang="zh-CN" altLang="en-US" sz="2400" dirty="0">
                <a:latin typeface="宋体" panose="02010600030101010101" pitchFamily="2" charset="-122"/>
                <a:ea typeface="宋体" panose="02010600030101010101" pitchFamily="2" charset="-122"/>
              </a:rPr>
              <a:t>停止指令</a:t>
            </a:r>
            <a:r>
              <a:rPr lang="en-US" altLang="zh-CN" sz="2400" dirty="0">
                <a:latin typeface="宋体" panose="02010600030101010101" pitchFamily="2" charset="-122"/>
                <a:ea typeface="宋体" panose="02010600030101010101" pitchFamily="2" charset="-122"/>
              </a:rPr>
              <a:t>j</a:t>
            </a:r>
            <a:r>
              <a:rPr lang="zh-CN" altLang="en-US" sz="2400" dirty="0">
                <a:latin typeface="宋体" panose="02010600030101010101" pitchFamily="2" charset="-122"/>
                <a:ea typeface="宋体" panose="02010600030101010101" pitchFamily="2" charset="-122"/>
              </a:rPr>
              <a:t>写回，直至指令</a:t>
            </a:r>
            <a:r>
              <a:rPr lang="en-US" altLang="zh-CN" sz="2400" dirty="0" err="1">
                <a:latin typeface="宋体" panose="02010600030101010101" pitchFamily="2" charset="-122"/>
                <a:ea typeface="宋体" panose="02010600030101010101" pitchFamily="2" charset="-122"/>
              </a:rPr>
              <a:t>i</a:t>
            </a:r>
            <a:r>
              <a:rPr lang="zh-CN" altLang="en-US" sz="2400" dirty="0">
                <a:latin typeface="宋体" panose="02010600030101010101" pitchFamily="2" charset="-122"/>
                <a:ea typeface="宋体" panose="02010600030101010101" pitchFamily="2" charset="-122"/>
              </a:rPr>
              <a:t>读走操作数。 </a:t>
            </a:r>
          </a:p>
        </p:txBody>
      </p:sp>
    </p:spTree>
    <p:extLst>
      <p:ext uri="{BB962C8B-B14F-4D97-AF65-F5344CB8AC3E}">
        <p14:creationId xmlns:p14="http://schemas.microsoft.com/office/powerpoint/2010/main" val="3071770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3"/>
          <p:cNvSpPr>
            <a:spLocks noGrp="1" noChangeArrowheads="1"/>
          </p:cNvSpPr>
          <p:nvPr>
            <p:ph type="body" idx="1"/>
          </p:nvPr>
        </p:nvSpPr>
        <p:spPr>
          <a:xfrm>
            <a:off x="1981200" y="685801"/>
            <a:ext cx="8229600" cy="5440363"/>
          </a:xfrm>
        </p:spPr>
        <p:txBody>
          <a:bodyPr/>
          <a:lstStyle/>
          <a:p>
            <a:pPr eaLnBrk="1" hangingPunct="1">
              <a:lnSpc>
                <a:spcPct val="120000"/>
              </a:lnSpc>
            </a:pPr>
            <a:r>
              <a:rPr lang="zh-CN" altLang="en-US" b="1">
                <a:solidFill>
                  <a:srgbClr val="FF0000"/>
                </a:solidFill>
                <a:latin typeface="Times New Roman" panose="02020603050405020304" pitchFamily="18" charset="0"/>
              </a:rPr>
              <a:t>功能部件状态表</a:t>
            </a:r>
          </a:p>
          <a:p>
            <a:pPr lvl="1" eaLnBrk="1" hangingPunct="1">
              <a:lnSpc>
                <a:spcPct val="120000"/>
              </a:lnSpc>
            </a:pPr>
            <a:r>
              <a:rPr lang="en-US" altLang="zh-CN" b="1">
                <a:latin typeface="Times New Roman" panose="02020603050405020304" pitchFamily="18" charset="0"/>
              </a:rPr>
              <a:t>Busy</a:t>
            </a:r>
            <a:r>
              <a:rPr lang="zh-CN" altLang="en-US" b="1">
                <a:latin typeface="Times New Roman" panose="02020603050405020304" pitchFamily="18" charset="0"/>
              </a:rPr>
              <a:t>：功能部件是否正在使用；</a:t>
            </a:r>
          </a:p>
          <a:p>
            <a:pPr lvl="1" eaLnBrk="1" hangingPunct="1">
              <a:lnSpc>
                <a:spcPct val="120000"/>
              </a:lnSpc>
            </a:pPr>
            <a:r>
              <a:rPr lang="en-US" altLang="zh-CN" b="1">
                <a:latin typeface="Times New Roman" panose="02020603050405020304" pitchFamily="18" charset="0"/>
              </a:rPr>
              <a:t>Op</a:t>
            </a:r>
            <a:r>
              <a:rPr lang="zh-CN" altLang="en-US" b="1">
                <a:latin typeface="Times New Roman" panose="02020603050405020304" pitchFamily="18" charset="0"/>
              </a:rPr>
              <a:t>：使用该部件的操作符（如“加”或“减”）；</a:t>
            </a:r>
          </a:p>
          <a:p>
            <a:pPr lvl="1" eaLnBrk="1" hangingPunct="1">
              <a:lnSpc>
                <a:spcPct val="120000"/>
              </a:lnSpc>
            </a:pPr>
            <a:r>
              <a:rPr lang="en-US" altLang="zh-CN" b="1">
                <a:latin typeface="Times New Roman" panose="02020603050405020304" pitchFamily="18" charset="0"/>
              </a:rPr>
              <a:t>Fi</a:t>
            </a:r>
            <a:r>
              <a:rPr lang="zh-CN" altLang="en-US" b="1">
                <a:latin typeface="Times New Roman" panose="02020603050405020304" pitchFamily="18" charset="0"/>
              </a:rPr>
              <a:t>：目标寄存器；</a:t>
            </a:r>
          </a:p>
          <a:p>
            <a:pPr lvl="1" eaLnBrk="1" hangingPunct="1">
              <a:lnSpc>
                <a:spcPct val="120000"/>
              </a:lnSpc>
            </a:pPr>
            <a:r>
              <a:rPr lang="en-US" altLang="zh-CN" b="1">
                <a:latin typeface="Times New Roman" panose="02020603050405020304" pitchFamily="18" charset="0"/>
              </a:rPr>
              <a:t>Fj</a:t>
            </a:r>
            <a:r>
              <a:rPr lang="zh-CN" altLang="en-US" b="1">
                <a:latin typeface="Times New Roman" panose="02020603050405020304" pitchFamily="18" charset="0"/>
              </a:rPr>
              <a:t>，</a:t>
            </a:r>
            <a:r>
              <a:rPr lang="en-US" altLang="zh-CN" b="1">
                <a:latin typeface="Times New Roman" panose="02020603050405020304" pitchFamily="18" charset="0"/>
              </a:rPr>
              <a:t>Fk</a:t>
            </a:r>
            <a:r>
              <a:rPr lang="zh-CN" altLang="en-US" b="1">
                <a:latin typeface="Times New Roman" panose="02020603050405020304" pitchFamily="18" charset="0"/>
              </a:rPr>
              <a:t>：源寄存器；</a:t>
            </a:r>
          </a:p>
          <a:p>
            <a:pPr lvl="1" eaLnBrk="1" hangingPunct="1">
              <a:lnSpc>
                <a:spcPct val="120000"/>
              </a:lnSpc>
            </a:pPr>
            <a:r>
              <a:rPr lang="en-US" altLang="zh-CN" b="1">
                <a:latin typeface="Times New Roman" panose="02020603050405020304" pitchFamily="18" charset="0"/>
              </a:rPr>
              <a:t>Qj</a:t>
            </a:r>
            <a:r>
              <a:rPr lang="zh-CN" altLang="en-US" b="1">
                <a:latin typeface="Times New Roman" panose="02020603050405020304" pitchFamily="18" charset="0"/>
              </a:rPr>
              <a:t>，</a:t>
            </a:r>
            <a:r>
              <a:rPr lang="en-US" altLang="zh-CN" b="1">
                <a:latin typeface="Times New Roman" panose="02020603050405020304" pitchFamily="18" charset="0"/>
              </a:rPr>
              <a:t>Qk</a:t>
            </a:r>
            <a:r>
              <a:rPr lang="zh-CN" altLang="en-US" b="1">
                <a:latin typeface="Times New Roman" panose="02020603050405020304" pitchFamily="18" charset="0"/>
              </a:rPr>
              <a:t>：产生源寄存器</a:t>
            </a:r>
            <a:r>
              <a:rPr lang="en-US" altLang="zh-CN" b="1">
                <a:latin typeface="Times New Roman" panose="02020603050405020304" pitchFamily="18" charset="0"/>
              </a:rPr>
              <a:t>Fj</a:t>
            </a:r>
            <a:r>
              <a:rPr lang="zh-CN" altLang="en-US" b="1">
                <a:latin typeface="Times New Roman" panose="02020603050405020304" pitchFamily="18" charset="0"/>
              </a:rPr>
              <a:t>，</a:t>
            </a:r>
            <a:r>
              <a:rPr lang="en-US" altLang="zh-CN" b="1">
                <a:latin typeface="Times New Roman" panose="02020603050405020304" pitchFamily="18" charset="0"/>
              </a:rPr>
              <a:t>Fk</a:t>
            </a:r>
            <a:r>
              <a:rPr lang="zh-CN" altLang="en-US" b="1">
                <a:latin typeface="Times New Roman" panose="02020603050405020304" pitchFamily="18" charset="0"/>
              </a:rPr>
              <a:t>的功能部件；</a:t>
            </a:r>
          </a:p>
          <a:p>
            <a:pPr lvl="1" eaLnBrk="1" hangingPunct="1">
              <a:lnSpc>
                <a:spcPct val="120000"/>
              </a:lnSpc>
            </a:pPr>
            <a:r>
              <a:rPr lang="en-US" altLang="zh-CN" b="1">
                <a:latin typeface="Times New Roman" panose="02020603050405020304" pitchFamily="18" charset="0"/>
              </a:rPr>
              <a:t>Rj</a:t>
            </a:r>
            <a:r>
              <a:rPr lang="zh-CN" altLang="en-US" b="1">
                <a:latin typeface="Times New Roman" panose="02020603050405020304" pitchFamily="18" charset="0"/>
              </a:rPr>
              <a:t>，</a:t>
            </a:r>
            <a:r>
              <a:rPr lang="en-US" altLang="zh-CN" b="1">
                <a:latin typeface="Times New Roman" panose="02020603050405020304" pitchFamily="18" charset="0"/>
              </a:rPr>
              <a:t>Rk</a:t>
            </a:r>
            <a:r>
              <a:rPr lang="zh-CN" altLang="en-US" b="1">
                <a:latin typeface="Times New Roman" panose="02020603050405020304" pitchFamily="18" charset="0"/>
              </a:rPr>
              <a:t>：</a:t>
            </a:r>
            <a:r>
              <a:rPr lang="en-US" altLang="zh-CN" b="1">
                <a:latin typeface="Times New Roman" panose="02020603050405020304" pitchFamily="18" charset="0"/>
              </a:rPr>
              <a:t>Fj</a:t>
            </a:r>
            <a:r>
              <a:rPr lang="zh-CN" altLang="en-US" b="1">
                <a:latin typeface="Times New Roman" panose="02020603050405020304" pitchFamily="18" charset="0"/>
              </a:rPr>
              <a:t>，</a:t>
            </a:r>
            <a:r>
              <a:rPr lang="en-US" altLang="zh-CN" b="1">
                <a:latin typeface="Times New Roman" panose="02020603050405020304" pitchFamily="18" charset="0"/>
              </a:rPr>
              <a:t>Fk</a:t>
            </a:r>
            <a:r>
              <a:rPr lang="zh-CN" altLang="en-US" b="1">
                <a:latin typeface="Times New Roman" panose="02020603050405020304" pitchFamily="18" charset="0"/>
              </a:rPr>
              <a:t>是否准备好</a:t>
            </a:r>
            <a:br>
              <a:rPr lang="zh-CN" altLang="en-US" b="1">
                <a:latin typeface="Times New Roman" panose="02020603050405020304" pitchFamily="18" charset="0"/>
              </a:rPr>
            </a:br>
            <a:r>
              <a:rPr lang="zh-CN" altLang="en-US" b="1">
                <a:solidFill>
                  <a:schemeClr val="accent2"/>
                </a:solidFill>
                <a:latin typeface="Times New Roman" panose="02020603050405020304" pitchFamily="18" charset="0"/>
              </a:rPr>
              <a:t>（当一个操作数被取走后，其对应的</a:t>
            </a:r>
            <a:r>
              <a:rPr lang="en-US" altLang="zh-CN" b="1">
                <a:solidFill>
                  <a:schemeClr val="accent2"/>
                </a:solidFill>
                <a:latin typeface="Times New Roman" panose="02020603050405020304" pitchFamily="18" charset="0"/>
              </a:rPr>
              <a:t>Rj</a:t>
            </a:r>
            <a:r>
              <a:rPr lang="zh-CN" altLang="en-US" b="1">
                <a:solidFill>
                  <a:schemeClr val="accent2"/>
                </a:solidFill>
                <a:latin typeface="Times New Roman" panose="02020603050405020304" pitchFamily="18" charset="0"/>
              </a:rPr>
              <a:t>或</a:t>
            </a:r>
            <a:r>
              <a:rPr lang="en-US" altLang="zh-CN" b="1">
                <a:solidFill>
                  <a:schemeClr val="accent2"/>
                </a:solidFill>
                <a:latin typeface="Times New Roman" panose="02020603050405020304" pitchFamily="18" charset="0"/>
              </a:rPr>
              <a:t>Rk</a:t>
            </a:r>
            <a:r>
              <a:rPr lang="zh-CN" altLang="en-US" b="1">
                <a:solidFill>
                  <a:schemeClr val="accent2"/>
                </a:solidFill>
                <a:latin typeface="Times New Roman" panose="02020603050405020304" pitchFamily="18" charset="0"/>
              </a:rPr>
              <a:t>会置成“否”）。</a:t>
            </a:r>
            <a:r>
              <a:rPr lang="zh-CN" altLang="en-US"/>
              <a:t> </a:t>
            </a:r>
          </a:p>
        </p:txBody>
      </p:sp>
    </p:spTree>
    <p:extLst>
      <p:ext uri="{BB962C8B-B14F-4D97-AF65-F5344CB8AC3E}">
        <p14:creationId xmlns:p14="http://schemas.microsoft.com/office/powerpoint/2010/main" val="5453441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3"/>
          <p:cNvSpPr>
            <a:spLocks noGrp="1" noChangeArrowheads="1"/>
          </p:cNvSpPr>
          <p:nvPr>
            <p:ph type="body" idx="1"/>
          </p:nvPr>
        </p:nvSpPr>
        <p:spPr>
          <a:xfrm>
            <a:off x="938613" y="506340"/>
            <a:ext cx="8229600" cy="5440363"/>
          </a:xfrm>
        </p:spPr>
        <p:txBody>
          <a:bodyPr>
            <a:normAutofit/>
          </a:bodyPr>
          <a:lstStyle/>
          <a:p>
            <a:pPr eaLnBrk="1" hangingPunct="1">
              <a:lnSpc>
                <a:spcPct val="120000"/>
              </a:lnSpc>
              <a:buFontTx/>
              <a:buNone/>
            </a:pPr>
            <a:r>
              <a:rPr lang="zh-CN" altLang="en-US" sz="2400" dirty="0">
                <a:solidFill>
                  <a:schemeClr val="accent2"/>
                </a:solidFill>
                <a:latin typeface="宋体" panose="02010600030101010101" pitchFamily="2" charset="-122"/>
                <a:ea typeface="宋体" panose="02010600030101010101" pitchFamily="2" charset="-122"/>
              </a:rPr>
              <a:t>记分板调度举例</a:t>
            </a:r>
          </a:p>
          <a:p>
            <a:pPr eaLnBrk="1" hangingPunct="1">
              <a:lnSpc>
                <a:spcPct val="120000"/>
              </a:lnSpc>
            </a:pPr>
            <a:r>
              <a:rPr lang="zh-CN" altLang="en-US" sz="2400" dirty="0">
                <a:latin typeface="宋体" panose="02010600030101010101" pitchFamily="2" charset="-122"/>
                <a:ea typeface="宋体" panose="02010600030101010101" pitchFamily="2" charset="-122"/>
              </a:rPr>
              <a:t>例如：执行如下指令序列：</a:t>
            </a:r>
          </a:p>
          <a:p>
            <a:pPr lvl="1" eaLnBrk="1" hangingPunct="1">
              <a:lnSpc>
                <a:spcPct val="120000"/>
              </a:lnSpc>
              <a:buFontTx/>
              <a:buNone/>
            </a:pPr>
            <a:r>
              <a:rPr lang="en-US" altLang="zh-CN" dirty="0">
                <a:latin typeface="宋体" panose="02010600030101010101" pitchFamily="2" charset="-122"/>
                <a:ea typeface="宋体" panose="02010600030101010101" pitchFamily="2" charset="-122"/>
              </a:rPr>
              <a:t>LD       </a:t>
            </a:r>
            <a:r>
              <a:rPr lang="en-US" altLang="zh-CN" dirty="0">
                <a:solidFill>
                  <a:srgbClr val="FF0000"/>
                </a:solidFill>
                <a:latin typeface="宋体" panose="02010600030101010101" pitchFamily="2" charset="-122"/>
                <a:ea typeface="宋体" panose="02010600030101010101" pitchFamily="2" charset="-122"/>
              </a:rPr>
              <a:t>F6</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34(R2)</a:t>
            </a:r>
          </a:p>
          <a:p>
            <a:pPr lvl="1" eaLnBrk="1" hangingPunct="1">
              <a:lnSpc>
                <a:spcPct val="120000"/>
              </a:lnSpc>
              <a:buFontTx/>
              <a:buNone/>
            </a:pPr>
            <a:r>
              <a:rPr lang="en-US" altLang="zh-CN" dirty="0">
                <a:latin typeface="宋体" panose="02010600030101010101" pitchFamily="2" charset="-122"/>
                <a:ea typeface="宋体" panose="02010600030101010101" pitchFamily="2" charset="-122"/>
              </a:rPr>
              <a:t>LD       </a:t>
            </a:r>
            <a:r>
              <a:rPr lang="en-US" altLang="zh-CN" dirty="0">
                <a:solidFill>
                  <a:schemeClr val="accent2"/>
                </a:solidFill>
                <a:latin typeface="宋体" panose="02010600030101010101" pitchFamily="2" charset="-122"/>
                <a:ea typeface="宋体" panose="02010600030101010101" pitchFamily="2" charset="-122"/>
              </a:rPr>
              <a:t>F2</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45(R3)</a:t>
            </a:r>
          </a:p>
          <a:p>
            <a:pPr lvl="1" eaLnBrk="1" hangingPunct="1">
              <a:lnSpc>
                <a:spcPct val="120000"/>
              </a:lnSpc>
              <a:buFontTx/>
              <a:buNone/>
            </a:pPr>
            <a:r>
              <a:rPr lang="en-US" altLang="zh-CN" dirty="0">
                <a:latin typeface="宋体" panose="02010600030101010101" pitchFamily="2" charset="-122"/>
                <a:ea typeface="宋体" panose="02010600030101010101" pitchFamily="2" charset="-122"/>
              </a:rPr>
              <a:t>MULTD   </a:t>
            </a:r>
            <a:r>
              <a:rPr lang="en-US" altLang="zh-CN" dirty="0">
                <a:solidFill>
                  <a:srgbClr val="FF9900"/>
                </a:solidFill>
                <a:latin typeface="宋体" panose="02010600030101010101" pitchFamily="2" charset="-122"/>
                <a:ea typeface="宋体" panose="02010600030101010101" pitchFamily="2" charset="-122"/>
              </a:rPr>
              <a:t>F0</a:t>
            </a:r>
            <a:r>
              <a:rPr lang="zh-CN" altLang="en-US" dirty="0">
                <a:latin typeface="宋体" panose="02010600030101010101" pitchFamily="2" charset="-122"/>
                <a:ea typeface="宋体" panose="02010600030101010101" pitchFamily="2" charset="-122"/>
              </a:rPr>
              <a:t>，</a:t>
            </a:r>
            <a:r>
              <a:rPr lang="en-US" altLang="zh-CN" dirty="0">
                <a:solidFill>
                  <a:schemeClr val="accent2"/>
                </a:solidFill>
                <a:latin typeface="宋体" panose="02010600030101010101" pitchFamily="2" charset="-122"/>
                <a:ea typeface="宋体" panose="02010600030101010101" pitchFamily="2" charset="-122"/>
              </a:rPr>
              <a:t>F2</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F4</a:t>
            </a:r>
          </a:p>
          <a:p>
            <a:pPr lvl="1" eaLnBrk="1" hangingPunct="1">
              <a:lnSpc>
                <a:spcPct val="120000"/>
              </a:lnSpc>
              <a:buFontTx/>
              <a:buNone/>
            </a:pPr>
            <a:r>
              <a:rPr lang="en-US" altLang="zh-CN" dirty="0">
                <a:latin typeface="宋体" panose="02010600030101010101" pitchFamily="2" charset="-122"/>
                <a:ea typeface="宋体" panose="02010600030101010101" pitchFamily="2" charset="-122"/>
              </a:rPr>
              <a:t>SUBD     </a:t>
            </a:r>
            <a:r>
              <a:rPr lang="en-US" altLang="zh-CN" dirty="0">
                <a:solidFill>
                  <a:srgbClr val="009900"/>
                </a:solidFill>
                <a:latin typeface="宋体" panose="02010600030101010101" pitchFamily="2" charset="-122"/>
                <a:ea typeface="宋体" panose="02010600030101010101" pitchFamily="2" charset="-122"/>
              </a:rPr>
              <a:t>F8</a:t>
            </a:r>
            <a:r>
              <a:rPr lang="zh-CN" altLang="en-US" dirty="0">
                <a:latin typeface="宋体" panose="02010600030101010101" pitchFamily="2" charset="-122"/>
                <a:ea typeface="宋体" panose="02010600030101010101" pitchFamily="2" charset="-122"/>
              </a:rPr>
              <a:t>，</a:t>
            </a:r>
            <a:r>
              <a:rPr lang="en-US" altLang="zh-CN" dirty="0">
                <a:solidFill>
                  <a:srgbClr val="FF0000"/>
                </a:solidFill>
                <a:latin typeface="宋体" panose="02010600030101010101" pitchFamily="2" charset="-122"/>
                <a:ea typeface="宋体" panose="02010600030101010101" pitchFamily="2" charset="-122"/>
              </a:rPr>
              <a:t>F6</a:t>
            </a:r>
            <a:r>
              <a:rPr lang="zh-CN" altLang="en-US" dirty="0">
                <a:latin typeface="宋体" panose="02010600030101010101" pitchFamily="2" charset="-122"/>
                <a:ea typeface="宋体" panose="02010600030101010101" pitchFamily="2" charset="-122"/>
              </a:rPr>
              <a:t>，</a:t>
            </a:r>
            <a:r>
              <a:rPr lang="en-US" altLang="zh-CN" dirty="0">
                <a:solidFill>
                  <a:schemeClr val="accent2"/>
                </a:solidFill>
                <a:latin typeface="宋体" panose="02010600030101010101" pitchFamily="2" charset="-122"/>
                <a:ea typeface="宋体" panose="02010600030101010101" pitchFamily="2" charset="-122"/>
              </a:rPr>
              <a:t>F2</a:t>
            </a:r>
          </a:p>
          <a:p>
            <a:pPr lvl="1" eaLnBrk="1" hangingPunct="1">
              <a:lnSpc>
                <a:spcPct val="120000"/>
              </a:lnSpc>
              <a:buFontTx/>
              <a:buNone/>
            </a:pPr>
            <a:r>
              <a:rPr lang="en-US" altLang="zh-CN" dirty="0">
                <a:latin typeface="宋体" panose="02010600030101010101" pitchFamily="2" charset="-122"/>
                <a:ea typeface="宋体" panose="02010600030101010101" pitchFamily="2" charset="-122"/>
              </a:rPr>
              <a:t>DIVD     F10</a:t>
            </a:r>
            <a:r>
              <a:rPr lang="zh-CN" altLang="en-US" dirty="0">
                <a:latin typeface="宋体" panose="02010600030101010101" pitchFamily="2" charset="-122"/>
                <a:ea typeface="宋体" panose="02010600030101010101" pitchFamily="2" charset="-122"/>
              </a:rPr>
              <a:t>，</a:t>
            </a:r>
            <a:r>
              <a:rPr lang="en-US" altLang="zh-CN" dirty="0">
                <a:solidFill>
                  <a:srgbClr val="FF9900"/>
                </a:solidFill>
                <a:latin typeface="宋体" panose="02010600030101010101" pitchFamily="2" charset="-122"/>
                <a:ea typeface="宋体" panose="02010600030101010101" pitchFamily="2" charset="-122"/>
              </a:rPr>
              <a:t>F0</a:t>
            </a:r>
            <a:r>
              <a:rPr lang="zh-CN" altLang="en-US" dirty="0">
                <a:latin typeface="宋体" panose="02010600030101010101" pitchFamily="2" charset="-122"/>
                <a:ea typeface="宋体" panose="02010600030101010101" pitchFamily="2" charset="-122"/>
              </a:rPr>
              <a:t>，</a:t>
            </a:r>
            <a:r>
              <a:rPr lang="en-US" altLang="zh-CN" dirty="0">
                <a:solidFill>
                  <a:srgbClr val="FF0000"/>
                </a:solidFill>
                <a:latin typeface="宋体" panose="02010600030101010101" pitchFamily="2" charset="-122"/>
                <a:ea typeface="宋体" panose="02010600030101010101" pitchFamily="2" charset="-122"/>
              </a:rPr>
              <a:t>F6</a:t>
            </a:r>
          </a:p>
          <a:p>
            <a:pPr lvl="1" eaLnBrk="1" hangingPunct="1">
              <a:lnSpc>
                <a:spcPct val="120000"/>
              </a:lnSpc>
              <a:buFontTx/>
              <a:buNone/>
            </a:pPr>
            <a:r>
              <a:rPr lang="en-US" altLang="zh-CN" dirty="0">
                <a:latin typeface="宋体" panose="02010600030101010101" pitchFamily="2" charset="-122"/>
                <a:ea typeface="宋体" panose="02010600030101010101" pitchFamily="2" charset="-122"/>
              </a:rPr>
              <a:t>ADDD    </a:t>
            </a:r>
            <a:r>
              <a:rPr lang="en-US" altLang="zh-CN" dirty="0">
                <a:solidFill>
                  <a:srgbClr val="FF0000"/>
                </a:solidFill>
                <a:latin typeface="宋体" panose="02010600030101010101" pitchFamily="2" charset="-122"/>
                <a:ea typeface="宋体" panose="02010600030101010101" pitchFamily="2" charset="-122"/>
              </a:rPr>
              <a:t>F6</a:t>
            </a:r>
            <a:r>
              <a:rPr lang="zh-CN" altLang="en-US" dirty="0">
                <a:latin typeface="宋体" panose="02010600030101010101" pitchFamily="2" charset="-122"/>
                <a:ea typeface="宋体" panose="02010600030101010101" pitchFamily="2" charset="-122"/>
              </a:rPr>
              <a:t>，</a:t>
            </a:r>
            <a:r>
              <a:rPr lang="en-US" altLang="zh-CN" dirty="0">
                <a:solidFill>
                  <a:srgbClr val="009900"/>
                </a:solidFill>
                <a:latin typeface="宋体" panose="02010600030101010101" pitchFamily="2" charset="-122"/>
                <a:ea typeface="宋体" panose="02010600030101010101" pitchFamily="2" charset="-122"/>
              </a:rPr>
              <a:t>F8</a:t>
            </a:r>
            <a:r>
              <a:rPr lang="zh-CN" altLang="en-US" dirty="0">
                <a:latin typeface="宋体" panose="02010600030101010101" pitchFamily="2" charset="-122"/>
                <a:ea typeface="宋体" panose="02010600030101010101" pitchFamily="2" charset="-122"/>
              </a:rPr>
              <a:t>，</a:t>
            </a:r>
            <a:r>
              <a:rPr lang="en-US" altLang="zh-CN" dirty="0">
                <a:solidFill>
                  <a:schemeClr val="accent2"/>
                </a:solidFill>
                <a:latin typeface="宋体" panose="02010600030101010101" pitchFamily="2" charset="-122"/>
                <a:ea typeface="宋体" panose="02010600030101010101" pitchFamily="2" charset="-122"/>
              </a:rPr>
              <a:t>F2</a:t>
            </a:r>
          </a:p>
        </p:txBody>
      </p:sp>
    </p:spTree>
    <p:extLst>
      <p:ext uri="{BB962C8B-B14F-4D97-AF65-F5344CB8AC3E}">
        <p14:creationId xmlns:p14="http://schemas.microsoft.com/office/powerpoint/2010/main" val="42474448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3539" name="Rectangle 3"/>
          <p:cNvSpPr>
            <a:spLocks noGrp="1" noChangeArrowheads="1"/>
          </p:cNvSpPr>
          <p:nvPr>
            <p:ph type="body" idx="1"/>
          </p:nvPr>
        </p:nvSpPr>
        <p:spPr>
          <a:xfrm>
            <a:off x="1981200" y="3505200"/>
            <a:ext cx="8382000" cy="2895600"/>
          </a:xfrm>
        </p:spPr>
        <p:txBody>
          <a:bodyPr>
            <a:normAutofit/>
          </a:bodyPr>
          <a:lstStyle/>
          <a:p>
            <a:pPr eaLnBrk="1" hangingPunct="1">
              <a:lnSpc>
                <a:spcPct val="120000"/>
              </a:lnSpc>
            </a:pPr>
            <a:r>
              <a:rPr lang="zh-CN" altLang="en-US" sz="2400" dirty="0">
                <a:latin typeface="宋体" panose="02010600030101010101" pitchFamily="2" charset="-122"/>
                <a:ea typeface="宋体" panose="02010600030101010101" pitchFamily="2" charset="-122"/>
              </a:rPr>
              <a:t>第</a:t>
            </a: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条</a:t>
            </a:r>
            <a:r>
              <a:rPr lang="en-US" altLang="zh-CN" sz="2400" dirty="0">
                <a:latin typeface="宋体" panose="02010600030101010101" pitchFamily="2" charset="-122"/>
                <a:ea typeface="宋体" panose="02010600030101010101" pitchFamily="2" charset="-122"/>
              </a:rPr>
              <a:t>LD</a:t>
            </a:r>
            <a:r>
              <a:rPr lang="zh-CN" altLang="en-US" sz="2400" dirty="0">
                <a:latin typeface="宋体" panose="02010600030101010101" pitchFamily="2" charset="-122"/>
                <a:ea typeface="宋体" panose="02010600030101010101" pitchFamily="2" charset="-122"/>
              </a:rPr>
              <a:t>指令：不存在冒险，从发射到写回结果。</a:t>
            </a:r>
          </a:p>
          <a:p>
            <a:pPr eaLnBrk="1" hangingPunct="1">
              <a:lnSpc>
                <a:spcPct val="120000"/>
              </a:lnSpc>
            </a:pPr>
            <a:r>
              <a:rPr lang="zh-CN" altLang="en-US" sz="2400" dirty="0">
                <a:latin typeface="宋体" panose="02010600030101010101" pitchFamily="2" charset="-122"/>
                <a:ea typeface="宋体" panose="02010600030101010101" pitchFamily="2" charset="-122"/>
              </a:rPr>
              <a:t>第</a:t>
            </a: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条</a:t>
            </a:r>
            <a:r>
              <a:rPr lang="en-US" altLang="zh-CN" sz="2400" dirty="0">
                <a:latin typeface="宋体" panose="02010600030101010101" pitchFamily="2" charset="-122"/>
                <a:ea typeface="宋体" panose="02010600030101010101" pitchFamily="2" charset="-122"/>
              </a:rPr>
              <a:t>LD</a:t>
            </a:r>
            <a:r>
              <a:rPr lang="zh-CN" altLang="en-US" sz="2400" dirty="0">
                <a:latin typeface="宋体" panose="02010600030101010101" pitchFamily="2" charset="-122"/>
                <a:ea typeface="宋体" panose="02010600030101010101" pitchFamily="2" charset="-122"/>
              </a:rPr>
              <a:t>指令：执行完成，处于写回阶段。</a:t>
            </a:r>
          </a:p>
          <a:p>
            <a:pPr eaLnBrk="1" hangingPunct="1">
              <a:lnSpc>
                <a:spcPct val="120000"/>
              </a:lnSpc>
            </a:pPr>
            <a:r>
              <a:rPr lang="zh-CN" altLang="en-US" sz="2400" dirty="0">
                <a:latin typeface="宋体" panose="02010600030101010101" pitchFamily="2" charset="-122"/>
                <a:ea typeface="宋体" panose="02010600030101010101" pitchFamily="2" charset="-122"/>
              </a:rPr>
              <a:t>第</a:t>
            </a: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条指令（</a:t>
            </a:r>
            <a:r>
              <a:rPr lang="en-US" altLang="zh-CN" sz="2400" dirty="0">
                <a:latin typeface="宋体" panose="02010600030101010101" pitchFamily="2" charset="-122"/>
                <a:ea typeface="宋体" panose="02010600030101010101" pitchFamily="2" charset="-122"/>
              </a:rPr>
              <a:t>MULTD</a:t>
            </a:r>
            <a:r>
              <a:rPr lang="zh-CN" altLang="en-US" sz="2400" dirty="0">
                <a:latin typeface="宋体" panose="02010600030101010101" pitchFamily="2" charset="-122"/>
                <a:ea typeface="宋体" panose="02010600030101010101" pitchFamily="2" charset="-122"/>
              </a:rPr>
              <a:t>和</a:t>
            </a:r>
            <a:r>
              <a:rPr lang="en-US" altLang="zh-CN" sz="2400" dirty="0">
                <a:latin typeface="宋体" panose="02010600030101010101" pitchFamily="2" charset="-122"/>
                <a:ea typeface="宋体" panose="02010600030101010101" pitchFamily="2" charset="-122"/>
              </a:rPr>
              <a:t>SUBD</a:t>
            </a:r>
            <a:r>
              <a:rPr lang="zh-CN" altLang="en-US" sz="2400" dirty="0">
                <a:latin typeface="宋体" panose="02010600030101010101" pitchFamily="2" charset="-122"/>
                <a:ea typeface="宋体" panose="02010600030101010101" pitchFamily="2" charset="-122"/>
              </a:rPr>
              <a:t>）：读</a:t>
            </a:r>
            <a:r>
              <a:rPr lang="en-US" altLang="zh-CN" sz="2400" dirty="0">
                <a:latin typeface="宋体" panose="02010600030101010101" pitchFamily="2" charset="-122"/>
                <a:ea typeface="宋体" panose="02010600030101010101" pitchFamily="2" charset="-122"/>
              </a:rPr>
              <a:t>F2</a:t>
            </a:r>
            <a:r>
              <a:rPr lang="zh-CN" altLang="en-US" sz="2400" dirty="0">
                <a:latin typeface="宋体" panose="02010600030101010101" pitchFamily="2" charset="-122"/>
                <a:ea typeface="宋体" panose="02010600030101010101" pitchFamily="2" charset="-122"/>
              </a:rPr>
              <a:t>存在</a:t>
            </a:r>
            <a:r>
              <a:rPr lang="en-US" altLang="zh-CN" sz="2400" dirty="0">
                <a:solidFill>
                  <a:schemeClr val="accent2"/>
                </a:solidFill>
                <a:latin typeface="宋体" panose="02010600030101010101" pitchFamily="2" charset="-122"/>
                <a:ea typeface="宋体" panose="02010600030101010101" pitchFamily="2" charset="-122"/>
              </a:rPr>
              <a:t>RAW</a:t>
            </a:r>
            <a:r>
              <a:rPr lang="zh-CN" altLang="en-US" sz="2400" dirty="0">
                <a:solidFill>
                  <a:schemeClr val="accent2"/>
                </a:solidFill>
                <a:latin typeface="宋体" panose="02010600030101010101" pitchFamily="2" charset="-122"/>
                <a:ea typeface="宋体" panose="02010600030101010101" pitchFamily="2" charset="-122"/>
              </a:rPr>
              <a:t>冒险</a:t>
            </a:r>
            <a:r>
              <a:rPr lang="zh-CN" altLang="en-US" sz="2400" dirty="0">
                <a:latin typeface="宋体" panose="02010600030101010101" pitchFamily="2" charset="-122"/>
                <a:ea typeface="宋体" panose="02010600030101010101" pitchFamily="2" charset="-122"/>
              </a:rPr>
              <a:t>，处于暂停，等待各自的操作数。</a:t>
            </a:r>
          </a:p>
        </p:txBody>
      </p:sp>
      <p:pic>
        <p:nvPicPr>
          <p:cNvPr id="1536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28600"/>
            <a:ext cx="8305800"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542" name="Line 6"/>
          <p:cNvSpPr>
            <a:spLocks noChangeShapeType="1"/>
          </p:cNvSpPr>
          <p:nvPr/>
        </p:nvSpPr>
        <p:spPr bwMode="auto">
          <a:xfrm flipH="1" flipV="1">
            <a:off x="3048000" y="1600200"/>
            <a:ext cx="228600" cy="228600"/>
          </a:xfrm>
          <a:prstGeom prst="line">
            <a:avLst/>
          </a:prstGeom>
          <a:noFill/>
          <a:ln w="190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93543" name="Line 7"/>
          <p:cNvSpPr>
            <a:spLocks noChangeShapeType="1"/>
          </p:cNvSpPr>
          <p:nvPr/>
        </p:nvSpPr>
        <p:spPr bwMode="auto">
          <a:xfrm flipH="1" flipV="1">
            <a:off x="2971800" y="1600200"/>
            <a:ext cx="457200" cy="609600"/>
          </a:xfrm>
          <a:prstGeom prst="line">
            <a:avLst/>
          </a:prstGeom>
          <a:noFill/>
          <a:ln w="190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5366" name="Oval 8"/>
          <p:cNvSpPr>
            <a:spLocks noChangeArrowheads="1"/>
          </p:cNvSpPr>
          <p:nvPr/>
        </p:nvSpPr>
        <p:spPr bwMode="auto">
          <a:xfrm>
            <a:off x="6400800" y="228600"/>
            <a:ext cx="2057400" cy="457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Tree>
    <p:extLst>
      <p:ext uri="{BB962C8B-B14F-4D97-AF65-F5344CB8AC3E}">
        <p14:creationId xmlns:p14="http://schemas.microsoft.com/office/powerpoint/2010/main" val="20125224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35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35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353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35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35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descr="Rectangle: Click to edit Master text styles&#10;Second level&#10;Third level&#10;Fourth level&#10;Fifth level"/>
          <p:cNvSpPr>
            <a:spLocks noGrp="1" noChangeArrowheads="1"/>
          </p:cNvSpPr>
          <p:nvPr>
            <p:ph idx="1"/>
          </p:nvPr>
        </p:nvSpPr>
        <p:spPr>
          <a:xfrm>
            <a:off x="975868" y="918924"/>
            <a:ext cx="8706517" cy="5225501"/>
          </a:xfrm>
        </p:spPr>
        <p:txBody>
          <a:bodyPr>
            <a:normAutofit/>
          </a:bodyPr>
          <a:lstStyle/>
          <a:p>
            <a:pPr>
              <a:lnSpc>
                <a:spcPts val="2800"/>
              </a:lnSpc>
              <a:spcBef>
                <a:spcPts val="600"/>
              </a:spcBef>
              <a:defRPr/>
            </a:pPr>
            <a:r>
              <a:rPr lang="zh-CN" altLang="en-US" sz="2400" dirty="0">
                <a:latin typeface="宋体" panose="02010600030101010101" pitchFamily="2" charset="-122"/>
                <a:ea typeface="宋体" panose="02010600030101010101" pitchFamily="2" charset="-122"/>
              </a:rPr>
              <a:t>相关</a:t>
            </a:r>
            <a:endParaRPr lang="en-US" altLang="zh-CN" sz="2400" dirty="0">
              <a:latin typeface="宋体" panose="02010600030101010101" pitchFamily="2" charset="-122"/>
              <a:ea typeface="宋体" panose="02010600030101010101" pitchFamily="2" charset="-122"/>
            </a:endParaRPr>
          </a:p>
          <a:p>
            <a:pPr marL="814388" lvl="1" eaLnBrk="1" hangingPunct="1">
              <a:lnSpc>
                <a:spcPts val="2800"/>
              </a:lnSpc>
              <a:spcBef>
                <a:spcPts val="600"/>
              </a:spcBef>
              <a:defRPr/>
            </a:pPr>
            <a:r>
              <a:rPr lang="zh-CN" altLang="zh-CN" sz="2000" kern="1200" dirty="0">
                <a:latin typeface="宋体" panose="02010600030101010101" pitchFamily="2" charset="-122"/>
                <a:ea typeface="宋体" panose="02010600030101010101" pitchFamily="2" charset="-122"/>
              </a:rPr>
              <a:t>两条指令之间存在某种依赖关系</a:t>
            </a:r>
            <a:endParaRPr lang="en-US" altLang="zh-CN" sz="2000" dirty="0">
              <a:latin typeface="宋体" panose="02010600030101010101" pitchFamily="2" charset="-122"/>
              <a:ea typeface="宋体" panose="02010600030101010101" pitchFamily="2" charset="-122"/>
            </a:endParaRPr>
          </a:p>
          <a:p>
            <a:pPr marL="814388" lvl="1" eaLnBrk="1" hangingPunct="1">
              <a:lnSpc>
                <a:spcPts val="2800"/>
              </a:lnSpc>
              <a:spcBef>
                <a:spcPts val="600"/>
              </a:spcBef>
              <a:defRPr/>
            </a:pPr>
            <a:r>
              <a:rPr lang="zh-CN" altLang="en-US" sz="2000" dirty="0">
                <a:latin typeface="宋体" panose="02010600030101010101" pitchFamily="2" charset="-122"/>
                <a:ea typeface="宋体" panose="02010600030101010101" pitchFamily="2" charset="-122"/>
              </a:rPr>
              <a:t>分类：数据相关、名相关、控制相关</a:t>
            </a:r>
            <a:endParaRPr lang="en-US" altLang="zh-CN" sz="2000" dirty="0">
              <a:latin typeface="宋体" panose="02010600030101010101" pitchFamily="2" charset="-122"/>
              <a:ea typeface="宋体" panose="02010600030101010101" pitchFamily="2" charset="-122"/>
            </a:endParaRPr>
          </a:p>
          <a:p>
            <a:pPr>
              <a:lnSpc>
                <a:spcPts val="2800"/>
              </a:lnSpc>
              <a:spcBef>
                <a:spcPts val="600"/>
              </a:spcBef>
              <a:defRPr/>
            </a:pPr>
            <a:r>
              <a:rPr lang="zh-CN" altLang="en-US" sz="2400" dirty="0">
                <a:latin typeface="宋体" panose="02010600030101010101" pitchFamily="2" charset="-122"/>
                <a:ea typeface="宋体" panose="02010600030101010101" pitchFamily="2" charset="-122"/>
              </a:rPr>
              <a:t>流水线冲突</a:t>
            </a:r>
          </a:p>
          <a:p>
            <a:pPr marL="814388" lvl="1">
              <a:lnSpc>
                <a:spcPts val="2800"/>
              </a:lnSpc>
              <a:spcBef>
                <a:spcPts val="600"/>
              </a:spcBef>
              <a:defRPr/>
            </a:pPr>
            <a:r>
              <a:rPr lang="zh-CN" altLang="en-US" sz="2000" dirty="0">
                <a:latin typeface="宋体" panose="02010600030101010101" pitchFamily="2" charset="-122"/>
                <a:ea typeface="宋体" panose="02010600030101010101" pitchFamily="2" charset="-122"/>
              </a:rPr>
              <a:t>对于具体的流水线来说，由于相关等原因的存在，使得指令流中的下一条指令不能在指定的时钟周期执行。</a:t>
            </a:r>
            <a:endParaRPr lang="en-US" altLang="zh-CN" sz="2000" dirty="0">
              <a:latin typeface="宋体" panose="02010600030101010101" pitchFamily="2" charset="-122"/>
              <a:ea typeface="宋体" panose="02010600030101010101" pitchFamily="2" charset="-122"/>
            </a:endParaRPr>
          </a:p>
          <a:p>
            <a:pPr marL="814388" lvl="1">
              <a:lnSpc>
                <a:spcPts val="2800"/>
              </a:lnSpc>
              <a:spcBef>
                <a:spcPts val="600"/>
              </a:spcBef>
              <a:defRPr/>
            </a:pPr>
            <a:r>
              <a:rPr lang="zh-CN" altLang="en-US" sz="2000" dirty="0">
                <a:latin typeface="宋体" panose="02010600030101010101" pitchFamily="2" charset="-122"/>
                <a:ea typeface="宋体" panose="02010600030101010101" pitchFamily="2" charset="-122"/>
              </a:rPr>
              <a:t>流水线冲突有三种类型：结构冲突、数据冲突、控制冲突</a:t>
            </a:r>
            <a:endParaRPr lang="en-US" altLang="zh-CN" sz="2000" dirty="0">
              <a:latin typeface="宋体" panose="02010600030101010101" pitchFamily="2" charset="-122"/>
              <a:ea typeface="宋体" panose="02010600030101010101" pitchFamily="2" charset="-122"/>
            </a:endParaRPr>
          </a:p>
          <a:p>
            <a:pPr>
              <a:lnSpc>
                <a:spcPts val="2800"/>
              </a:lnSpc>
              <a:spcBef>
                <a:spcPts val="600"/>
              </a:spcBef>
              <a:defRPr/>
            </a:pPr>
            <a:r>
              <a:rPr lang="zh-CN" altLang="en-US" sz="2400" dirty="0">
                <a:latin typeface="宋体" panose="02010600030101010101" pitchFamily="2" charset="-122"/>
                <a:ea typeface="宋体" panose="02010600030101010101" pitchFamily="2" charset="-122"/>
              </a:rPr>
              <a:t>小结与比较</a:t>
            </a:r>
            <a:endParaRPr lang="en-US" altLang="zh-CN" sz="2400" dirty="0">
              <a:latin typeface="宋体" panose="02010600030101010101" pitchFamily="2" charset="-122"/>
              <a:ea typeface="宋体" panose="02010600030101010101" pitchFamily="2" charset="-122"/>
            </a:endParaRPr>
          </a:p>
          <a:p>
            <a:pPr marL="814388" lvl="1">
              <a:lnSpc>
                <a:spcPts val="2800"/>
              </a:lnSpc>
              <a:spcBef>
                <a:spcPts val="600"/>
              </a:spcBef>
              <a:defRPr/>
            </a:pPr>
            <a:r>
              <a:rPr lang="zh-CN" altLang="en-US" sz="2000" dirty="0">
                <a:latin typeface="宋体" panose="02010600030101010101" pitchFamily="2" charset="-122"/>
                <a:ea typeface="宋体" panose="02010600030101010101" pitchFamily="2" charset="-122"/>
              </a:rPr>
              <a:t>相关是程序固有的一种属性，它反映了程序中指令之间的相互依赖关系。</a:t>
            </a:r>
          </a:p>
          <a:p>
            <a:pPr marL="814388" lvl="1">
              <a:lnSpc>
                <a:spcPts val="2800"/>
              </a:lnSpc>
              <a:spcBef>
                <a:spcPts val="600"/>
              </a:spcBef>
              <a:defRPr/>
            </a:pPr>
            <a:r>
              <a:rPr lang="zh-CN" altLang="en-US" sz="2000" dirty="0">
                <a:latin typeface="宋体" panose="02010600030101010101" pitchFamily="2" charset="-122"/>
                <a:ea typeface="宋体" panose="02010600030101010101" pitchFamily="2" charset="-122"/>
              </a:rPr>
              <a:t>具体的一次相关是否会导致实际冲突的发生以及该冲突会带来多长的停顿，则是流水线的属性。</a:t>
            </a:r>
          </a:p>
        </p:txBody>
      </p:sp>
      <p:sp>
        <p:nvSpPr>
          <p:cNvPr id="4" name="标题 1"/>
          <p:cNvSpPr txBox="1">
            <a:spLocks/>
          </p:cNvSpPr>
          <p:nvPr/>
        </p:nvSpPr>
        <p:spPr>
          <a:xfrm>
            <a:off x="-1" y="1"/>
            <a:ext cx="8426154" cy="7007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宋体" panose="02010600030101010101" pitchFamily="2" charset="-122"/>
                <a:ea typeface="宋体" panose="02010600030101010101" pitchFamily="2" charset="-122"/>
              </a:rPr>
              <a:t>3.2.3 </a:t>
            </a:r>
            <a:r>
              <a:rPr lang="zh-CN" altLang="en-US" sz="3200" dirty="0">
                <a:latin typeface="宋体" panose="02010600030101010101" pitchFamily="2" charset="-122"/>
                <a:ea typeface="宋体" panose="02010600030101010101" pitchFamily="2" charset="-122"/>
              </a:rPr>
              <a:t>开发指令级并行需要解决的具体问题</a:t>
            </a:r>
          </a:p>
        </p:txBody>
      </p:sp>
    </p:spTree>
    <p:extLst>
      <p:ext uri="{BB962C8B-B14F-4D97-AF65-F5344CB8AC3E}">
        <p14:creationId xmlns:p14="http://schemas.microsoft.com/office/powerpoint/2010/main" val="3506413804"/>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62" name="Rectangle 2"/>
          <p:cNvSpPr>
            <a:spLocks noGrp="1" noChangeArrowheads="1"/>
          </p:cNvSpPr>
          <p:nvPr>
            <p:ph type="body" idx="1"/>
          </p:nvPr>
        </p:nvSpPr>
        <p:spPr>
          <a:xfrm>
            <a:off x="1905000" y="3513138"/>
            <a:ext cx="8458200" cy="2895600"/>
          </a:xfrm>
        </p:spPr>
        <p:txBody>
          <a:bodyPr>
            <a:normAutofit/>
          </a:bodyPr>
          <a:lstStyle/>
          <a:p>
            <a:pPr eaLnBrk="1" hangingPunct="1">
              <a:lnSpc>
                <a:spcPct val="120000"/>
              </a:lnSpc>
            </a:pPr>
            <a:r>
              <a:rPr lang="zh-CN" altLang="en-US" sz="2400" dirty="0">
                <a:latin typeface="宋体" panose="02010600030101010101" pitchFamily="2" charset="-122"/>
                <a:ea typeface="宋体" panose="02010600030101010101" pitchFamily="2" charset="-122"/>
              </a:rPr>
              <a:t>第</a:t>
            </a:r>
            <a:r>
              <a:rPr lang="en-US" altLang="zh-CN" sz="2400" dirty="0">
                <a:latin typeface="宋体" panose="02010600030101010101" pitchFamily="2" charset="-122"/>
                <a:ea typeface="宋体" panose="02010600030101010101" pitchFamily="2" charset="-122"/>
              </a:rPr>
              <a:t>5</a:t>
            </a:r>
            <a:r>
              <a:rPr lang="zh-CN" altLang="en-US" sz="2400" dirty="0">
                <a:latin typeface="宋体" panose="02010600030101010101" pitchFamily="2" charset="-122"/>
                <a:ea typeface="宋体" panose="02010600030101010101" pitchFamily="2" charset="-122"/>
              </a:rPr>
              <a:t>条</a:t>
            </a:r>
            <a:r>
              <a:rPr lang="en-US" altLang="zh-CN" sz="2400" dirty="0">
                <a:latin typeface="宋体" panose="02010600030101010101" pitchFamily="2" charset="-122"/>
                <a:ea typeface="宋体" panose="02010600030101010101" pitchFamily="2" charset="-122"/>
              </a:rPr>
              <a:t>DIVD</a:t>
            </a:r>
            <a:r>
              <a:rPr lang="zh-CN" altLang="en-US" sz="2400" dirty="0">
                <a:latin typeface="宋体" panose="02010600030101010101" pitchFamily="2" charset="-122"/>
                <a:ea typeface="宋体" panose="02010600030101010101" pitchFamily="2" charset="-122"/>
              </a:rPr>
              <a:t>指令：读</a:t>
            </a:r>
            <a:r>
              <a:rPr lang="en-US" altLang="zh-CN" sz="2400" dirty="0">
                <a:latin typeface="宋体" panose="02010600030101010101" pitchFamily="2" charset="-122"/>
                <a:ea typeface="宋体" panose="02010600030101010101" pitchFamily="2" charset="-122"/>
              </a:rPr>
              <a:t>F0</a:t>
            </a:r>
            <a:r>
              <a:rPr lang="zh-CN" altLang="en-US" sz="2400" dirty="0">
                <a:latin typeface="宋体" panose="02010600030101010101" pitchFamily="2" charset="-122"/>
                <a:ea typeface="宋体" panose="02010600030101010101" pitchFamily="2" charset="-122"/>
              </a:rPr>
              <a:t>存在</a:t>
            </a:r>
            <a:r>
              <a:rPr lang="en-US" altLang="zh-CN" sz="2400" dirty="0">
                <a:solidFill>
                  <a:schemeClr val="accent2"/>
                </a:solidFill>
                <a:latin typeface="宋体" panose="02010600030101010101" pitchFamily="2" charset="-122"/>
                <a:ea typeface="宋体" panose="02010600030101010101" pitchFamily="2" charset="-122"/>
              </a:rPr>
              <a:t>RAW</a:t>
            </a:r>
            <a:r>
              <a:rPr lang="zh-CN" altLang="en-US" sz="2400" dirty="0">
                <a:solidFill>
                  <a:schemeClr val="accent2"/>
                </a:solidFill>
                <a:latin typeface="宋体" panose="02010600030101010101" pitchFamily="2" charset="-122"/>
                <a:ea typeface="宋体" panose="02010600030101010101" pitchFamily="2" charset="-122"/>
              </a:rPr>
              <a:t>冒险</a:t>
            </a:r>
            <a:r>
              <a:rPr lang="zh-CN" altLang="en-US" sz="2400" dirty="0">
                <a:latin typeface="宋体" panose="02010600030101010101" pitchFamily="2" charset="-122"/>
                <a:ea typeface="宋体" panose="02010600030101010101" pitchFamily="2" charset="-122"/>
              </a:rPr>
              <a:t>，处于暂停等待。</a:t>
            </a:r>
          </a:p>
          <a:p>
            <a:pPr eaLnBrk="1" hangingPunct="1">
              <a:lnSpc>
                <a:spcPct val="120000"/>
              </a:lnSpc>
            </a:pPr>
            <a:r>
              <a:rPr lang="zh-CN" altLang="en-US" sz="2400" dirty="0">
                <a:latin typeface="宋体" panose="02010600030101010101" pitchFamily="2" charset="-122"/>
                <a:ea typeface="宋体" panose="02010600030101010101" pitchFamily="2" charset="-122"/>
              </a:rPr>
              <a:t>第</a:t>
            </a:r>
            <a:r>
              <a:rPr lang="en-US" altLang="zh-CN" sz="2400" dirty="0">
                <a:latin typeface="宋体" panose="02010600030101010101" pitchFamily="2" charset="-122"/>
                <a:ea typeface="宋体" panose="02010600030101010101" pitchFamily="2" charset="-122"/>
              </a:rPr>
              <a:t>6</a:t>
            </a:r>
            <a:r>
              <a:rPr lang="zh-CN" altLang="en-US" sz="2400" dirty="0">
                <a:latin typeface="宋体" panose="02010600030101010101" pitchFamily="2" charset="-122"/>
                <a:ea typeface="宋体" panose="02010600030101010101" pitchFamily="2" charset="-122"/>
              </a:rPr>
              <a:t>条</a:t>
            </a:r>
            <a:r>
              <a:rPr lang="en-US" altLang="zh-CN" sz="2400" dirty="0">
                <a:latin typeface="宋体" panose="02010600030101010101" pitchFamily="2" charset="-122"/>
                <a:ea typeface="宋体" panose="02010600030101010101" pitchFamily="2" charset="-122"/>
              </a:rPr>
              <a:t>ADDD</a:t>
            </a:r>
            <a:r>
              <a:rPr lang="zh-CN" altLang="en-US" sz="2400" dirty="0">
                <a:latin typeface="宋体" panose="02010600030101010101" pitchFamily="2" charset="-122"/>
                <a:ea typeface="宋体" panose="02010600030101010101" pitchFamily="2" charset="-122"/>
              </a:rPr>
              <a:t>指令：与</a:t>
            </a:r>
            <a:r>
              <a:rPr lang="en-US" altLang="zh-CN" sz="2400" dirty="0">
                <a:latin typeface="宋体" panose="02010600030101010101" pitchFamily="2" charset="-122"/>
                <a:ea typeface="宋体" panose="02010600030101010101" pitchFamily="2" charset="-122"/>
              </a:rPr>
              <a:t>SUBD</a:t>
            </a:r>
            <a:r>
              <a:rPr lang="zh-CN" altLang="en-US" sz="2400" dirty="0">
                <a:latin typeface="宋体" panose="02010600030101010101" pitchFamily="2" charset="-122"/>
                <a:ea typeface="宋体" panose="02010600030101010101" pitchFamily="2" charset="-122"/>
              </a:rPr>
              <a:t>使用一个“浮点加”部件，</a:t>
            </a:r>
            <a:r>
              <a:rPr lang="zh-CN" altLang="en-US" sz="2400" dirty="0">
                <a:solidFill>
                  <a:schemeClr val="accent2"/>
                </a:solidFill>
                <a:latin typeface="宋体" panose="02010600030101010101" pitchFamily="2" charset="-122"/>
                <a:ea typeface="宋体" panose="02010600030101010101" pitchFamily="2" charset="-122"/>
              </a:rPr>
              <a:t>结构冒险</a:t>
            </a:r>
            <a:r>
              <a:rPr lang="zh-CN" altLang="en-US" sz="2400" dirty="0">
                <a:latin typeface="宋体" panose="02010600030101010101" pitchFamily="2" charset="-122"/>
                <a:ea typeface="宋体" panose="02010600030101010101" pitchFamily="2" charset="-122"/>
              </a:rPr>
              <a:t>被阻塞发射。</a:t>
            </a:r>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28600"/>
            <a:ext cx="8305800"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6" name="Line 6"/>
          <p:cNvSpPr>
            <a:spLocks noChangeShapeType="1"/>
          </p:cNvSpPr>
          <p:nvPr/>
        </p:nvSpPr>
        <p:spPr bwMode="auto">
          <a:xfrm flipH="1" flipV="1">
            <a:off x="3048000" y="1981200"/>
            <a:ext cx="228600" cy="533400"/>
          </a:xfrm>
          <a:prstGeom prst="line">
            <a:avLst/>
          </a:prstGeom>
          <a:noFill/>
          <a:ln w="190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94567" name="Rectangle 7"/>
          <p:cNvSpPr>
            <a:spLocks noChangeArrowheads="1"/>
          </p:cNvSpPr>
          <p:nvPr/>
        </p:nvSpPr>
        <p:spPr bwMode="auto">
          <a:xfrm>
            <a:off x="2006600" y="2819400"/>
            <a:ext cx="762000" cy="304800"/>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None/>
            </a:pPr>
            <a:endParaRPr lang="zh-CN" altLang="zh-CN" sz="1800">
              <a:solidFill>
                <a:srgbClr val="333399"/>
              </a:solidFill>
            </a:endParaRPr>
          </a:p>
        </p:txBody>
      </p:sp>
      <p:sp>
        <p:nvSpPr>
          <p:cNvPr id="194568" name="Rectangle 8"/>
          <p:cNvSpPr>
            <a:spLocks noChangeArrowheads="1"/>
          </p:cNvSpPr>
          <p:nvPr/>
        </p:nvSpPr>
        <p:spPr bwMode="auto">
          <a:xfrm>
            <a:off x="2006600" y="2095500"/>
            <a:ext cx="762000" cy="304800"/>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16391" name="Oval 9"/>
          <p:cNvSpPr>
            <a:spLocks noChangeArrowheads="1"/>
          </p:cNvSpPr>
          <p:nvPr/>
        </p:nvSpPr>
        <p:spPr bwMode="auto">
          <a:xfrm>
            <a:off x="6400800" y="228600"/>
            <a:ext cx="2057400" cy="457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Tree>
    <p:extLst>
      <p:ext uri="{BB962C8B-B14F-4D97-AF65-F5344CB8AC3E}">
        <p14:creationId xmlns:p14="http://schemas.microsoft.com/office/powerpoint/2010/main" val="2016682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456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56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9456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45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45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7" grpId="0" animBg="1"/>
      <p:bldP spid="194568"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4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28600"/>
            <a:ext cx="8305800"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Line 4"/>
          <p:cNvSpPr>
            <a:spLocks noChangeShapeType="1"/>
          </p:cNvSpPr>
          <p:nvPr/>
        </p:nvSpPr>
        <p:spPr bwMode="auto">
          <a:xfrm flipH="1" flipV="1">
            <a:off x="3048000" y="1981200"/>
            <a:ext cx="228600" cy="533400"/>
          </a:xfrm>
          <a:prstGeom prst="line">
            <a:avLst/>
          </a:prstGeom>
          <a:noFill/>
          <a:ln w="190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7412" name="Rectangle 5"/>
          <p:cNvSpPr>
            <a:spLocks noChangeArrowheads="1"/>
          </p:cNvSpPr>
          <p:nvPr/>
        </p:nvSpPr>
        <p:spPr bwMode="auto">
          <a:xfrm>
            <a:off x="2006600" y="2819400"/>
            <a:ext cx="762000" cy="304800"/>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None/>
            </a:pPr>
            <a:endParaRPr lang="zh-CN" altLang="zh-CN" sz="1800">
              <a:solidFill>
                <a:srgbClr val="333399"/>
              </a:solidFill>
            </a:endParaRPr>
          </a:p>
        </p:txBody>
      </p:sp>
      <p:sp>
        <p:nvSpPr>
          <p:cNvPr id="17413" name="Rectangle 6"/>
          <p:cNvSpPr>
            <a:spLocks noChangeArrowheads="1"/>
          </p:cNvSpPr>
          <p:nvPr/>
        </p:nvSpPr>
        <p:spPr bwMode="auto">
          <a:xfrm>
            <a:off x="2006600" y="2095500"/>
            <a:ext cx="762000" cy="304800"/>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17414" name="Line 7"/>
          <p:cNvSpPr>
            <a:spLocks noChangeShapeType="1"/>
          </p:cNvSpPr>
          <p:nvPr/>
        </p:nvSpPr>
        <p:spPr bwMode="auto">
          <a:xfrm flipH="1" flipV="1">
            <a:off x="2971800" y="1600200"/>
            <a:ext cx="457200" cy="609600"/>
          </a:xfrm>
          <a:prstGeom prst="line">
            <a:avLst/>
          </a:prstGeom>
          <a:noFill/>
          <a:ln w="190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7415" name="Line 8"/>
          <p:cNvSpPr>
            <a:spLocks noChangeShapeType="1"/>
          </p:cNvSpPr>
          <p:nvPr/>
        </p:nvSpPr>
        <p:spPr bwMode="auto">
          <a:xfrm flipH="1" flipV="1">
            <a:off x="2971800" y="1600200"/>
            <a:ext cx="381000" cy="228600"/>
          </a:xfrm>
          <a:prstGeom prst="line">
            <a:avLst/>
          </a:prstGeom>
          <a:noFill/>
          <a:ln w="190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pic>
        <p:nvPicPr>
          <p:cNvPr id="1741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352800"/>
            <a:ext cx="8839200"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618" name="Line 10"/>
          <p:cNvSpPr>
            <a:spLocks noChangeShapeType="1"/>
          </p:cNvSpPr>
          <p:nvPr/>
        </p:nvSpPr>
        <p:spPr bwMode="auto">
          <a:xfrm>
            <a:off x="4800600" y="4419600"/>
            <a:ext cx="609600" cy="228600"/>
          </a:xfrm>
          <a:prstGeom prst="line">
            <a:avLst/>
          </a:prstGeom>
          <a:noFill/>
          <a:ln w="952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96619" name="Line 11"/>
          <p:cNvSpPr>
            <a:spLocks noChangeShapeType="1"/>
          </p:cNvSpPr>
          <p:nvPr/>
        </p:nvSpPr>
        <p:spPr bwMode="auto">
          <a:xfrm>
            <a:off x="4800600" y="4419600"/>
            <a:ext cx="1524000" cy="990600"/>
          </a:xfrm>
          <a:prstGeom prst="line">
            <a:avLst/>
          </a:prstGeom>
          <a:noFill/>
          <a:ln w="952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96620" name="Line 12"/>
          <p:cNvSpPr>
            <a:spLocks noChangeShapeType="1"/>
          </p:cNvSpPr>
          <p:nvPr/>
        </p:nvSpPr>
        <p:spPr bwMode="auto">
          <a:xfrm>
            <a:off x="4724400" y="4876800"/>
            <a:ext cx="762000" cy="914400"/>
          </a:xfrm>
          <a:prstGeom prst="line">
            <a:avLst/>
          </a:prstGeom>
          <a:noFill/>
          <a:ln w="952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96621" name="Oval 13"/>
          <p:cNvSpPr>
            <a:spLocks noChangeArrowheads="1"/>
          </p:cNvSpPr>
          <p:nvPr/>
        </p:nvSpPr>
        <p:spPr bwMode="auto">
          <a:xfrm>
            <a:off x="8801100" y="4572000"/>
            <a:ext cx="381000" cy="381000"/>
          </a:xfrm>
          <a:prstGeom prst="ellipse">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196623" name="Oval 15"/>
          <p:cNvSpPr>
            <a:spLocks noChangeArrowheads="1"/>
          </p:cNvSpPr>
          <p:nvPr/>
        </p:nvSpPr>
        <p:spPr bwMode="auto">
          <a:xfrm>
            <a:off x="9677400" y="5334000"/>
            <a:ext cx="381000" cy="381000"/>
          </a:xfrm>
          <a:prstGeom prst="ellipse">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196624" name="Oval 16"/>
          <p:cNvSpPr>
            <a:spLocks noChangeArrowheads="1"/>
          </p:cNvSpPr>
          <p:nvPr/>
        </p:nvSpPr>
        <p:spPr bwMode="auto">
          <a:xfrm>
            <a:off x="8813800" y="5702300"/>
            <a:ext cx="381000" cy="381000"/>
          </a:xfrm>
          <a:prstGeom prst="ellipse">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196626" name="Oval 18"/>
          <p:cNvSpPr>
            <a:spLocks noChangeArrowheads="1"/>
          </p:cNvSpPr>
          <p:nvPr/>
        </p:nvSpPr>
        <p:spPr bwMode="auto">
          <a:xfrm>
            <a:off x="8788400" y="4191000"/>
            <a:ext cx="381000" cy="381000"/>
          </a:xfrm>
          <a:prstGeom prst="ellipse">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196627" name="Oval 19"/>
          <p:cNvSpPr>
            <a:spLocks noChangeArrowheads="1"/>
          </p:cNvSpPr>
          <p:nvPr/>
        </p:nvSpPr>
        <p:spPr bwMode="auto">
          <a:xfrm>
            <a:off x="7086600" y="4572000"/>
            <a:ext cx="533400" cy="381000"/>
          </a:xfrm>
          <a:prstGeom prst="ellipse">
            <a:avLst/>
          </a:prstGeom>
          <a:noFill/>
          <a:ln w="127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196628" name="Oval 20"/>
          <p:cNvSpPr>
            <a:spLocks noChangeArrowheads="1"/>
          </p:cNvSpPr>
          <p:nvPr/>
        </p:nvSpPr>
        <p:spPr bwMode="auto">
          <a:xfrm>
            <a:off x="7924800" y="5334000"/>
            <a:ext cx="533400" cy="381000"/>
          </a:xfrm>
          <a:prstGeom prst="ellipse">
            <a:avLst/>
          </a:prstGeom>
          <a:noFill/>
          <a:ln w="127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196629" name="Oval 21"/>
          <p:cNvSpPr>
            <a:spLocks noChangeArrowheads="1"/>
          </p:cNvSpPr>
          <p:nvPr/>
        </p:nvSpPr>
        <p:spPr bwMode="auto">
          <a:xfrm>
            <a:off x="7010400" y="5715000"/>
            <a:ext cx="685800" cy="381000"/>
          </a:xfrm>
          <a:prstGeom prst="ellipse">
            <a:avLst/>
          </a:prstGeom>
          <a:noFill/>
          <a:ln w="127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17427" name="Oval 22"/>
          <p:cNvSpPr>
            <a:spLocks noChangeArrowheads="1"/>
          </p:cNvSpPr>
          <p:nvPr/>
        </p:nvSpPr>
        <p:spPr bwMode="auto">
          <a:xfrm>
            <a:off x="5715000" y="3429000"/>
            <a:ext cx="2057400" cy="457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196631" name="Line 23"/>
          <p:cNvSpPr>
            <a:spLocks noChangeShapeType="1"/>
          </p:cNvSpPr>
          <p:nvPr/>
        </p:nvSpPr>
        <p:spPr bwMode="auto">
          <a:xfrm flipV="1">
            <a:off x="9067800" y="3352800"/>
            <a:ext cx="5334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96632" name="Text Box 24"/>
          <p:cNvSpPr txBox="1">
            <a:spLocks noChangeArrowheads="1"/>
          </p:cNvSpPr>
          <p:nvPr/>
        </p:nvSpPr>
        <p:spPr bwMode="auto">
          <a:xfrm>
            <a:off x="9372600" y="2895601"/>
            <a:ext cx="1066800" cy="3667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None/>
            </a:pPr>
            <a:r>
              <a:rPr lang="zh-CN" altLang="en-US" sz="1800" b="1">
                <a:solidFill>
                  <a:srgbClr val="000000"/>
                </a:solidFill>
              </a:rPr>
              <a:t>已取走</a:t>
            </a:r>
          </a:p>
        </p:txBody>
      </p:sp>
      <p:sp>
        <p:nvSpPr>
          <p:cNvPr id="196633" name="Line 25"/>
          <p:cNvSpPr>
            <a:spLocks noChangeShapeType="1"/>
          </p:cNvSpPr>
          <p:nvPr/>
        </p:nvSpPr>
        <p:spPr bwMode="auto">
          <a:xfrm flipH="1">
            <a:off x="8610600" y="4953000"/>
            <a:ext cx="381000" cy="1371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96634" name="Line 26"/>
          <p:cNvSpPr>
            <a:spLocks noChangeShapeType="1"/>
          </p:cNvSpPr>
          <p:nvPr/>
        </p:nvSpPr>
        <p:spPr bwMode="auto">
          <a:xfrm flipH="1">
            <a:off x="8610600" y="6019800"/>
            <a:ext cx="304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96635" name="Line 27"/>
          <p:cNvSpPr>
            <a:spLocks noChangeShapeType="1"/>
          </p:cNvSpPr>
          <p:nvPr/>
        </p:nvSpPr>
        <p:spPr bwMode="auto">
          <a:xfrm flipH="1">
            <a:off x="8610600" y="5715000"/>
            <a:ext cx="12192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96638" name="Text Box 30"/>
          <p:cNvSpPr txBox="1">
            <a:spLocks noChangeArrowheads="1"/>
          </p:cNvSpPr>
          <p:nvPr/>
        </p:nvSpPr>
        <p:spPr bwMode="auto">
          <a:xfrm>
            <a:off x="7924800" y="6324601"/>
            <a:ext cx="1447800" cy="3667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None/>
            </a:pPr>
            <a:r>
              <a:rPr lang="zh-CN" altLang="en-US" sz="1800" b="1">
                <a:solidFill>
                  <a:srgbClr val="000000"/>
                </a:solidFill>
              </a:rPr>
              <a:t>未准备好</a:t>
            </a:r>
          </a:p>
        </p:txBody>
      </p:sp>
    </p:spTree>
    <p:extLst>
      <p:ext uri="{BB962C8B-B14F-4D97-AF65-F5344CB8AC3E}">
        <p14:creationId xmlns:p14="http://schemas.microsoft.com/office/powerpoint/2010/main" val="37125315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66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66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663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966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66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662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966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66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662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966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66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662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966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66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66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66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21" grpId="0" animBg="1"/>
      <p:bldP spid="196623" grpId="0" animBg="1"/>
      <p:bldP spid="196624" grpId="0" animBg="1"/>
      <p:bldP spid="196626" grpId="0" animBg="1"/>
      <p:bldP spid="196627" grpId="0" animBg="1"/>
      <p:bldP spid="196628" grpId="0" animBg="1"/>
      <p:bldP spid="196629" grpId="0" animBg="1"/>
      <p:bldP spid="196632" grpId="0" animBg="1"/>
      <p:bldP spid="196638"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006475"/>
            <a:ext cx="8305800"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206876"/>
            <a:ext cx="830580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Oval 22"/>
          <p:cNvSpPr>
            <a:spLocks noChangeArrowheads="1"/>
          </p:cNvSpPr>
          <p:nvPr/>
        </p:nvSpPr>
        <p:spPr bwMode="auto">
          <a:xfrm>
            <a:off x="5638800" y="4254500"/>
            <a:ext cx="2057400" cy="457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Tree>
    <p:extLst>
      <p:ext uri="{BB962C8B-B14F-4D97-AF65-F5344CB8AC3E}">
        <p14:creationId xmlns:p14="http://schemas.microsoft.com/office/powerpoint/2010/main" val="2340953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1981200" y="762001"/>
            <a:ext cx="8229600" cy="5364163"/>
          </a:xfrm>
        </p:spPr>
        <p:txBody>
          <a:bodyPr>
            <a:normAutofit/>
          </a:bodyPr>
          <a:lstStyle/>
          <a:p>
            <a:pPr eaLnBrk="1" hangingPunct="1">
              <a:lnSpc>
                <a:spcPct val="150000"/>
              </a:lnSpc>
              <a:buFontTx/>
              <a:buNone/>
            </a:pPr>
            <a:r>
              <a:rPr lang="zh-CN" altLang="en-US" sz="2400" dirty="0">
                <a:latin typeface="宋体" panose="02010600030101010101" pitchFamily="2" charset="-122"/>
                <a:ea typeface="宋体" panose="02010600030101010101" pitchFamily="2" charset="-122"/>
              </a:rPr>
              <a:t>假定浮点流水线中执行延迟如下：</a:t>
            </a:r>
          </a:p>
          <a:p>
            <a:pPr lvl="1" eaLnBrk="1" hangingPunct="1">
              <a:lnSpc>
                <a:spcPct val="150000"/>
              </a:lnSpc>
            </a:pPr>
            <a:r>
              <a:rPr lang="zh-CN" altLang="en-US" dirty="0">
                <a:solidFill>
                  <a:schemeClr val="accent2"/>
                </a:solidFill>
                <a:latin typeface="宋体" panose="02010600030101010101" pitchFamily="2" charset="-122"/>
                <a:ea typeface="宋体" panose="02010600030101010101" pitchFamily="2" charset="-122"/>
              </a:rPr>
              <a:t>加法</a:t>
            </a:r>
            <a:r>
              <a:rPr lang="zh-CN" altLang="en-US" dirty="0">
                <a:latin typeface="宋体" panose="02010600030101010101" pitchFamily="2" charset="-122"/>
                <a:ea typeface="宋体" panose="02010600030101010101" pitchFamily="2" charset="-122"/>
              </a:rPr>
              <a:t>需要</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个时钟周期；</a:t>
            </a:r>
          </a:p>
          <a:p>
            <a:pPr lvl="1" eaLnBrk="1" hangingPunct="1">
              <a:lnSpc>
                <a:spcPct val="150000"/>
              </a:lnSpc>
            </a:pPr>
            <a:r>
              <a:rPr lang="zh-CN" altLang="en-US" dirty="0">
                <a:solidFill>
                  <a:schemeClr val="accent2"/>
                </a:solidFill>
                <a:latin typeface="宋体" panose="02010600030101010101" pitchFamily="2" charset="-122"/>
                <a:ea typeface="宋体" panose="02010600030101010101" pitchFamily="2" charset="-122"/>
              </a:rPr>
              <a:t>乘法</a:t>
            </a:r>
            <a:r>
              <a:rPr lang="zh-CN" altLang="en-US" dirty="0">
                <a:latin typeface="宋体" panose="02010600030101010101" pitchFamily="2" charset="-122"/>
                <a:ea typeface="宋体" panose="02010600030101010101" pitchFamily="2" charset="-122"/>
              </a:rPr>
              <a:t>需要</a:t>
            </a:r>
            <a:r>
              <a:rPr lang="en-US" altLang="zh-CN" dirty="0">
                <a:latin typeface="宋体" panose="02010600030101010101" pitchFamily="2" charset="-122"/>
                <a:ea typeface="宋体" panose="02010600030101010101" pitchFamily="2" charset="-122"/>
              </a:rPr>
              <a:t>10</a:t>
            </a:r>
            <a:r>
              <a:rPr lang="zh-CN" altLang="en-US" dirty="0">
                <a:latin typeface="宋体" panose="02010600030101010101" pitchFamily="2" charset="-122"/>
                <a:ea typeface="宋体" panose="02010600030101010101" pitchFamily="2" charset="-122"/>
              </a:rPr>
              <a:t>个时钟周期；</a:t>
            </a:r>
          </a:p>
          <a:p>
            <a:pPr lvl="1" eaLnBrk="1" hangingPunct="1">
              <a:lnSpc>
                <a:spcPct val="150000"/>
              </a:lnSpc>
            </a:pPr>
            <a:r>
              <a:rPr lang="zh-CN" altLang="en-US" dirty="0">
                <a:solidFill>
                  <a:schemeClr val="accent2"/>
                </a:solidFill>
                <a:latin typeface="宋体" panose="02010600030101010101" pitchFamily="2" charset="-122"/>
                <a:ea typeface="宋体" panose="02010600030101010101" pitchFamily="2" charset="-122"/>
              </a:rPr>
              <a:t>除法</a:t>
            </a:r>
            <a:r>
              <a:rPr lang="zh-CN" altLang="en-US" dirty="0">
                <a:latin typeface="宋体" panose="02010600030101010101" pitchFamily="2" charset="-122"/>
                <a:ea typeface="宋体" panose="02010600030101010101" pitchFamily="2" charset="-122"/>
              </a:rPr>
              <a:t>需要</a:t>
            </a:r>
            <a:r>
              <a:rPr lang="en-US" altLang="zh-CN" dirty="0">
                <a:latin typeface="宋体" panose="02010600030101010101" pitchFamily="2" charset="-122"/>
                <a:ea typeface="宋体" panose="02010600030101010101" pitchFamily="2" charset="-122"/>
              </a:rPr>
              <a:t>40</a:t>
            </a:r>
            <a:r>
              <a:rPr lang="zh-CN" altLang="en-US" dirty="0">
                <a:latin typeface="宋体" panose="02010600030101010101" pitchFamily="2" charset="-122"/>
                <a:ea typeface="宋体" panose="02010600030101010101" pitchFamily="2" charset="-122"/>
              </a:rPr>
              <a:t>个时钟周期。 </a:t>
            </a:r>
          </a:p>
        </p:txBody>
      </p:sp>
    </p:spTree>
    <p:extLst>
      <p:ext uri="{BB962C8B-B14F-4D97-AF65-F5344CB8AC3E}">
        <p14:creationId xmlns:p14="http://schemas.microsoft.com/office/powerpoint/2010/main" val="13398452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9683" name="Rectangle 3"/>
          <p:cNvSpPr>
            <a:spLocks noGrp="1" noChangeArrowheads="1"/>
          </p:cNvSpPr>
          <p:nvPr>
            <p:ph type="body" idx="1"/>
          </p:nvPr>
        </p:nvSpPr>
        <p:spPr>
          <a:xfrm>
            <a:off x="1981200" y="3352800"/>
            <a:ext cx="8229600" cy="3200400"/>
          </a:xfrm>
        </p:spPr>
        <p:txBody>
          <a:bodyPr/>
          <a:lstStyle/>
          <a:p>
            <a:pPr eaLnBrk="1" hangingPunct="1">
              <a:lnSpc>
                <a:spcPct val="110000"/>
              </a:lnSpc>
            </a:pPr>
            <a:r>
              <a:rPr lang="zh-CN" altLang="en-US" sz="2400" dirty="0">
                <a:latin typeface="宋体" panose="02010600030101010101" pitchFamily="2" charset="-122"/>
                <a:ea typeface="宋体" panose="02010600030101010101" pitchFamily="2" charset="-122"/>
              </a:rPr>
              <a:t>第二条</a:t>
            </a:r>
            <a:r>
              <a:rPr lang="en-US" altLang="zh-CN" sz="2400" dirty="0">
                <a:latin typeface="宋体" panose="02010600030101010101" pitchFamily="2" charset="-122"/>
                <a:ea typeface="宋体" panose="02010600030101010101" pitchFamily="2" charset="-122"/>
              </a:rPr>
              <a:t>LD</a:t>
            </a:r>
            <a:r>
              <a:rPr lang="zh-CN" altLang="en-US" sz="2400" dirty="0">
                <a:latin typeface="宋体" panose="02010600030101010101" pitchFamily="2" charset="-122"/>
                <a:ea typeface="宋体" panose="02010600030101010101" pitchFamily="2" charset="-122"/>
              </a:rPr>
              <a:t>指令已完成写回，对</a:t>
            </a:r>
            <a:r>
              <a:rPr lang="en-US" altLang="zh-CN" sz="2400" dirty="0">
                <a:latin typeface="宋体" panose="02010600030101010101" pitchFamily="2" charset="-122"/>
                <a:ea typeface="宋体" panose="02010600030101010101" pitchFamily="2" charset="-122"/>
              </a:rPr>
              <a:t>F2</a:t>
            </a:r>
            <a:r>
              <a:rPr lang="zh-CN" altLang="en-US" sz="2400" dirty="0">
                <a:latin typeface="宋体" panose="02010600030101010101" pitchFamily="2" charset="-122"/>
                <a:ea typeface="宋体" panose="02010600030101010101" pitchFamily="2" charset="-122"/>
              </a:rPr>
              <a:t>的</a:t>
            </a:r>
            <a:r>
              <a:rPr lang="en-US" altLang="zh-CN" sz="2400" dirty="0">
                <a:latin typeface="宋体" panose="02010600030101010101" pitchFamily="2" charset="-122"/>
                <a:ea typeface="宋体" panose="02010600030101010101" pitchFamily="2" charset="-122"/>
              </a:rPr>
              <a:t>RAW</a:t>
            </a:r>
            <a:r>
              <a:rPr lang="zh-CN" altLang="en-US" sz="2400" dirty="0">
                <a:latin typeface="宋体" panose="02010600030101010101" pitchFamily="2" charset="-122"/>
                <a:ea typeface="宋体" panose="02010600030101010101" pitchFamily="2" charset="-122"/>
              </a:rPr>
              <a:t>冒险已解除；</a:t>
            </a:r>
          </a:p>
          <a:p>
            <a:pPr eaLnBrk="1" hangingPunct="1">
              <a:lnSpc>
                <a:spcPct val="110000"/>
              </a:lnSpc>
            </a:pPr>
            <a:r>
              <a:rPr lang="en-US" altLang="zh-CN" sz="2400" dirty="0">
                <a:latin typeface="宋体" panose="02010600030101010101" pitchFamily="2" charset="-122"/>
                <a:ea typeface="宋体" panose="02010600030101010101" pitchFamily="2" charset="-122"/>
              </a:rPr>
              <a:t>MULTD</a:t>
            </a:r>
            <a:r>
              <a:rPr lang="zh-CN" altLang="en-US" sz="2400" dirty="0">
                <a:latin typeface="宋体" panose="02010600030101010101" pitchFamily="2" charset="-122"/>
                <a:ea typeface="宋体" panose="02010600030101010101" pitchFamily="2" charset="-122"/>
              </a:rPr>
              <a:t>指令开始执行，并已到达写回结果阶段。</a:t>
            </a:r>
          </a:p>
          <a:p>
            <a:pPr eaLnBrk="1" hangingPunct="1">
              <a:lnSpc>
                <a:spcPct val="110000"/>
              </a:lnSpc>
            </a:pPr>
            <a:r>
              <a:rPr lang="en-US" altLang="zh-CN" sz="2400" dirty="0">
                <a:latin typeface="宋体" panose="02010600030101010101" pitchFamily="2" charset="-122"/>
                <a:ea typeface="宋体" panose="02010600030101010101" pitchFamily="2" charset="-122"/>
              </a:rPr>
              <a:t>SUBD</a:t>
            </a:r>
            <a:r>
              <a:rPr lang="zh-CN" altLang="en-US" sz="2400" dirty="0">
                <a:latin typeface="宋体" panose="02010600030101010101" pitchFamily="2" charset="-122"/>
                <a:ea typeface="宋体" panose="02010600030101010101" pitchFamily="2" charset="-122"/>
              </a:rPr>
              <a:t>指令开始执行，并已先于乘法指令完成。</a:t>
            </a:r>
          </a:p>
          <a:p>
            <a:pPr eaLnBrk="1" hangingPunct="1">
              <a:lnSpc>
                <a:spcPct val="110000"/>
              </a:lnSpc>
            </a:pPr>
            <a:r>
              <a:rPr lang="en-US" altLang="zh-CN" sz="2400" dirty="0">
                <a:latin typeface="宋体" panose="02010600030101010101" pitchFamily="2" charset="-122"/>
                <a:ea typeface="宋体" panose="02010600030101010101" pitchFamily="2" charset="-122"/>
              </a:rPr>
              <a:t>DIVD</a:t>
            </a:r>
            <a:r>
              <a:rPr lang="zh-CN" altLang="en-US" sz="2400" dirty="0">
                <a:latin typeface="宋体" panose="02010600030101010101" pitchFamily="2" charset="-122"/>
                <a:ea typeface="宋体" panose="02010600030101010101" pitchFamily="2" charset="-122"/>
              </a:rPr>
              <a:t>指令与</a:t>
            </a:r>
            <a:r>
              <a:rPr lang="en-US" altLang="zh-CN" sz="2400" dirty="0">
                <a:latin typeface="宋体" panose="02010600030101010101" pitchFamily="2" charset="-122"/>
                <a:ea typeface="宋体" panose="02010600030101010101" pitchFamily="2" charset="-122"/>
              </a:rPr>
              <a:t>MULTD</a:t>
            </a:r>
            <a:r>
              <a:rPr lang="zh-CN" altLang="en-US" sz="2400" dirty="0">
                <a:latin typeface="宋体" panose="02010600030101010101" pitchFamily="2" charset="-122"/>
                <a:ea typeface="宋体" panose="02010600030101010101" pitchFamily="2" charset="-122"/>
              </a:rPr>
              <a:t>指令存在</a:t>
            </a:r>
            <a:r>
              <a:rPr lang="en-US" altLang="zh-CN" sz="2400" dirty="0">
                <a:solidFill>
                  <a:schemeClr val="accent2"/>
                </a:solidFill>
                <a:latin typeface="宋体" panose="02010600030101010101" pitchFamily="2" charset="-122"/>
                <a:ea typeface="宋体" panose="02010600030101010101" pitchFamily="2" charset="-122"/>
              </a:rPr>
              <a:t>RAW</a:t>
            </a:r>
            <a:r>
              <a:rPr lang="zh-CN" altLang="en-US" sz="2400" dirty="0">
                <a:solidFill>
                  <a:schemeClr val="accent2"/>
                </a:solidFill>
                <a:latin typeface="宋体" panose="02010600030101010101" pitchFamily="2" charset="-122"/>
                <a:ea typeface="宋体" panose="02010600030101010101" pitchFamily="2" charset="-122"/>
              </a:rPr>
              <a:t>冒险</a:t>
            </a:r>
            <a:r>
              <a:rPr lang="zh-CN" altLang="en-US" sz="2400" dirty="0">
                <a:latin typeface="宋体" panose="02010600030101010101" pitchFamily="2" charset="-122"/>
                <a:ea typeface="宋体" panose="02010600030101010101" pitchFamily="2" charset="-122"/>
              </a:rPr>
              <a:t>，等待读</a:t>
            </a:r>
            <a:r>
              <a:rPr lang="en-US" altLang="zh-CN" sz="2400" dirty="0">
                <a:latin typeface="宋体" panose="02010600030101010101" pitchFamily="2" charset="-122"/>
                <a:ea typeface="宋体" panose="02010600030101010101" pitchFamily="2" charset="-122"/>
              </a:rPr>
              <a:t>F0</a:t>
            </a:r>
            <a:r>
              <a:rPr lang="zh-CN" altLang="en-US" sz="2400" dirty="0">
                <a:latin typeface="宋体" panose="02010600030101010101" pitchFamily="2" charset="-122"/>
                <a:ea typeface="宋体" panose="02010600030101010101" pitchFamily="2" charset="-122"/>
              </a:rPr>
              <a:t>。</a:t>
            </a:r>
          </a:p>
          <a:p>
            <a:pPr eaLnBrk="1" hangingPunct="1">
              <a:lnSpc>
                <a:spcPct val="110000"/>
              </a:lnSpc>
            </a:pPr>
            <a:r>
              <a:rPr lang="en-US" altLang="zh-CN" sz="2400" dirty="0">
                <a:latin typeface="宋体" panose="02010600030101010101" pitchFamily="2" charset="-122"/>
                <a:ea typeface="宋体" panose="02010600030101010101" pitchFamily="2" charset="-122"/>
              </a:rPr>
              <a:t>ADDD</a:t>
            </a:r>
            <a:r>
              <a:rPr lang="zh-CN" altLang="en-US" sz="2400" dirty="0">
                <a:latin typeface="宋体" panose="02010600030101010101" pitchFamily="2" charset="-122"/>
                <a:ea typeface="宋体" panose="02010600030101010101" pitchFamily="2" charset="-122"/>
              </a:rPr>
              <a:t>指令的结构相关已解除，开始执行，但此时</a:t>
            </a:r>
            <a:r>
              <a:rPr lang="en-US" altLang="zh-CN" sz="2400" dirty="0">
                <a:latin typeface="宋体" panose="02010600030101010101" pitchFamily="2" charset="-122"/>
                <a:ea typeface="宋体" panose="02010600030101010101" pitchFamily="2" charset="-122"/>
              </a:rPr>
              <a:t>DIVD</a:t>
            </a:r>
            <a:r>
              <a:rPr lang="zh-CN" altLang="en-US" sz="2400" dirty="0">
                <a:latin typeface="宋体" panose="02010600030101010101" pitchFamily="2" charset="-122"/>
                <a:ea typeface="宋体" panose="02010600030101010101" pitchFamily="2" charset="-122"/>
              </a:rPr>
              <a:t>尚未读取</a:t>
            </a:r>
            <a:r>
              <a:rPr lang="en-US" altLang="zh-CN" sz="2400" dirty="0">
                <a:latin typeface="宋体" panose="02010600030101010101" pitchFamily="2" charset="-122"/>
                <a:ea typeface="宋体" panose="02010600030101010101" pitchFamily="2" charset="-122"/>
              </a:rPr>
              <a:t>F6</a:t>
            </a:r>
            <a:r>
              <a:rPr lang="zh-CN" altLang="en-US" sz="2400" dirty="0">
                <a:latin typeface="宋体" panose="02010600030101010101" pitchFamily="2" charset="-122"/>
                <a:ea typeface="宋体" panose="02010600030101010101" pitchFamily="2" charset="-122"/>
              </a:rPr>
              <a:t>，为避免</a:t>
            </a:r>
            <a:r>
              <a:rPr lang="en-US" altLang="zh-CN" sz="2400" dirty="0">
                <a:solidFill>
                  <a:schemeClr val="accent2"/>
                </a:solidFill>
                <a:latin typeface="宋体" panose="02010600030101010101" pitchFamily="2" charset="-122"/>
                <a:ea typeface="宋体" panose="02010600030101010101" pitchFamily="2" charset="-122"/>
              </a:rPr>
              <a:t>WAR</a:t>
            </a:r>
            <a:r>
              <a:rPr lang="zh-CN" altLang="en-US" sz="2400" dirty="0">
                <a:solidFill>
                  <a:schemeClr val="accent2"/>
                </a:solidFill>
                <a:latin typeface="宋体" panose="02010600030101010101" pitchFamily="2" charset="-122"/>
                <a:ea typeface="宋体" panose="02010600030101010101" pitchFamily="2" charset="-122"/>
              </a:rPr>
              <a:t>冒险</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ADDD</a:t>
            </a:r>
            <a:r>
              <a:rPr lang="zh-CN" altLang="en-US" sz="2400" dirty="0">
                <a:latin typeface="宋体" panose="02010600030101010101" pitchFamily="2" charset="-122"/>
                <a:ea typeface="宋体" panose="02010600030101010101" pitchFamily="2" charset="-122"/>
              </a:rPr>
              <a:t>处于等待写回状态。</a:t>
            </a:r>
          </a:p>
        </p:txBody>
      </p:sp>
      <p:pic>
        <p:nvPicPr>
          <p:cNvPr id="2048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2400"/>
            <a:ext cx="8458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688" name="Line 8"/>
          <p:cNvSpPr>
            <a:spLocks noChangeShapeType="1"/>
          </p:cNvSpPr>
          <p:nvPr/>
        </p:nvSpPr>
        <p:spPr bwMode="auto">
          <a:xfrm flipV="1">
            <a:off x="2971800" y="2667000"/>
            <a:ext cx="457200" cy="228600"/>
          </a:xfrm>
          <a:prstGeom prst="line">
            <a:avLst/>
          </a:prstGeom>
          <a:noFill/>
          <a:ln w="2857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99689" name="Line 9"/>
          <p:cNvSpPr>
            <a:spLocks noChangeShapeType="1"/>
          </p:cNvSpPr>
          <p:nvPr/>
        </p:nvSpPr>
        <p:spPr bwMode="auto">
          <a:xfrm flipH="1" flipV="1">
            <a:off x="2971800" y="1905000"/>
            <a:ext cx="228600" cy="609600"/>
          </a:xfrm>
          <a:prstGeom prst="line">
            <a:avLst/>
          </a:prstGeom>
          <a:noFill/>
          <a:ln w="2857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20486" name="Oval 10"/>
          <p:cNvSpPr>
            <a:spLocks noChangeArrowheads="1"/>
          </p:cNvSpPr>
          <p:nvPr/>
        </p:nvSpPr>
        <p:spPr bwMode="auto">
          <a:xfrm>
            <a:off x="1752600" y="1828800"/>
            <a:ext cx="762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20487" name="Oval 11"/>
          <p:cNvSpPr>
            <a:spLocks noChangeArrowheads="1"/>
          </p:cNvSpPr>
          <p:nvPr/>
        </p:nvSpPr>
        <p:spPr bwMode="auto">
          <a:xfrm>
            <a:off x="1752600" y="2514600"/>
            <a:ext cx="762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20488" name="Oval 12"/>
          <p:cNvSpPr>
            <a:spLocks noChangeArrowheads="1"/>
          </p:cNvSpPr>
          <p:nvPr/>
        </p:nvSpPr>
        <p:spPr bwMode="auto">
          <a:xfrm>
            <a:off x="1752600" y="2895600"/>
            <a:ext cx="762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Tree>
    <p:extLst>
      <p:ext uri="{BB962C8B-B14F-4D97-AF65-F5344CB8AC3E}">
        <p14:creationId xmlns:p14="http://schemas.microsoft.com/office/powerpoint/2010/main" val="17508322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96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96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968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968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968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9968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96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50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2400"/>
            <a:ext cx="8458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Line 4"/>
          <p:cNvSpPr>
            <a:spLocks noChangeShapeType="1"/>
          </p:cNvSpPr>
          <p:nvPr/>
        </p:nvSpPr>
        <p:spPr bwMode="auto">
          <a:xfrm flipV="1">
            <a:off x="2971800" y="2667000"/>
            <a:ext cx="457200" cy="228600"/>
          </a:xfrm>
          <a:prstGeom prst="line">
            <a:avLst/>
          </a:prstGeom>
          <a:noFill/>
          <a:ln w="2857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21508" name="Line 5"/>
          <p:cNvSpPr>
            <a:spLocks noChangeShapeType="1"/>
          </p:cNvSpPr>
          <p:nvPr/>
        </p:nvSpPr>
        <p:spPr bwMode="auto">
          <a:xfrm flipH="1" flipV="1">
            <a:off x="2971800" y="1905000"/>
            <a:ext cx="228600" cy="609600"/>
          </a:xfrm>
          <a:prstGeom prst="line">
            <a:avLst/>
          </a:prstGeom>
          <a:noFill/>
          <a:ln w="2857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21509" name="Oval 6"/>
          <p:cNvSpPr>
            <a:spLocks noChangeArrowheads="1"/>
          </p:cNvSpPr>
          <p:nvPr/>
        </p:nvSpPr>
        <p:spPr bwMode="auto">
          <a:xfrm>
            <a:off x="1752600" y="1828800"/>
            <a:ext cx="762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21510" name="Oval 7"/>
          <p:cNvSpPr>
            <a:spLocks noChangeArrowheads="1"/>
          </p:cNvSpPr>
          <p:nvPr/>
        </p:nvSpPr>
        <p:spPr bwMode="auto">
          <a:xfrm>
            <a:off x="1752600" y="2514600"/>
            <a:ext cx="762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21511" name="Oval 8"/>
          <p:cNvSpPr>
            <a:spLocks noChangeArrowheads="1"/>
          </p:cNvSpPr>
          <p:nvPr/>
        </p:nvSpPr>
        <p:spPr bwMode="auto">
          <a:xfrm>
            <a:off x="1752600" y="2895600"/>
            <a:ext cx="762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pic>
        <p:nvPicPr>
          <p:cNvPr id="2151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625850"/>
            <a:ext cx="8534400"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739" name="Line 11"/>
          <p:cNvSpPr>
            <a:spLocks noChangeShapeType="1"/>
          </p:cNvSpPr>
          <p:nvPr/>
        </p:nvSpPr>
        <p:spPr bwMode="auto">
          <a:xfrm>
            <a:off x="4699000" y="5054600"/>
            <a:ext cx="762000" cy="914400"/>
          </a:xfrm>
          <a:prstGeom prst="line">
            <a:avLst/>
          </a:prstGeom>
          <a:noFill/>
          <a:ln w="952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201740" name="Oval 12"/>
          <p:cNvSpPr>
            <a:spLocks noChangeArrowheads="1"/>
          </p:cNvSpPr>
          <p:nvPr/>
        </p:nvSpPr>
        <p:spPr bwMode="auto">
          <a:xfrm>
            <a:off x="8636000" y="5880100"/>
            <a:ext cx="381000" cy="381000"/>
          </a:xfrm>
          <a:prstGeom prst="ellipse">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201741" name="Oval 13"/>
          <p:cNvSpPr>
            <a:spLocks noChangeArrowheads="1"/>
          </p:cNvSpPr>
          <p:nvPr/>
        </p:nvSpPr>
        <p:spPr bwMode="auto">
          <a:xfrm>
            <a:off x="6934200" y="5892800"/>
            <a:ext cx="685800" cy="381000"/>
          </a:xfrm>
          <a:prstGeom prst="ellipse">
            <a:avLst/>
          </a:prstGeom>
          <a:noFill/>
          <a:ln w="127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201742" name="Text Box 14"/>
          <p:cNvSpPr txBox="1">
            <a:spLocks noChangeArrowheads="1"/>
          </p:cNvSpPr>
          <p:nvPr/>
        </p:nvSpPr>
        <p:spPr bwMode="auto">
          <a:xfrm>
            <a:off x="7543800" y="6400801"/>
            <a:ext cx="1447800" cy="3667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None/>
            </a:pPr>
            <a:r>
              <a:rPr lang="zh-CN" altLang="en-US" sz="1800" b="1">
                <a:solidFill>
                  <a:srgbClr val="000000"/>
                </a:solidFill>
              </a:rPr>
              <a:t>未准备好</a:t>
            </a:r>
          </a:p>
        </p:txBody>
      </p:sp>
      <p:sp>
        <p:nvSpPr>
          <p:cNvPr id="201743" name="Line 15"/>
          <p:cNvSpPr>
            <a:spLocks noChangeShapeType="1"/>
          </p:cNvSpPr>
          <p:nvPr/>
        </p:nvSpPr>
        <p:spPr bwMode="auto">
          <a:xfrm flipH="1">
            <a:off x="7924800" y="6172200"/>
            <a:ext cx="7620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201744" name="Oval 16"/>
          <p:cNvSpPr>
            <a:spLocks noChangeArrowheads="1"/>
          </p:cNvSpPr>
          <p:nvPr/>
        </p:nvSpPr>
        <p:spPr bwMode="auto">
          <a:xfrm>
            <a:off x="8610600" y="5486400"/>
            <a:ext cx="381000" cy="381000"/>
          </a:xfrm>
          <a:prstGeom prst="ellipse">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201745" name="Oval 17"/>
          <p:cNvSpPr>
            <a:spLocks noChangeArrowheads="1"/>
          </p:cNvSpPr>
          <p:nvPr/>
        </p:nvSpPr>
        <p:spPr bwMode="auto">
          <a:xfrm>
            <a:off x="8610600" y="4800600"/>
            <a:ext cx="381000" cy="381000"/>
          </a:xfrm>
          <a:prstGeom prst="ellipse">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201746" name="Oval 18"/>
          <p:cNvSpPr>
            <a:spLocks noChangeArrowheads="1"/>
          </p:cNvSpPr>
          <p:nvPr/>
        </p:nvSpPr>
        <p:spPr bwMode="auto">
          <a:xfrm>
            <a:off x="9448800" y="5486400"/>
            <a:ext cx="381000" cy="381000"/>
          </a:xfrm>
          <a:prstGeom prst="ellipse">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201747" name="Oval 19"/>
          <p:cNvSpPr>
            <a:spLocks noChangeArrowheads="1"/>
          </p:cNvSpPr>
          <p:nvPr/>
        </p:nvSpPr>
        <p:spPr bwMode="auto">
          <a:xfrm>
            <a:off x="9448800" y="4800600"/>
            <a:ext cx="381000" cy="381000"/>
          </a:xfrm>
          <a:prstGeom prst="ellipse">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201748" name="Line 20"/>
          <p:cNvSpPr>
            <a:spLocks noChangeShapeType="1"/>
          </p:cNvSpPr>
          <p:nvPr/>
        </p:nvSpPr>
        <p:spPr bwMode="auto">
          <a:xfrm flipV="1">
            <a:off x="8839200" y="3581400"/>
            <a:ext cx="457200" cy="1219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201749" name="Line 21"/>
          <p:cNvSpPr>
            <a:spLocks noChangeShapeType="1"/>
          </p:cNvSpPr>
          <p:nvPr/>
        </p:nvSpPr>
        <p:spPr bwMode="auto">
          <a:xfrm flipV="1">
            <a:off x="8915400" y="3581400"/>
            <a:ext cx="381000" cy="1981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201750" name="Line 22"/>
          <p:cNvSpPr>
            <a:spLocks noChangeShapeType="1"/>
          </p:cNvSpPr>
          <p:nvPr/>
        </p:nvSpPr>
        <p:spPr bwMode="auto">
          <a:xfrm flipH="1" flipV="1">
            <a:off x="9296400" y="3581400"/>
            <a:ext cx="304800" cy="1219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201751" name="Line 23"/>
          <p:cNvSpPr>
            <a:spLocks noChangeShapeType="1"/>
          </p:cNvSpPr>
          <p:nvPr/>
        </p:nvSpPr>
        <p:spPr bwMode="auto">
          <a:xfrm flipH="1" flipV="1">
            <a:off x="9296400" y="3657600"/>
            <a:ext cx="3048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201752" name="Text Box 24"/>
          <p:cNvSpPr txBox="1">
            <a:spLocks noChangeArrowheads="1"/>
          </p:cNvSpPr>
          <p:nvPr/>
        </p:nvSpPr>
        <p:spPr bwMode="auto">
          <a:xfrm>
            <a:off x="8763000" y="3200401"/>
            <a:ext cx="990600" cy="3667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None/>
            </a:pPr>
            <a:r>
              <a:rPr lang="zh-CN" altLang="en-US" sz="1800" b="1">
                <a:solidFill>
                  <a:srgbClr val="000000"/>
                </a:solidFill>
              </a:rPr>
              <a:t>已取走</a:t>
            </a:r>
          </a:p>
        </p:txBody>
      </p:sp>
    </p:spTree>
    <p:extLst>
      <p:ext uri="{BB962C8B-B14F-4D97-AF65-F5344CB8AC3E}">
        <p14:creationId xmlns:p14="http://schemas.microsoft.com/office/powerpoint/2010/main" val="35925544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17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17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174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17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174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17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17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17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17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17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17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17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175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1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40" grpId="0" animBg="1"/>
      <p:bldP spid="201741" grpId="0" animBg="1"/>
      <p:bldP spid="201742" grpId="0" animBg="1"/>
      <p:bldP spid="201744" grpId="0" animBg="1"/>
      <p:bldP spid="201745" grpId="0" animBg="1"/>
      <p:bldP spid="201746" grpId="0" animBg="1"/>
      <p:bldP spid="201747" grpId="0" animBg="1"/>
      <p:bldP spid="201752"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2400"/>
            <a:ext cx="8458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Line 3"/>
          <p:cNvSpPr>
            <a:spLocks noChangeShapeType="1"/>
          </p:cNvSpPr>
          <p:nvPr/>
        </p:nvSpPr>
        <p:spPr bwMode="auto">
          <a:xfrm flipV="1">
            <a:off x="2971800" y="2667000"/>
            <a:ext cx="457200" cy="228600"/>
          </a:xfrm>
          <a:prstGeom prst="line">
            <a:avLst/>
          </a:prstGeom>
          <a:noFill/>
          <a:ln w="2857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22532" name="Line 4"/>
          <p:cNvSpPr>
            <a:spLocks noChangeShapeType="1"/>
          </p:cNvSpPr>
          <p:nvPr/>
        </p:nvSpPr>
        <p:spPr bwMode="auto">
          <a:xfrm flipH="1" flipV="1">
            <a:off x="2971800" y="1905000"/>
            <a:ext cx="228600" cy="609600"/>
          </a:xfrm>
          <a:prstGeom prst="line">
            <a:avLst/>
          </a:prstGeom>
          <a:noFill/>
          <a:ln w="2857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22533" name="Oval 5"/>
          <p:cNvSpPr>
            <a:spLocks noChangeArrowheads="1"/>
          </p:cNvSpPr>
          <p:nvPr/>
        </p:nvSpPr>
        <p:spPr bwMode="auto">
          <a:xfrm>
            <a:off x="1752600" y="1828800"/>
            <a:ext cx="762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22534" name="Oval 6"/>
          <p:cNvSpPr>
            <a:spLocks noChangeArrowheads="1"/>
          </p:cNvSpPr>
          <p:nvPr/>
        </p:nvSpPr>
        <p:spPr bwMode="auto">
          <a:xfrm>
            <a:off x="1752600" y="2514600"/>
            <a:ext cx="762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22535" name="Oval 7"/>
          <p:cNvSpPr>
            <a:spLocks noChangeArrowheads="1"/>
          </p:cNvSpPr>
          <p:nvPr/>
        </p:nvSpPr>
        <p:spPr bwMode="auto">
          <a:xfrm>
            <a:off x="1752600" y="2895600"/>
            <a:ext cx="762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pic>
        <p:nvPicPr>
          <p:cNvPr id="22536"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657601"/>
            <a:ext cx="8458200"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60124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55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19101"/>
            <a:ext cx="7145338"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114676"/>
            <a:ext cx="7145338"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5372100"/>
            <a:ext cx="7145338"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Oval 8"/>
          <p:cNvSpPr>
            <a:spLocks noChangeArrowheads="1"/>
          </p:cNvSpPr>
          <p:nvPr/>
        </p:nvSpPr>
        <p:spPr bwMode="auto">
          <a:xfrm>
            <a:off x="7391400" y="4876800"/>
            <a:ext cx="1524000" cy="5334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23558" name="Line 9"/>
          <p:cNvSpPr>
            <a:spLocks noChangeShapeType="1"/>
          </p:cNvSpPr>
          <p:nvPr/>
        </p:nvSpPr>
        <p:spPr bwMode="auto">
          <a:xfrm flipV="1">
            <a:off x="8610600" y="4419600"/>
            <a:ext cx="6858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23559" name="Text Box 10"/>
          <p:cNvSpPr txBox="1">
            <a:spLocks noChangeArrowheads="1"/>
          </p:cNvSpPr>
          <p:nvPr/>
        </p:nvSpPr>
        <p:spPr bwMode="auto">
          <a:xfrm>
            <a:off x="9372600" y="4191001"/>
            <a:ext cx="990600" cy="3667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None/>
            </a:pPr>
            <a:r>
              <a:rPr lang="zh-CN" altLang="en-US" sz="1800" b="1">
                <a:solidFill>
                  <a:srgbClr val="000000"/>
                </a:solidFill>
              </a:rPr>
              <a:t>已取走</a:t>
            </a:r>
          </a:p>
        </p:txBody>
      </p:sp>
      <p:sp>
        <p:nvSpPr>
          <p:cNvPr id="23560" name="Oval 11"/>
          <p:cNvSpPr>
            <a:spLocks noChangeArrowheads="1"/>
          </p:cNvSpPr>
          <p:nvPr/>
        </p:nvSpPr>
        <p:spPr bwMode="auto">
          <a:xfrm>
            <a:off x="1752600" y="2438400"/>
            <a:ext cx="762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Tree>
    <p:extLst>
      <p:ext uri="{BB962C8B-B14F-4D97-AF65-F5344CB8AC3E}">
        <p14:creationId xmlns:p14="http://schemas.microsoft.com/office/powerpoint/2010/main" val="34370761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noChangeArrowheads="1"/>
          </p:cNvSpPr>
          <p:nvPr>
            <p:ph type="body" idx="1"/>
          </p:nvPr>
        </p:nvSpPr>
        <p:spPr>
          <a:xfrm>
            <a:off x="1229170" y="507763"/>
            <a:ext cx="8229600" cy="5592763"/>
          </a:xfrm>
        </p:spPr>
        <p:txBody>
          <a:bodyPr>
            <a:normAutofit/>
          </a:bodyPr>
          <a:lstStyle/>
          <a:p>
            <a:pPr eaLnBrk="1" hangingPunct="1"/>
            <a:r>
              <a:rPr lang="en-US" altLang="en-US" sz="2400" b="1" dirty="0" err="1">
                <a:solidFill>
                  <a:srgbClr val="FF0000"/>
                </a:solidFill>
                <a:latin typeface="宋体" panose="02010600030101010101" pitchFamily="2" charset="-122"/>
                <a:ea typeface="宋体" panose="02010600030101010101" pitchFamily="2" charset="-122"/>
              </a:rPr>
              <a:t>记分板</a:t>
            </a:r>
            <a:r>
              <a:rPr lang="zh-CN" altLang="en-US" sz="2400" b="1" dirty="0">
                <a:solidFill>
                  <a:srgbClr val="FF0000"/>
                </a:solidFill>
                <a:latin typeface="宋体" panose="02010600030101010101" pitchFamily="2" charset="-122"/>
                <a:ea typeface="宋体" panose="02010600030101010101" pitchFamily="2" charset="-122"/>
              </a:rPr>
              <a:t>算法描述</a:t>
            </a:r>
          </a:p>
          <a:p>
            <a:pPr lvl="1" eaLnBrk="1" hangingPunct="1">
              <a:lnSpc>
                <a:spcPct val="120000"/>
              </a:lnSpc>
            </a:pPr>
            <a:r>
              <a:rPr lang="en-US" altLang="zh-CN" b="1" dirty="0">
                <a:latin typeface="宋体" panose="02010600030101010101" pitchFamily="2" charset="-122"/>
                <a:ea typeface="宋体" panose="02010600030101010101" pitchFamily="2" charset="-122"/>
              </a:rPr>
              <a:t>FU</a:t>
            </a:r>
            <a:r>
              <a:rPr lang="zh-CN" altLang="en-US" b="1" dirty="0">
                <a:latin typeface="宋体" panose="02010600030101010101" pitchFamily="2" charset="-122"/>
                <a:ea typeface="宋体" panose="02010600030101010101" pitchFamily="2" charset="-122"/>
              </a:rPr>
              <a:t>：指令所使用的功能部件</a:t>
            </a:r>
          </a:p>
          <a:p>
            <a:pPr lvl="1" eaLnBrk="1" hangingPunct="1">
              <a:lnSpc>
                <a:spcPct val="120000"/>
              </a:lnSpc>
            </a:pPr>
            <a:r>
              <a:rPr lang="en-US" altLang="zh-CN" b="1" dirty="0">
                <a:latin typeface="宋体" panose="02010600030101010101" pitchFamily="2" charset="-122"/>
                <a:ea typeface="宋体" panose="02010600030101010101" pitchFamily="2" charset="-122"/>
              </a:rPr>
              <a:t>D</a:t>
            </a:r>
            <a:r>
              <a:rPr lang="zh-CN" altLang="en-US" b="1" dirty="0">
                <a:latin typeface="宋体" panose="02010600030101010101" pitchFamily="2" charset="-122"/>
                <a:ea typeface="宋体" panose="02010600030101010101" pitchFamily="2" charset="-122"/>
              </a:rPr>
              <a:t>：目标寄存器；</a:t>
            </a:r>
          </a:p>
          <a:p>
            <a:pPr lvl="1" eaLnBrk="1" hangingPunct="1">
              <a:lnSpc>
                <a:spcPct val="120000"/>
              </a:lnSpc>
            </a:pPr>
            <a:r>
              <a:rPr lang="en-US" altLang="zh-CN" b="1" dirty="0">
                <a:latin typeface="宋体" panose="02010600030101010101" pitchFamily="2" charset="-122"/>
                <a:ea typeface="宋体" panose="02010600030101010101" pitchFamily="2" charset="-122"/>
              </a:rPr>
              <a:t>S1</a:t>
            </a:r>
            <a:r>
              <a:rPr lang="zh-CN" altLang="en-US" b="1" dirty="0">
                <a:latin typeface="宋体" panose="02010600030101010101" pitchFamily="2" charset="-122"/>
                <a:ea typeface="宋体" panose="02010600030101010101" pitchFamily="2" charset="-122"/>
              </a:rPr>
              <a:t>、</a:t>
            </a:r>
            <a:r>
              <a:rPr lang="en-US" altLang="zh-CN" b="1" dirty="0">
                <a:latin typeface="宋体" panose="02010600030101010101" pitchFamily="2" charset="-122"/>
                <a:ea typeface="宋体" panose="02010600030101010101" pitchFamily="2" charset="-122"/>
              </a:rPr>
              <a:t>S2</a:t>
            </a:r>
            <a:r>
              <a:rPr lang="zh-CN" altLang="en-US" b="1" dirty="0">
                <a:latin typeface="宋体" panose="02010600030101010101" pitchFamily="2" charset="-122"/>
                <a:ea typeface="宋体" panose="02010600030101010101" pitchFamily="2" charset="-122"/>
              </a:rPr>
              <a:t>：源寄存器；</a:t>
            </a:r>
          </a:p>
          <a:p>
            <a:pPr lvl="1" eaLnBrk="1" hangingPunct="1">
              <a:lnSpc>
                <a:spcPct val="120000"/>
              </a:lnSpc>
            </a:pPr>
            <a:r>
              <a:rPr lang="en-US" altLang="zh-CN" b="1" dirty="0">
                <a:latin typeface="宋体" panose="02010600030101010101" pitchFamily="2" charset="-122"/>
                <a:ea typeface="宋体" panose="02010600030101010101" pitchFamily="2" charset="-122"/>
              </a:rPr>
              <a:t>op</a:t>
            </a:r>
            <a:r>
              <a:rPr lang="zh-CN" altLang="en-US" b="1" dirty="0">
                <a:latin typeface="宋体" panose="02010600030101010101" pitchFamily="2" charset="-122"/>
                <a:ea typeface="宋体" panose="02010600030101010101" pitchFamily="2" charset="-122"/>
              </a:rPr>
              <a:t>：即将执行的操作</a:t>
            </a:r>
            <a:r>
              <a:rPr lang="zh-CN" altLang="en-US" dirty="0">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a:t>
            </a:r>
          </a:p>
          <a:p>
            <a:pPr lvl="1" eaLnBrk="1" hangingPunct="1">
              <a:lnSpc>
                <a:spcPct val="120000"/>
              </a:lnSpc>
            </a:pPr>
            <a:r>
              <a:rPr lang="en-US" altLang="zh-CN" b="1" dirty="0">
                <a:latin typeface="宋体" panose="02010600030101010101" pitchFamily="2" charset="-122"/>
                <a:ea typeface="宋体" panose="02010600030101010101" pitchFamily="2" charset="-122"/>
              </a:rPr>
              <a:t>Fj</a:t>
            </a:r>
            <a:r>
              <a:rPr lang="zh-CN" altLang="en-US" b="1" dirty="0">
                <a:latin typeface="宋体" panose="02010600030101010101" pitchFamily="2" charset="-122"/>
                <a:ea typeface="宋体" panose="02010600030101010101" pitchFamily="2" charset="-122"/>
              </a:rPr>
              <a:t>（</a:t>
            </a:r>
            <a:r>
              <a:rPr lang="en-US" altLang="zh-CN" b="1" dirty="0">
                <a:latin typeface="宋体" panose="02010600030101010101" pitchFamily="2" charset="-122"/>
                <a:ea typeface="宋体" panose="02010600030101010101" pitchFamily="2" charset="-122"/>
              </a:rPr>
              <a:t>FU</a:t>
            </a:r>
            <a:r>
              <a:rPr lang="zh-CN" altLang="en-US" b="1" dirty="0">
                <a:latin typeface="宋体" panose="02010600030101010101" pitchFamily="2" charset="-122"/>
                <a:ea typeface="宋体" panose="02010600030101010101" pitchFamily="2" charset="-122"/>
              </a:rPr>
              <a:t>）：功能部件</a:t>
            </a:r>
            <a:r>
              <a:rPr lang="en-US" altLang="zh-CN" b="1" dirty="0">
                <a:latin typeface="宋体" panose="02010600030101010101" pitchFamily="2" charset="-122"/>
                <a:ea typeface="宋体" panose="02010600030101010101" pitchFamily="2" charset="-122"/>
              </a:rPr>
              <a:t>FU</a:t>
            </a:r>
            <a:r>
              <a:rPr lang="zh-CN" altLang="en-US" b="1" dirty="0">
                <a:latin typeface="宋体" panose="02010600030101010101" pitchFamily="2" charset="-122"/>
                <a:ea typeface="宋体" panose="02010600030101010101" pitchFamily="2" charset="-122"/>
              </a:rPr>
              <a:t>对应的</a:t>
            </a:r>
            <a:r>
              <a:rPr lang="en-US" altLang="zh-CN" b="1" dirty="0">
                <a:latin typeface="宋体" panose="02010600030101010101" pitchFamily="2" charset="-122"/>
                <a:ea typeface="宋体" panose="02010600030101010101" pitchFamily="2" charset="-122"/>
              </a:rPr>
              <a:t>Fj</a:t>
            </a:r>
            <a:r>
              <a:rPr lang="zh-CN" altLang="en-US" b="1" dirty="0">
                <a:latin typeface="宋体" panose="02010600030101010101" pitchFamily="2" charset="-122"/>
                <a:ea typeface="宋体" panose="02010600030101010101" pitchFamily="2" charset="-122"/>
              </a:rPr>
              <a:t>中的信息（域）；</a:t>
            </a:r>
          </a:p>
          <a:p>
            <a:pPr lvl="1" eaLnBrk="1" hangingPunct="1">
              <a:lnSpc>
                <a:spcPct val="120000"/>
              </a:lnSpc>
            </a:pPr>
            <a:r>
              <a:rPr lang="en-US" altLang="zh-CN" b="1" dirty="0">
                <a:latin typeface="宋体" panose="02010600030101010101" pitchFamily="2" charset="-122"/>
                <a:ea typeface="宋体" panose="02010600030101010101" pitchFamily="2" charset="-122"/>
              </a:rPr>
              <a:t>Result(‘D’)</a:t>
            </a:r>
            <a:r>
              <a:rPr lang="zh-CN" altLang="en-US" b="1" dirty="0">
                <a:latin typeface="宋体" panose="02010600030101010101" pitchFamily="2" charset="-122"/>
                <a:ea typeface="宋体" panose="02010600030101010101" pitchFamily="2" charset="-122"/>
              </a:rPr>
              <a:t>：寄存器</a:t>
            </a:r>
            <a:r>
              <a:rPr lang="en-US" altLang="zh-CN" b="1" dirty="0">
                <a:latin typeface="宋体" panose="02010600030101010101" pitchFamily="2" charset="-122"/>
                <a:ea typeface="宋体" panose="02010600030101010101" pitchFamily="2" charset="-122"/>
              </a:rPr>
              <a:t>D</a:t>
            </a:r>
            <a:r>
              <a:rPr lang="zh-CN" altLang="en-US" b="1" dirty="0">
                <a:latin typeface="宋体" panose="02010600030101010101" pitchFamily="2" charset="-122"/>
                <a:ea typeface="宋体" panose="02010600030101010101" pitchFamily="2" charset="-122"/>
              </a:rPr>
              <a:t>的状态；</a:t>
            </a:r>
            <a:r>
              <a:rPr lang="zh-CN" altLang="en-US" dirty="0">
                <a:latin typeface="宋体" panose="02010600030101010101" pitchFamily="2" charset="-122"/>
                <a:ea typeface="宋体" panose="02010600030101010101" pitchFamily="2" charset="-122"/>
              </a:rPr>
              <a:t> </a:t>
            </a:r>
            <a:endParaRPr lang="zh-CN" altLang="en-US" b="1" dirty="0">
              <a:latin typeface="宋体" panose="02010600030101010101" pitchFamily="2" charset="-122"/>
              <a:ea typeface="宋体" panose="02010600030101010101" pitchFamily="2" charset="-122"/>
            </a:endParaRPr>
          </a:p>
          <a:p>
            <a:pPr lvl="1" eaLnBrk="1" hangingPunct="1">
              <a:lnSpc>
                <a:spcPct val="120000"/>
              </a:lnSpc>
            </a:pPr>
            <a:r>
              <a:rPr lang="zh-CN" altLang="en-US" b="1" dirty="0">
                <a:latin typeface="宋体" panose="02010600030101010101" pitchFamily="2" charset="-122"/>
                <a:ea typeface="宋体" panose="02010600030101010101" pitchFamily="2" charset="-122"/>
              </a:rPr>
              <a:t>‘</a:t>
            </a:r>
            <a:r>
              <a:rPr lang="en-US" altLang="zh-CN" b="1" dirty="0" err="1">
                <a:latin typeface="宋体" panose="02010600030101010101" pitchFamily="2" charset="-122"/>
                <a:ea typeface="宋体" panose="02010600030101010101" pitchFamily="2" charset="-122"/>
              </a:rPr>
              <a:t>Ri</a:t>
            </a:r>
            <a:r>
              <a:rPr lang="en-US" altLang="zh-CN" b="1"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：寄存器</a:t>
            </a:r>
            <a:r>
              <a:rPr lang="en-US" altLang="zh-CN" b="1" dirty="0" err="1">
                <a:latin typeface="宋体" panose="02010600030101010101" pitchFamily="2" charset="-122"/>
                <a:ea typeface="宋体" panose="02010600030101010101" pitchFamily="2" charset="-122"/>
              </a:rPr>
              <a:t>Ri</a:t>
            </a:r>
            <a:r>
              <a:rPr lang="zh-CN" altLang="en-US" b="1" dirty="0">
                <a:latin typeface="宋体" panose="02010600030101010101" pitchFamily="2" charset="-122"/>
                <a:ea typeface="宋体" panose="02010600030101010101" pitchFamily="2" charset="-122"/>
              </a:rPr>
              <a:t>的序号（非其内容）。</a:t>
            </a:r>
            <a:r>
              <a:rPr lang="zh-CN" altLang="en-US" dirty="0">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28584999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3"/>
          <p:cNvSpPr>
            <a:spLocks noGrp="1" noChangeArrowheads="1"/>
          </p:cNvSpPr>
          <p:nvPr>
            <p:ph type="body" idx="1"/>
          </p:nvPr>
        </p:nvSpPr>
        <p:spPr>
          <a:xfrm>
            <a:off x="1981200" y="762001"/>
            <a:ext cx="8229600" cy="4983163"/>
          </a:xfrm>
        </p:spPr>
        <p:txBody>
          <a:bodyPr/>
          <a:lstStyle/>
          <a:p>
            <a:pPr eaLnBrk="1" hangingPunct="1">
              <a:lnSpc>
                <a:spcPct val="120000"/>
              </a:lnSpc>
              <a:buFontTx/>
              <a:buNone/>
            </a:pPr>
            <a:endParaRPr lang="en-US" altLang="zh-CN">
              <a:latin typeface="Times New Roman" panose="02020603050405020304" pitchFamily="18" charset="0"/>
            </a:endParaRPr>
          </a:p>
          <a:p>
            <a:pPr eaLnBrk="1" hangingPunct="1">
              <a:lnSpc>
                <a:spcPct val="120000"/>
              </a:lnSpc>
              <a:buFontTx/>
              <a:buNone/>
            </a:pPr>
            <a:r>
              <a:rPr lang="en-US" altLang="zh-CN" b="1">
                <a:solidFill>
                  <a:srgbClr val="FF0000"/>
                </a:solidFill>
                <a:latin typeface="Times New Roman" panose="02020603050405020304" pitchFamily="18" charset="0"/>
              </a:rPr>
              <a:t>1. </a:t>
            </a:r>
            <a:r>
              <a:rPr lang="zh-CN" altLang="en-US" b="1">
                <a:solidFill>
                  <a:srgbClr val="FF0000"/>
                </a:solidFill>
                <a:latin typeface="Times New Roman" panose="02020603050405020304" pitchFamily="18" charset="0"/>
              </a:rPr>
              <a:t>发射</a:t>
            </a:r>
          </a:p>
          <a:p>
            <a:pPr lvl="1" eaLnBrk="1" hangingPunct="1">
              <a:lnSpc>
                <a:spcPct val="120000"/>
              </a:lnSpc>
              <a:buFontTx/>
              <a:buNone/>
            </a:pPr>
            <a:r>
              <a:rPr lang="en-US" altLang="zh-CN" b="1">
                <a:solidFill>
                  <a:schemeClr val="accent2"/>
                </a:solidFill>
                <a:latin typeface="Times New Roman" panose="02020603050405020304" pitchFamily="18" charset="0"/>
              </a:rPr>
              <a:t>(1) </a:t>
            </a:r>
            <a:r>
              <a:rPr lang="zh-CN" altLang="en-US" b="1">
                <a:solidFill>
                  <a:schemeClr val="accent2"/>
                </a:solidFill>
              </a:rPr>
              <a:t>进入需满足的条件</a:t>
            </a:r>
          </a:p>
          <a:p>
            <a:pPr lvl="1" eaLnBrk="1" hangingPunct="1">
              <a:lnSpc>
                <a:spcPct val="120000"/>
              </a:lnSpc>
              <a:buFontTx/>
              <a:buNone/>
            </a:pPr>
            <a:r>
              <a:rPr lang="zh-CN" altLang="en-US" b="1">
                <a:latin typeface="Times New Roman" panose="02020603050405020304" pitchFamily="18" charset="0"/>
              </a:rPr>
              <a:t>	</a:t>
            </a:r>
            <a:r>
              <a:rPr lang="en-US" altLang="zh-CN" b="1">
                <a:latin typeface="Times New Roman" panose="02020603050405020304" pitchFamily="18" charset="0"/>
              </a:rPr>
              <a:t>not  Busy(FU)               // </a:t>
            </a:r>
            <a:r>
              <a:rPr lang="zh-CN" altLang="en-US" b="1">
                <a:latin typeface="Times New Roman" panose="02020603050405020304" pitchFamily="18" charset="0"/>
              </a:rPr>
              <a:t>功能部件不忙</a:t>
            </a:r>
          </a:p>
          <a:p>
            <a:pPr lvl="1" eaLnBrk="1" hangingPunct="1">
              <a:lnSpc>
                <a:spcPct val="120000"/>
              </a:lnSpc>
              <a:buFontTx/>
              <a:buNone/>
            </a:pPr>
            <a:r>
              <a:rPr lang="zh-CN" altLang="en-US" b="1">
                <a:latin typeface="Times New Roman" panose="02020603050405020304" pitchFamily="18" charset="0"/>
              </a:rPr>
              <a:t>	</a:t>
            </a:r>
            <a:r>
              <a:rPr lang="en-US" altLang="zh-CN" b="1">
                <a:latin typeface="Times New Roman" panose="02020603050405020304" pitchFamily="18" charset="0"/>
              </a:rPr>
              <a:t>and  not  result(‘D’)    //</a:t>
            </a:r>
            <a:r>
              <a:rPr lang="zh-CN" altLang="en-US" b="1">
                <a:latin typeface="Times New Roman" panose="02020603050405020304" pitchFamily="18" charset="0"/>
              </a:rPr>
              <a:t>且没有其它指令将结果写入该指令的目标寄存器</a:t>
            </a:r>
          </a:p>
          <a:p>
            <a:pPr eaLnBrk="1" hangingPunct="1">
              <a:buFontTx/>
              <a:buNone/>
            </a:pPr>
            <a:endParaRPr lang="en-US" altLang="zh-CN" b="1"/>
          </a:p>
        </p:txBody>
      </p:sp>
      <p:sp>
        <p:nvSpPr>
          <p:cNvPr id="203780" name="AutoShape 4"/>
          <p:cNvSpPr>
            <a:spLocks noChangeArrowheads="1"/>
          </p:cNvSpPr>
          <p:nvPr/>
        </p:nvSpPr>
        <p:spPr bwMode="auto">
          <a:xfrm>
            <a:off x="8153400" y="1066800"/>
            <a:ext cx="1600200" cy="914400"/>
          </a:xfrm>
          <a:prstGeom prst="wedgeRoundRectCallout">
            <a:avLst>
              <a:gd name="adj1" fmla="val -81449"/>
              <a:gd name="adj2" fmla="val 145139"/>
              <a:gd name="adj3" fmla="val 16667"/>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r>
              <a:rPr lang="zh-CN" altLang="en-US" sz="2400" b="1">
                <a:solidFill>
                  <a:srgbClr val="000000"/>
                </a:solidFill>
              </a:rPr>
              <a:t>避免结构相关</a:t>
            </a:r>
          </a:p>
        </p:txBody>
      </p:sp>
      <p:sp>
        <p:nvSpPr>
          <p:cNvPr id="203781" name="AutoShape 5"/>
          <p:cNvSpPr>
            <a:spLocks noChangeArrowheads="1"/>
          </p:cNvSpPr>
          <p:nvPr/>
        </p:nvSpPr>
        <p:spPr bwMode="auto">
          <a:xfrm>
            <a:off x="8305800" y="4495800"/>
            <a:ext cx="1905000" cy="914400"/>
          </a:xfrm>
          <a:prstGeom prst="wedgeRoundRectCallout">
            <a:avLst>
              <a:gd name="adj1" fmla="val -106167"/>
              <a:gd name="adj2" fmla="val -112847"/>
              <a:gd name="adj3" fmla="val 16667"/>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r>
              <a:rPr lang="zh-CN" altLang="en-US" sz="2400" b="1">
                <a:solidFill>
                  <a:srgbClr val="000000"/>
                </a:solidFill>
                <a:latin typeface="Times New Roman" panose="02020603050405020304" pitchFamily="18" charset="0"/>
              </a:rPr>
              <a:t>避免</a:t>
            </a:r>
            <a:r>
              <a:rPr lang="en-US" altLang="zh-CN" sz="2400" b="1">
                <a:solidFill>
                  <a:srgbClr val="000000"/>
                </a:solidFill>
                <a:latin typeface="Times New Roman" panose="02020603050405020304" pitchFamily="18" charset="0"/>
              </a:rPr>
              <a:t>WAW</a:t>
            </a:r>
            <a:r>
              <a:rPr lang="zh-CN" altLang="en-US" sz="2400" b="1">
                <a:solidFill>
                  <a:srgbClr val="000000"/>
                </a:solidFill>
                <a:latin typeface="Times New Roman" panose="02020603050405020304" pitchFamily="18" charset="0"/>
              </a:rPr>
              <a:t>冒险</a:t>
            </a:r>
          </a:p>
        </p:txBody>
      </p:sp>
      <p:sp>
        <p:nvSpPr>
          <p:cNvPr id="203782" name="AutoShape 6"/>
          <p:cNvSpPr>
            <a:spLocks noChangeArrowheads="1"/>
          </p:cNvSpPr>
          <p:nvPr/>
        </p:nvSpPr>
        <p:spPr bwMode="auto">
          <a:xfrm>
            <a:off x="5105400" y="5181600"/>
            <a:ext cx="1905000" cy="990600"/>
          </a:xfrm>
          <a:prstGeom prst="wedgeRoundRectCallout">
            <a:avLst>
              <a:gd name="adj1" fmla="val -78167"/>
              <a:gd name="adj2" fmla="val -184935"/>
              <a:gd name="adj3" fmla="val 16667"/>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r>
              <a:rPr lang="zh-CN" altLang="en-US" sz="2400" b="1">
                <a:solidFill>
                  <a:srgbClr val="000000"/>
                </a:solidFill>
                <a:latin typeface="Times New Roman" panose="02020603050405020304" pitchFamily="18" charset="0"/>
              </a:rPr>
              <a:t>读寄存器结果状态表</a:t>
            </a:r>
          </a:p>
        </p:txBody>
      </p:sp>
    </p:spTree>
    <p:extLst>
      <p:ext uri="{BB962C8B-B14F-4D97-AF65-F5344CB8AC3E}">
        <p14:creationId xmlns:p14="http://schemas.microsoft.com/office/powerpoint/2010/main" val="13126823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37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37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3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80" grpId="0" animBg="1"/>
      <p:bldP spid="203781" grpId="0" animBg="1"/>
      <p:bldP spid="20378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C9A37E1-77FE-A7ED-65D4-0929FABD51F9}"/>
              </a:ext>
            </a:extLst>
          </p:cNvPr>
          <p:cNvSpPr>
            <a:spLocks noGrp="1"/>
          </p:cNvSpPr>
          <p:nvPr>
            <p:ph idx="1"/>
          </p:nvPr>
        </p:nvSpPr>
        <p:spPr>
          <a:xfrm>
            <a:off x="838199" y="583395"/>
            <a:ext cx="10924873" cy="5593568"/>
          </a:xfrm>
        </p:spPr>
        <p:txBody>
          <a:bodyPr/>
          <a:lstStyle/>
          <a:p>
            <a:pPr>
              <a:lnSpc>
                <a:spcPct val="150000"/>
              </a:lnSpc>
            </a:pPr>
            <a:r>
              <a:rPr lang="zh-CN" altLang="en-US" dirty="0"/>
              <a:t>数据相关 </a:t>
            </a:r>
          </a:p>
          <a:p>
            <a:pPr marL="1085850" lvl="1" indent="-457200" eaLnBrk="1" hangingPunct="1">
              <a:lnSpc>
                <a:spcPct val="150000"/>
              </a:lnSpc>
            </a:pPr>
            <a:r>
              <a:rPr lang="zh-CN" altLang="en-US" dirty="0">
                <a:latin typeface="黑体" panose="02010609060101010101" pitchFamily="49" charset="-122"/>
              </a:rPr>
              <a:t>对于两条指令</a:t>
            </a:r>
            <a:r>
              <a:rPr lang="en-US" altLang="zh-CN" i="1" dirty="0" err="1">
                <a:solidFill>
                  <a:srgbClr val="9933FF"/>
                </a:solidFill>
                <a:latin typeface="黑体" panose="02010609060101010101" pitchFamily="49" charset="-122"/>
              </a:rPr>
              <a:t>i</a:t>
            </a:r>
            <a:r>
              <a:rPr lang="zh-CN" altLang="en-US" dirty="0">
                <a:latin typeface="黑体" panose="02010609060101010101" pitchFamily="49" charset="-122"/>
              </a:rPr>
              <a:t>（在前，下同）和</a:t>
            </a:r>
            <a:r>
              <a:rPr lang="en-US" altLang="zh-CN" i="1" dirty="0">
                <a:solidFill>
                  <a:srgbClr val="9933FF"/>
                </a:solidFill>
                <a:latin typeface="黑体" panose="02010609060101010101" pitchFamily="49" charset="-122"/>
              </a:rPr>
              <a:t>j</a:t>
            </a:r>
            <a:r>
              <a:rPr lang="zh-CN" altLang="en-US" dirty="0">
                <a:latin typeface="黑体" panose="02010609060101010101" pitchFamily="49" charset="-122"/>
              </a:rPr>
              <a:t>（在后，下同），如果下述条件之一成立，则称</a:t>
            </a:r>
            <a:r>
              <a:rPr lang="zh-CN" altLang="en-US" dirty="0">
                <a:solidFill>
                  <a:srgbClr val="9933FF"/>
                </a:solidFill>
                <a:latin typeface="黑体" panose="02010609060101010101" pitchFamily="49" charset="-122"/>
              </a:rPr>
              <a:t>指令</a:t>
            </a:r>
            <a:r>
              <a:rPr lang="en-US" altLang="zh-CN" i="1" dirty="0">
                <a:solidFill>
                  <a:srgbClr val="9933FF"/>
                </a:solidFill>
                <a:latin typeface="黑体" panose="02010609060101010101" pitchFamily="49" charset="-122"/>
              </a:rPr>
              <a:t>j</a:t>
            </a:r>
            <a:r>
              <a:rPr lang="zh-CN" altLang="en-US" dirty="0">
                <a:latin typeface="黑体" panose="02010609060101010101" pitchFamily="49" charset="-122"/>
              </a:rPr>
              <a:t>与</a:t>
            </a:r>
            <a:r>
              <a:rPr lang="zh-CN" altLang="en-US" dirty="0">
                <a:solidFill>
                  <a:srgbClr val="9933FF"/>
                </a:solidFill>
                <a:latin typeface="黑体" panose="02010609060101010101" pitchFamily="49" charset="-122"/>
              </a:rPr>
              <a:t>指令</a:t>
            </a:r>
            <a:r>
              <a:rPr lang="en-US" altLang="zh-CN" i="1" dirty="0" err="1">
                <a:solidFill>
                  <a:srgbClr val="9933FF"/>
                </a:solidFill>
                <a:latin typeface="黑体" panose="02010609060101010101" pitchFamily="49" charset="-122"/>
              </a:rPr>
              <a:t>i</a:t>
            </a:r>
            <a:r>
              <a:rPr lang="zh-CN" altLang="en-US" dirty="0">
                <a:solidFill>
                  <a:srgbClr val="FF0000"/>
                </a:solidFill>
                <a:latin typeface="黑体" panose="02010609060101010101" pitchFamily="49" charset="-122"/>
              </a:rPr>
              <a:t>数据相关。</a:t>
            </a:r>
            <a:r>
              <a:rPr lang="zh-CN" altLang="en-US" dirty="0">
                <a:latin typeface="黑体" panose="02010609060101010101" pitchFamily="49" charset="-122"/>
              </a:rPr>
              <a:t> </a:t>
            </a:r>
          </a:p>
          <a:p>
            <a:pPr marL="1360800" lvl="2" eaLnBrk="1" hangingPunct="1">
              <a:lnSpc>
                <a:spcPct val="150000"/>
              </a:lnSpc>
            </a:pPr>
            <a:r>
              <a:rPr lang="zh-CN" altLang="en-US" dirty="0">
                <a:latin typeface="宋体" panose="02010600030101010101" pitchFamily="2" charset="-122"/>
              </a:rPr>
              <a:t>指令</a:t>
            </a:r>
            <a:r>
              <a:rPr lang="en-US" altLang="zh-CN" i="1" dirty="0">
                <a:solidFill>
                  <a:srgbClr val="9933FF"/>
                </a:solidFill>
                <a:latin typeface="宋体" panose="02010600030101010101" pitchFamily="2" charset="-122"/>
              </a:rPr>
              <a:t>j</a:t>
            </a:r>
            <a:r>
              <a:rPr lang="zh-CN" altLang="en-US" dirty="0">
                <a:latin typeface="宋体" panose="02010600030101010101" pitchFamily="2" charset="-122"/>
              </a:rPr>
              <a:t>使用指令</a:t>
            </a:r>
            <a:r>
              <a:rPr lang="en-US" altLang="zh-CN" i="1" dirty="0" err="1">
                <a:solidFill>
                  <a:srgbClr val="9933FF"/>
                </a:solidFill>
                <a:latin typeface="宋体" panose="02010600030101010101" pitchFamily="2" charset="-122"/>
              </a:rPr>
              <a:t>i</a:t>
            </a:r>
            <a:r>
              <a:rPr lang="zh-CN" altLang="en-US" dirty="0">
                <a:latin typeface="宋体" panose="02010600030101010101" pitchFamily="2" charset="-122"/>
              </a:rPr>
              <a:t>产生的结果；</a:t>
            </a:r>
          </a:p>
          <a:p>
            <a:pPr marL="1360800" lvl="2" eaLnBrk="1" hangingPunct="1">
              <a:lnSpc>
                <a:spcPct val="150000"/>
              </a:lnSpc>
            </a:pPr>
            <a:r>
              <a:rPr lang="zh-CN" altLang="en-US" dirty="0">
                <a:latin typeface="宋体" panose="02010600030101010101" pitchFamily="2" charset="-122"/>
              </a:rPr>
              <a:t>指令</a:t>
            </a:r>
            <a:r>
              <a:rPr lang="en-US" altLang="zh-CN" i="1" dirty="0">
                <a:solidFill>
                  <a:srgbClr val="9933FF"/>
                </a:solidFill>
                <a:latin typeface="宋体" panose="02010600030101010101" pitchFamily="2" charset="-122"/>
              </a:rPr>
              <a:t>j</a:t>
            </a:r>
            <a:r>
              <a:rPr lang="zh-CN" altLang="en-US" dirty="0">
                <a:latin typeface="宋体" panose="02010600030101010101" pitchFamily="2" charset="-122"/>
              </a:rPr>
              <a:t>与指令</a:t>
            </a:r>
            <a:r>
              <a:rPr lang="en-US" altLang="zh-CN" i="1" dirty="0">
                <a:solidFill>
                  <a:srgbClr val="9933FF"/>
                </a:solidFill>
                <a:latin typeface="宋体" panose="02010600030101010101" pitchFamily="2" charset="-122"/>
              </a:rPr>
              <a:t>k</a:t>
            </a:r>
            <a:r>
              <a:rPr lang="zh-CN" altLang="en-US" dirty="0">
                <a:latin typeface="宋体" panose="02010600030101010101" pitchFamily="2" charset="-122"/>
              </a:rPr>
              <a:t>数据相关，而指令</a:t>
            </a:r>
            <a:r>
              <a:rPr lang="en-US" altLang="zh-CN" i="1" dirty="0">
                <a:solidFill>
                  <a:srgbClr val="9933FF"/>
                </a:solidFill>
                <a:latin typeface="宋体" panose="02010600030101010101" pitchFamily="2" charset="-122"/>
              </a:rPr>
              <a:t>k</a:t>
            </a:r>
            <a:r>
              <a:rPr lang="zh-CN" altLang="en-US" dirty="0">
                <a:latin typeface="宋体" panose="02010600030101010101" pitchFamily="2" charset="-122"/>
              </a:rPr>
              <a:t>又与指令</a:t>
            </a:r>
            <a:r>
              <a:rPr lang="en-US" altLang="zh-CN" i="1" dirty="0" err="1">
                <a:solidFill>
                  <a:srgbClr val="9933FF"/>
                </a:solidFill>
                <a:latin typeface="宋体" panose="02010600030101010101" pitchFamily="2" charset="-122"/>
              </a:rPr>
              <a:t>i</a:t>
            </a:r>
            <a:r>
              <a:rPr lang="zh-CN" altLang="en-US" dirty="0">
                <a:latin typeface="宋体" panose="02010600030101010101" pitchFamily="2" charset="-122"/>
              </a:rPr>
              <a:t>数据相关。</a:t>
            </a:r>
          </a:p>
          <a:p>
            <a:pPr marL="1085850" lvl="1" indent="-457200" eaLnBrk="1" hangingPunct="1">
              <a:lnSpc>
                <a:spcPct val="150000"/>
              </a:lnSpc>
            </a:pPr>
            <a:r>
              <a:rPr lang="zh-CN" altLang="en-US" dirty="0"/>
              <a:t>数据相关具有</a:t>
            </a:r>
            <a:r>
              <a:rPr lang="zh-CN" altLang="en-US" dirty="0">
                <a:solidFill>
                  <a:srgbClr val="D60093"/>
                </a:solidFill>
              </a:rPr>
              <a:t>传递性。</a:t>
            </a:r>
          </a:p>
          <a:p>
            <a:pPr marL="457200" indent="-457200" eaLnBrk="1" hangingPunct="1">
              <a:lnSpc>
                <a:spcPct val="150000"/>
              </a:lnSpc>
              <a:buFont typeface="Wingdings" panose="05000000000000000000" pitchFamily="2" charset="2"/>
              <a:buNone/>
            </a:pPr>
            <a:r>
              <a:rPr lang="zh-CN" altLang="en-US" dirty="0"/>
              <a:t>           数据相关反映了数据的流动关系，即如何从其产生者流动到其消费者。 </a:t>
            </a:r>
          </a:p>
          <a:p>
            <a:endParaRPr lang="zh-CN" altLang="en-US" dirty="0"/>
          </a:p>
        </p:txBody>
      </p:sp>
    </p:spTree>
    <p:extLst>
      <p:ext uri="{BB962C8B-B14F-4D97-AF65-F5344CB8AC3E}">
        <p14:creationId xmlns:p14="http://schemas.microsoft.com/office/powerpoint/2010/main" val="18660611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Rectangle 2"/>
          <p:cNvSpPr>
            <a:spLocks noGrp="1" noChangeArrowheads="1"/>
          </p:cNvSpPr>
          <p:nvPr>
            <p:ph type="body" idx="1"/>
          </p:nvPr>
        </p:nvSpPr>
        <p:spPr>
          <a:xfrm>
            <a:off x="803305" y="363909"/>
            <a:ext cx="8382000" cy="5592763"/>
          </a:xfrm>
        </p:spPr>
        <p:txBody>
          <a:bodyPr>
            <a:normAutofit fontScale="92500" lnSpcReduction="10000"/>
          </a:bodyPr>
          <a:lstStyle/>
          <a:p>
            <a:pPr lvl="1" eaLnBrk="1" hangingPunct="1">
              <a:lnSpc>
                <a:spcPct val="120000"/>
              </a:lnSpc>
              <a:buFontTx/>
              <a:buNone/>
            </a:pPr>
            <a:r>
              <a:rPr lang="en-US" altLang="zh-CN" dirty="0">
                <a:solidFill>
                  <a:schemeClr val="accent2"/>
                </a:solidFill>
                <a:latin typeface="宋体" panose="02010600030101010101" pitchFamily="2" charset="-122"/>
                <a:ea typeface="宋体" panose="02010600030101010101" pitchFamily="2" charset="-122"/>
              </a:rPr>
              <a:t>(2) </a:t>
            </a:r>
            <a:r>
              <a:rPr lang="zh-CN" altLang="en-US" dirty="0">
                <a:solidFill>
                  <a:schemeClr val="accent2"/>
                </a:solidFill>
                <a:latin typeface="宋体" panose="02010600030101010101" pitchFamily="2" charset="-122"/>
                <a:ea typeface="宋体" panose="02010600030101010101" pitchFamily="2" charset="-122"/>
              </a:rPr>
              <a:t>记分板记录内容</a:t>
            </a:r>
            <a:r>
              <a:rPr lang="zh-CN" altLang="en-US" sz="2400" dirty="0">
                <a:latin typeface="宋体" panose="02010600030101010101" pitchFamily="2" charset="-122"/>
                <a:ea typeface="宋体" panose="02010600030101010101" pitchFamily="2" charset="-122"/>
              </a:rPr>
              <a:t>                         </a:t>
            </a:r>
            <a:endParaRPr lang="zh-CN" altLang="it-IT" sz="2400" dirty="0">
              <a:latin typeface="宋体" panose="02010600030101010101" pitchFamily="2" charset="-122"/>
              <a:ea typeface="宋体" panose="02010600030101010101" pitchFamily="2" charset="-122"/>
            </a:endParaRPr>
          </a:p>
          <a:p>
            <a:pPr lvl="1" eaLnBrk="1" hangingPunct="1">
              <a:lnSpc>
                <a:spcPct val="120000"/>
              </a:lnSpc>
              <a:buFontTx/>
              <a:buNone/>
            </a:pPr>
            <a:r>
              <a:rPr lang="zh-CN" altLang="it-IT" sz="2400" dirty="0">
                <a:latin typeface="宋体" panose="02010600030101010101" pitchFamily="2" charset="-122"/>
                <a:ea typeface="宋体" panose="02010600030101010101" pitchFamily="2" charset="-122"/>
              </a:rPr>
              <a:t>   	</a:t>
            </a:r>
            <a:r>
              <a:rPr lang="it-IT" altLang="zh-CN" sz="2400" dirty="0">
                <a:latin typeface="宋体" panose="02010600030101010101" pitchFamily="2" charset="-122"/>
                <a:ea typeface="宋体" panose="02010600030101010101" pitchFamily="2" charset="-122"/>
              </a:rPr>
              <a:t>Busy(FU)←yes	//</a:t>
            </a:r>
            <a:r>
              <a:rPr lang="zh-CN" altLang="it-IT" sz="2400" dirty="0">
                <a:latin typeface="宋体" panose="02010600030101010101" pitchFamily="2" charset="-122"/>
                <a:ea typeface="宋体" panose="02010600030101010101" pitchFamily="2" charset="-122"/>
              </a:rPr>
              <a:t>将所选功能部件的忙标志置为</a:t>
            </a:r>
            <a:r>
              <a:rPr lang="it-IT" altLang="zh-CN" sz="2400" dirty="0">
                <a:latin typeface="宋体" panose="02010600030101010101" pitchFamily="2" charset="-122"/>
                <a:ea typeface="宋体" panose="02010600030101010101" pitchFamily="2" charset="-122"/>
              </a:rPr>
              <a:t>yes </a:t>
            </a:r>
          </a:p>
          <a:p>
            <a:pPr lvl="1" eaLnBrk="1" hangingPunct="1">
              <a:lnSpc>
                <a:spcPct val="120000"/>
              </a:lnSpc>
              <a:buFontTx/>
              <a:buNone/>
            </a:pPr>
            <a:r>
              <a:rPr lang="zh-CN" altLang="it-IT" sz="2400" dirty="0">
                <a:latin typeface="宋体" panose="02010600030101010101" pitchFamily="2" charset="-122"/>
                <a:ea typeface="宋体" panose="02010600030101010101" pitchFamily="2" charset="-122"/>
              </a:rPr>
              <a:t>   	</a:t>
            </a:r>
            <a:r>
              <a:rPr lang="it-IT" altLang="zh-CN" sz="2400" dirty="0">
                <a:latin typeface="宋体" panose="02010600030101010101" pitchFamily="2" charset="-122"/>
                <a:ea typeface="宋体" panose="02010600030101010101" pitchFamily="2" charset="-122"/>
              </a:rPr>
              <a:t>OP(FU)</a:t>
            </a:r>
            <a:r>
              <a:rPr lang="zh-CN" altLang="it-IT" sz="2400" dirty="0">
                <a:latin typeface="宋体" panose="02010600030101010101" pitchFamily="2" charset="-122"/>
                <a:ea typeface="宋体" panose="02010600030101010101" pitchFamily="2" charset="-122"/>
              </a:rPr>
              <a:t>←</a:t>
            </a:r>
            <a:r>
              <a:rPr lang="it-IT" altLang="zh-CN" sz="2400" dirty="0">
                <a:latin typeface="宋体" panose="02010600030101010101" pitchFamily="2" charset="-122"/>
                <a:ea typeface="宋体" panose="02010600030101010101" pitchFamily="2" charset="-122"/>
              </a:rPr>
              <a:t>op	//</a:t>
            </a:r>
            <a:r>
              <a:rPr lang="zh-CN" altLang="it-IT" sz="2400" dirty="0">
                <a:latin typeface="宋体" panose="02010600030101010101" pitchFamily="2" charset="-122"/>
                <a:ea typeface="宋体" panose="02010600030101010101" pitchFamily="2" charset="-122"/>
              </a:rPr>
              <a:t>将</a:t>
            </a:r>
            <a:r>
              <a:rPr lang="it-IT" altLang="zh-CN" sz="2400" dirty="0">
                <a:latin typeface="宋体" panose="02010600030101010101" pitchFamily="2" charset="-122"/>
                <a:ea typeface="宋体" panose="02010600030101010101" pitchFamily="2" charset="-122"/>
              </a:rPr>
              <a:t>OP</a:t>
            </a:r>
            <a:r>
              <a:rPr lang="zh-CN" altLang="it-IT" sz="2400" dirty="0">
                <a:latin typeface="宋体" panose="02010600030101010101" pitchFamily="2" charset="-122"/>
                <a:ea typeface="宋体" panose="02010600030101010101" pitchFamily="2" charset="-122"/>
              </a:rPr>
              <a:t>写入</a:t>
            </a:r>
            <a:r>
              <a:rPr lang="it-IT" altLang="zh-CN" sz="2400" dirty="0">
                <a:latin typeface="宋体" panose="02010600030101010101" pitchFamily="2" charset="-122"/>
                <a:ea typeface="宋体" panose="02010600030101010101" pitchFamily="2" charset="-122"/>
              </a:rPr>
              <a:t>FU</a:t>
            </a:r>
            <a:r>
              <a:rPr lang="zh-CN" altLang="it-IT" sz="2400" dirty="0">
                <a:latin typeface="宋体" panose="02010600030101010101" pitchFamily="2" charset="-122"/>
                <a:ea typeface="宋体" panose="02010600030101010101" pitchFamily="2" charset="-122"/>
              </a:rPr>
              <a:t>的操作标志位域</a:t>
            </a:r>
          </a:p>
          <a:p>
            <a:pPr lvl="1" eaLnBrk="1" hangingPunct="1">
              <a:lnSpc>
                <a:spcPct val="120000"/>
              </a:lnSpc>
              <a:buFontTx/>
              <a:buNone/>
            </a:pPr>
            <a:r>
              <a:rPr lang="zh-CN" altLang="it-IT" sz="2400" dirty="0">
                <a:latin typeface="宋体" panose="02010600030101010101" pitchFamily="2" charset="-122"/>
                <a:ea typeface="宋体" panose="02010600030101010101" pitchFamily="2" charset="-122"/>
              </a:rPr>
              <a:t>   	</a:t>
            </a:r>
            <a:r>
              <a:rPr lang="it-IT" altLang="zh-CN" sz="2400" dirty="0">
                <a:latin typeface="宋体" panose="02010600030101010101" pitchFamily="2" charset="-122"/>
                <a:ea typeface="宋体" panose="02010600030101010101" pitchFamily="2" charset="-122"/>
              </a:rPr>
              <a:t>Fi(FU)←‘D’	//</a:t>
            </a:r>
            <a:r>
              <a:rPr lang="zh-CN" altLang="it-IT" sz="2400" dirty="0">
                <a:latin typeface="宋体" panose="02010600030101010101" pitchFamily="2" charset="-122"/>
                <a:ea typeface="宋体" panose="02010600030101010101" pitchFamily="2" charset="-122"/>
              </a:rPr>
              <a:t>将目标寄存器号</a:t>
            </a:r>
            <a:r>
              <a:rPr lang="it-IT" altLang="zh-CN" sz="2400" dirty="0">
                <a:latin typeface="宋体" panose="02010600030101010101" pitchFamily="2" charset="-122"/>
                <a:ea typeface="宋体" panose="02010600030101010101" pitchFamily="2" charset="-122"/>
              </a:rPr>
              <a:t>D</a:t>
            </a:r>
            <a:r>
              <a:rPr lang="zh-CN" altLang="it-IT" sz="2400" dirty="0">
                <a:latin typeface="宋体" panose="02010600030101010101" pitchFamily="2" charset="-122"/>
                <a:ea typeface="宋体" panose="02010600030101010101" pitchFamily="2" charset="-122"/>
              </a:rPr>
              <a:t>送</a:t>
            </a:r>
            <a:r>
              <a:rPr lang="it-IT" altLang="zh-CN" sz="2400" dirty="0">
                <a:latin typeface="宋体" panose="02010600030101010101" pitchFamily="2" charset="-122"/>
                <a:ea typeface="宋体" panose="02010600030101010101" pitchFamily="2" charset="-122"/>
              </a:rPr>
              <a:t>FU</a:t>
            </a:r>
            <a:r>
              <a:rPr lang="zh-CN" altLang="it-IT" sz="2400" dirty="0">
                <a:latin typeface="宋体" panose="02010600030101010101" pitchFamily="2" charset="-122"/>
                <a:ea typeface="宋体" panose="02010600030101010101" pitchFamily="2" charset="-122"/>
              </a:rPr>
              <a:t>对应的</a:t>
            </a:r>
            <a:r>
              <a:rPr lang="it-IT" altLang="zh-CN" sz="2400" dirty="0">
                <a:latin typeface="宋体" panose="02010600030101010101" pitchFamily="2" charset="-122"/>
                <a:ea typeface="宋体" panose="02010600030101010101" pitchFamily="2" charset="-122"/>
              </a:rPr>
              <a:t>Fi</a:t>
            </a:r>
            <a:r>
              <a:rPr lang="zh-CN" altLang="it-IT" sz="2400" dirty="0">
                <a:latin typeface="宋体" panose="02010600030101010101" pitchFamily="2" charset="-122"/>
                <a:ea typeface="宋体" panose="02010600030101010101" pitchFamily="2" charset="-122"/>
              </a:rPr>
              <a:t>域</a:t>
            </a:r>
          </a:p>
          <a:p>
            <a:pPr lvl="1" eaLnBrk="1" hangingPunct="1">
              <a:lnSpc>
                <a:spcPct val="120000"/>
              </a:lnSpc>
              <a:buFontTx/>
              <a:buNone/>
            </a:pPr>
            <a:r>
              <a:rPr lang="zh-CN" altLang="it-IT" sz="24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Fj(FU)←‘S1’	//</a:t>
            </a:r>
            <a:r>
              <a:rPr lang="zh-CN" altLang="it-IT" sz="2400" dirty="0">
                <a:latin typeface="宋体" panose="02010600030101010101" pitchFamily="2" charset="-122"/>
                <a:ea typeface="宋体" panose="02010600030101010101" pitchFamily="2" charset="-122"/>
              </a:rPr>
              <a:t>将源寄存器号</a:t>
            </a:r>
            <a:r>
              <a:rPr lang="en-US" altLang="zh-CN" sz="2400" dirty="0">
                <a:latin typeface="宋体" panose="02010600030101010101" pitchFamily="2" charset="-122"/>
                <a:ea typeface="宋体" panose="02010600030101010101" pitchFamily="2" charset="-122"/>
              </a:rPr>
              <a:t>S1</a:t>
            </a:r>
            <a:r>
              <a:rPr lang="zh-CN" altLang="it-IT" sz="2400" dirty="0">
                <a:latin typeface="宋体" panose="02010600030101010101" pitchFamily="2" charset="-122"/>
                <a:ea typeface="宋体" panose="02010600030101010101" pitchFamily="2" charset="-122"/>
              </a:rPr>
              <a:t>送</a:t>
            </a:r>
            <a:r>
              <a:rPr lang="it-IT" altLang="zh-CN" sz="2400" dirty="0">
                <a:latin typeface="宋体" panose="02010600030101010101" pitchFamily="2" charset="-122"/>
                <a:ea typeface="宋体" panose="02010600030101010101" pitchFamily="2" charset="-122"/>
              </a:rPr>
              <a:t>FU</a:t>
            </a:r>
            <a:r>
              <a:rPr lang="zh-CN" altLang="it-IT" sz="2400" dirty="0">
                <a:latin typeface="宋体" panose="02010600030101010101" pitchFamily="2" charset="-122"/>
                <a:ea typeface="宋体" panose="02010600030101010101" pitchFamily="2" charset="-122"/>
              </a:rPr>
              <a:t>对应的</a:t>
            </a:r>
            <a:r>
              <a:rPr lang="it-IT" altLang="zh-CN" sz="2400" dirty="0">
                <a:latin typeface="宋体" panose="02010600030101010101" pitchFamily="2" charset="-122"/>
                <a:ea typeface="宋体" panose="02010600030101010101" pitchFamily="2" charset="-122"/>
              </a:rPr>
              <a:t>Fj</a:t>
            </a:r>
            <a:r>
              <a:rPr lang="zh-CN" altLang="it-IT" sz="2400" dirty="0">
                <a:latin typeface="宋体" panose="02010600030101010101" pitchFamily="2" charset="-122"/>
                <a:ea typeface="宋体" panose="02010600030101010101" pitchFamily="2" charset="-122"/>
              </a:rPr>
              <a:t>域</a:t>
            </a:r>
            <a:endParaRPr lang="zh-CN" altLang="en-US" sz="2400" dirty="0">
              <a:latin typeface="宋体" panose="02010600030101010101" pitchFamily="2" charset="-122"/>
              <a:ea typeface="宋体" panose="02010600030101010101" pitchFamily="2" charset="-122"/>
            </a:endParaRPr>
          </a:p>
          <a:p>
            <a:pPr lvl="1" eaLnBrk="1" hangingPunct="1">
              <a:lnSpc>
                <a:spcPct val="120000"/>
              </a:lnSpc>
              <a:buFontTx/>
              <a:buNone/>
            </a:pPr>
            <a:r>
              <a:rPr lang="zh-CN" altLang="en-US" sz="2400" dirty="0">
                <a:latin typeface="宋体" panose="02010600030101010101" pitchFamily="2" charset="-122"/>
                <a:ea typeface="宋体" panose="02010600030101010101" pitchFamily="2" charset="-122"/>
              </a:rPr>
              <a:t>	   </a:t>
            </a:r>
            <a:r>
              <a:rPr lang="en-US" altLang="zh-CN" sz="2400" dirty="0" err="1">
                <a:latin typeface="宋体" panose="02010600030101010101" pitchFamily="2" charset="-122"/>
                <a:ea typeface="宋体" panose="02010600030101010101" pitchFamily="2" charset="-122"/>
              </a:rPr>
              <a:t>Fk</a:t>
            </a:r>
            <a:r>
              <a:rPr lang="en-US" altLang="zh-CN" sz="2400" dirty="0">
                <a:latin typeface="宋体" panose="02010600030101010101" pitchFamily="2" charset="-122"/>
                <a:ea typeface="宋体" panose="02010600030101010101" pitchFamily="2" charset="-122"/>
              </a:rPr>
              <a:t>(FU)←‘S2’	 //</a:t>
            </a:r>
            <a:r>
              <a:rPr lang="zh-CN" altLang="it-IT" sz="2400" dirty="0">
                <a:latin typeface="宋体" panose="02010600030101010101" pitchFamily="2" charset="-122"/>
                <a:ea typeface="宋体" panose="02010600030101010101" pitchFamily="2" charset="-122"/>
              </a:rPr>
              <a:t>将源寄存器号</a:t>
            </a:r>
            <a:r>
              <a:rPr lang="en-US" altLang="zh-CN" sz="2400" dirty="0">
                <a:latin typeface="宋体" panose="02010600030101010101" pitchFamily="2" charset="-122"/>
                <a:ea typeface="宋体" panose="02010600030101010101" pitchFamily="2" charset="-122"/>
              </a:rPr>
              <a:t>S2</a:t>
            </a:r>
            <a:r>
              <a:rPr lang="zh-CN" altLang="it-IT" sz="2400" dirty="0">
                <a:latin typeface="宋体" panose="02010600030101010101" pitchFamily="2" charset="-122"/>
                <a:ea typeface="宋体" panose="02010600030101010101" pitchFamily="2" charset="-122"/>
              </a:rPr>
              <a:t>送</a:t>
            </a:r>
            <a:r>
              <a:rPr lang="it-IT" altLang="zh-CN" sz="2400" dirty="0">
                <a:latin typeface="宋体" panose="02010600030101010101" pitchFamily="2" charset="-122"/>
                <a:ea typeface="宋体" panose="02010600030101010101" pitchFamily="2" charset="-122"/>
              </a:rPr>
              <a:t>FU</a:t>
            </a:r>
            <a:r>
              <a:rPr lang="zh-CN" altLang="it-IT" sz="2400" dirty="0">
                <a:latin typeface="宋体" panose="02010600030101010101" pitchFamily="2" charset="-122"/>
                <a:ea typeface="宋体" panose="02010600030101010101" pitchFamily="2" charset="-122"/>
              </a:rPr>
              <a:t>对应的</a:t>
            </a:r>
            <a:r>
              <a:rPr lang="it-IT" altLang="zh-CN" sz="2400" dirty="0">
                <a:latin typeface="宋体" panose="02010600030101010101" pitchFamily="2" charset="-122"/>
                <a:ea typeface="宋体" panose="02010600030101010101" pitchFamily="2" charset="-122"/>
              </a:rPr>
              <a:t>Fk</a:t>
            </a:r>
            <a:r>
              <a:rPr lang="zh-CN" altLang="it-IT" sz="2400" dirty="0">
                <a:latin typeface="宋体" panose="02010600030101010101" pitchFamily="2" charset="-122"/>
                <a:ea typeface="宋体" panose="02010600030101010101" pitchFamily="2" charset="-122"/>
              </a:rPr>
              <a:t>域</a:t>
            </a:r>
            <a:endParaRPr lang="zh-CN" altLang="en-US" sz="2400" dirty="0">
              <a:latin typeface="宋体" panose="02010600030101010101" pitchFamily="2" charset="-122"/>
              <a:ea typeface="宋体" panose="02010600030101010101" pitchFamily="2" charset="-122"/>
            </a:endParaRPr>
          </a:p>
          <a:p>
            <a:pPr lvl="1" eaLnBrk="1" hangingPunct="1">
              <a:lnSpc>
                <a:spcPct val="120000"/>
              </a:lnSpc>
              <a:buFontTx/>
              <a:buNone/>
            </a:pPr>
            <a:r>
              <a:rPr lang="zh-CN" altLang="en-US" sz="2400" dirty="0">
                <a:latin typeface="宋体" panose="02010600030101010101" pitchFamily="2" charset="-122"/>
                <a:ea typeface="宋体" panose="02010600030101010101" pitchFamily="2" charset="-122"/>
              </a:rPr>
              <a:t>	   </a:t>
            </a:r>
            <a:r>
              <a:rPr lang="en-US" altLang="zh-CN" sz="2400" dirty="0" err="1">
                <a:latin typeface="宋体" panose="02010600030101010101" pitchFamily="2" charset="-122"/>
                <a:ea typeface="宋体" panose="02010600030101010101" pitchFamily="2" charset="-122"/>
              </a:rPr>
              <a:t>Qj←result</a:t>
            </a:r>
            <a:r>
              <a:rPr lang="en-US" altLang="zh-CN" sz="2400" dirty="0">
                <a:latin typeface="宋体" panose="02010600030101010101" pitchFamily="2" charset="-122"/>
                <a:ea typeface="宋体" panose="02010600030101010101" pitchFamily="2" charset="-122"/>
              </a:rPr>
              <a:t>(‘S1’)       //</a:t>
            </a:r>
            <a:r>
              <a:rPr lang="zh-CN" altLang="en-US" sz="2400" dirty="0">
                <a:latin typeface="宋体" panose="02010600030101010101" pitchFamily="2" charset="-122"/>
                <a:ea typeface="宋体" panose="02010600030101010101" pitchFamily="2" charset="-122"/>
              </a:rPr>
              <a:t>运算结果为‘</a:t>
            </a:r>
            <a:r>
              <a:rPr lang="en-US" altLang="zh-CN" sz="2400" dirty="0">
                <a:latin typeface="宋体" panose="02010600030101010101" pitchFamily="2" charset="-122"/>
                <a:ea typeface="宋体" panose="02010600030101010101" pitchFamily="2" charset="-122"/>
              </a:rPr>
              <a:t>S1’</a:t>
            </a:r>
            <a:r>
              <a:rPr lang="zh-CN" altLang="en-US" sz="2400" dirty="0">
                <a:latin typeface="宋体" panose="02010600030101010101" pitchFamily="2" charset="-122"/>
                <a:ea typeface="宋体" panose="02010600030101010101" pitchFamily="2" charset="-122"/>
              </a:rPr>
              <a:t>的功能部件送</a:t>
            </a:r>
            <a:r>
              <a:rPr lang="en-US" altLang="zh-CN" sz="2400" dirty="0" err="1">
                <a:latin typeface="宋体" panose="02010600030101010101" pitchFamily="2" charset="-122"/>
                <a:ea typeface="宋体" panose="02010600030101010101" pitchFamily="2" charset="-122"/>
              </a:rPr>
              <a:t>Qj</a:t>
            </a:r>
            <a:endParaRPr lang="en-US" altLang="zh-CN" sz="2400" dirty="0">
              <a:latin typeface="宋体" panose="02010600030101010101" pitchFamily="2" charset="-122"/>
              <a:ea typeface="宋体" panose="02010600030101010101" pitchFamily="2" charset="-122"/>
            </a:endParaRPr>
          </a:p>
          <a:p>
            <a:pPr lvl="1" eaLnBrk="1" hangingPunct="1">
              <a:lnSpc>
                <a:spcPct val="120000"/>
              </a:lnSpc>
              <a:buFontTx/>
              <a:buNone/>
            </a:pPr>
            <a:r>
              <a:rPr lang="en-US" altLang="zh-CN" sz="2400" dirty="0">
                <a:latin typeface="宋体" panose="02010600030101010101" pitchFamily="2" charset="-122"/>
                <a:ea typeface="宋体" panose="02010600030101010101" pitchFamily="2" charset="-122"/>
              </a:rPr>
              <a:t>	   </a:t>
            </a:r>
            <a:r>
              <a:rPr lang="en-US" altLang="zh-CN" sz="2400" dirty="0" err="1">
                <a:latin typeface="宋体" panose="02010600030101010101" pitchFamily="2" charset="-122"/>
                <a:ea typeface="宋体" panose="02010600030101010101" pitchFamily="2" charset="-122"/>
              </a:rPr>
              <a:t>Qk←result</a:t>
            </a:r>
            <a:r>
              <a:rPr lang="en-US" altLang="zh-CN" sz="2400" dirty="0">
                <a:latin typeface="宋体" panose="02010600030101010101" pitchFamily="2" charset="-122"/>
                <a:ea typeface="宋体" panose="02010600030101010101" pitchFamily="2" charset="-122"/>
              </a:rPr>
              <a:t>(‘S2’)      //</a:t>
            </a:r>
            <a:r>
              <a:rPr lang="zh-CN" altLang="en-US" sz="2400" dirty="0">
                <a:latin typeface="宋体" panose="02010600030101010101" pitchFamily="2" charset="-122"/>
                <a:ea typeface="宋体" panose="02010600030101010101" pitchFamily="2" charset="-122"/>
              </a:rPr>
              <a:t>运算结果为‘</a:t>
            </a:r>
            <a:r>
              <a:rPr lang="en-US" altLang="zh-CN" sz="2400" dirty="0">
                <a:latin typeface="宋体" panose="02010600030101010101" pitchFamily="2" charset="-122"/>
                <a:ea typeface="宋体" panose="02010600030101010101" pitchFamily="2" charset="-122"/>
              </a:rPr>
              <a:t>S2’</a:t>
            </a:r>
            <a:r>
              <a:rPr lang="zh-CN" altLang="en-US" sz="2400" dirty="0">
                <a:latin typeface="宋体" panose="02010600030101010101" pitchFamily="2" charset="-122"/>
                <a:ea typeface="宋体" panose="02010600030101010101" pitchFamily="2" charset="-122"/>
              </a:rPr>
              <a:t>的功能部件送</a:t>
            </a:r>
            <a:r>
              <a:rPr lang="en-US" altLang="zh-CN" sz="2400" dirty="0" err="1">
                <a:latin typeface="宋体" panose="02010600030101010101" pitchFamily="2" charset="-122"/>
                <a:ea typeface="宋体" panose="02010600030101010101" pitchFamily="2" charset="-122"/>
              </a:rPr>
              <a:t>Qk</a:t>
            </a:r>
            <a:endParaRPr lang="en-US" altLang="zh-CN" sz="2400" dirty="0">
              <a:latin typeface="宋体" panose="02010600030101010101" pitchFamily="2" charset="-122"/>
              <a:ea typeface="宋体" panose="02010600030101010101" pitchFamily="2" charset="-122"/>
            </a:endParaRPr>
          </a:p>
          <a:p>
            <a:pPr lvl="1" eaLnBrk="1" hangingPunct="1">
              <a:lnSpc>
                <a:spcPct val="120000"/>
              </a:lnSpc>
              <a:buFontTx/>
              <a:buNone/>
            </a:pPr>
            <a:r>
              <a:rPr lang="en-US" altLang="zh-CN" sz="2400" dirty="0">
                <a:latin typeface="宋体" panose="02010600030101010101" pitchFamily="2" charset="-122"/>
                <a:ea typeface="宋体" panose="02010600030101010101" pitchFamily="2" charset="-122"/>
              </a:rPr>
              <a:t>	   </a:t>
            </a:r>
            <a:r>
              <a:rPr lang="en-US" altLang="zh-CN" sz="2400" dirty="0" err="1">
                <a:latin typeface="宋体" panose="02010600030101010101" pitchFamily="2" charset="-122"/>
                <a:ea typeface="宋体" panose="02010600030101010101" pitchFamily="2" charset="-122"/>
              </a:rPr>
              <a:t>Rj←not</a:t>
            </a:r>
            <a:r>
              <a:rPr lang="en-US" altLang="zh-CN" sz="2400" dirty="0">
                <a:latin typeface="宋体" panose="02010600030101010101" pitchFamily="2" charset="-122"/>
                <a:ea typeface="宋体" panose="02010600030101010101" pitchFamily="2" charset="-122"/>
              </a:rPr>
              <a:t>  </a:t>
            </a:r>
            <a:r>
              <a:rPr lang="en-US" altLang="zh-CN" sz="2400" dirty="0" err="1">
                <a:latin typeface="宋体" panose="02010600030101010101" pitchFamily="2" charset="-122"/>
                <a:ea typeface="宋体" panose="02010600030101010101" pitchFamily="2" charset="-122"/>
              </a:rPr>
              <a:t>Qj</a:t>
            </a: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根据</a:t>
            </a:r>
            <a:r>
              <a:rPr lang="en-US" altLang="zh-CN" sz="2400" dirty="0" err="1">
                <a:latin typeface="宋体" panose="02010600030101010101" pitchFamily="2" charset="-122"/>
                <a:ea typeface="宋体" panose="02010600030101010101" pitchFamily="2" charset="-122"/>
              </a:rPr>
              <a:t>Qj</a:t>
            </a:r>
            <a:r>
              <a:rPr lang="zh-CN" altLang="en-US" sz="2400" dirty="0">
                <a:latin typeface="宋体" panose="02010600030101010101" pitchFamily="2" charset="-122"/>
                <a:ea typeface="宋体" panose="02010600030101010101" pitchFamily="2" charset="-122"/>
              </a:rPr>
              <a:t>判断</a:t>
            </a:r>
            <a:r>
              <a:rPr lang="en-US" altLang="zh-CN" sz="2400" dirty="0" err="1">
                <a:latin typeface="宋体" panose="02010600030101010101" pitchFamily="2" charset="-122"/>
                <a:ea typeface="宋体" panose="02010600030101010101" pitchFamily="2" charset="-122"/>
              </a:rPr>
              <a:t>Rj</a:t>
            </a:r>
            <a:r>
              <a:rPr lang="zh-CN" altLang="en-US" sz="2400" dirty="0">
                <a:latin typeface="宋体" panose="02010600030101010101" pitchFamily="2" charset="-122"/>
                <a:ea typeface="宋体" panose="02010600030101010101" pitchFamily="2" charset="-122"/>
              </a:rPr>
              <a:t>是否可用</a:t>
            </a:r>
          </a:p>
          <a:p>
            <a:pPr lvl="1" eaLnBrk="1" hangingPunct="1">
              <a:lnSpc>
                <a:spcPct val="120000"/>
              </a:lnSpc>
              <a:buFontTx/>
              <a:buNone/>
            </a:pPr>
            <a:r>
              <a:rPr lang="zh-CN" altLang="en-US" sz="2400" dirty="0">
                <a:latin typeface="宋体" panose="02010600030101010101" pitchFamily="2" charset="-122"/>
                <a:ea typeface="宋体" panose="02010600030101010101" pitchFamily="2" charset="-122"/>
              </a:rPr>
              <a:t>	   </a:t>
            </a:r>
            <a:r>
              <a:rPr lang="en-US" altLang="zh-CN" sz="2400" dirty="0" err="1">
                <a:latin typeface="宋体" panose="02010600030101010101" pitchFamily="2" charset="-122"/>
                <a:ea typeface="宋体" panose="02010600030101010101" pitchFamily="2" charset="-122"/>
              </a:rPr>
              <a:t>Rk←not</a:t>
            </a:r>
            <a:r>
              <a:rPr lang="en-US" altLang="zh-CN" sz="2400" dirty="0">
                <a:latin typeface="宋体" panose="02010600030101010101" pitchFamily="2" charset="-122"/>
                <a:ea typeface="宋体" panose="02010600030101010101" pitchFamily="2" charset="-122"/>
              </a:rPr>
              <a:t>  </a:t>
            </a:r>
            <a:r>
              <a:rPr lang="en-US" altLang="zh-CN" sz="2400" dirty="0" err="1">
                <a:latin typeface="宋体" panose="02010600030101010101" pitchFamily="2" charset="-122"/>
                <a:ea typeface="宋体" panose="02010600030101010101" pitchFamily="2" charset="-122"/>
              </a:rPr>
              <a:t>Qk</a:t>
            </a:r>
            <a:r>
              <a:rPr lang="zh-CN" altLang="en-US" sz="24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根据</a:t>
            </a:r>
            <a:r>
              <a:rPr lang="en-US" altLang="zh-CN" sz="2400" dirty="0" err="1">
                <a:latin typeface="宋体" panose="02010600030101010101" pitchFamily="2" charset="-122"/>
                <a:ea typeface="宋体" panose="02010600030101010101" pitchFamily="2" charset="-122"/>
              </a:rPr>
              <a:t>Qk</a:t>
            </a:r>
            <a:r>
              <a:rPr lang="zh-CN" altLang="en-US" sz="2400" dirty="0">
                <a:latin typeface="宋体" panose="02010600030101010101" pitchFamily="2" charset="-122"/>
                <a:ea typeface="宋体" panose="02010600030101010101" pitchFamily="2" charset="-122"/>
              </a:rPr>
              <a:t>判断</a:t>
            </a:r>
            <a:r>
              <a:rPr lang="en-US" altLang="zh-CN" sz="2400" dirty="0" err="1">
                <a:latin typeface="宋体" panose="02010600030101010101" pitchFamily="2" charset="-122"/>
                <a:ea typeface="宋体" panose="02010600030101010101" pitchFamily="2" charset="-122"/>
              </a:rPr>
              <a:t>Rk</a:t>
            </a:r>
            <a:r>
              <a:rPr lang="zh-CN" altLang="en-US" sz="2400" dirty="0">
                <a:latin typeface="宋体" panose="02010600030101010101" pitchFamily="2" charset="-122"/>
                <a:ea typeface="宋体" panose="02010600030101010101" pitchFamily="2" charset="-122"/>
              </a:rPr>
              <a:t>是否可用</a:t>
            </a:r>
          </a:p>
          <a:p>
            <a:pPr lvl="1" eaLnBrk="1" hangingPunct="1">
              <a:lnSpc>
                <a:spcPct val="120000"/>
              </a:lnSpc>
              <a:buFontTx/>
              <a:buNone/>
            </a:pPr>
            <a:r>
              <a:rPr lang="zh-CN" altLang="en-US" sz="24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Result(‘D’)←FU</a:t>
            </a:r>
            <a:r>
              <a:rPr lang="zh-CN" altLang="en-US" sz="24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//‘D’</a:t>
            </a:r>
            <a:r>
              <a:rPr lang="zh-CN" altLang="en-US" sz="2400" dirty="0">
                <a:latin typeface="宋体" panose="02010600030101010101" pitchFamily="2" charset="-122"/>
                <a:ea typeface="宋体" panose="02010600030101010101" pitchFamily="2" charset="-122"/>
              </a:rPr>
              <a:t>被</a:t>
            </a:r>
            <a:r>
              <a:rPr lang="en-US" altLang="zh-CN" sz="2400" dirty="0">
                <a:latin typeface="宋体" panose="02010600030101010101" pitchFamily="2" charset="-122"/>
                <a:ea typeface="宋体" panose="02010600030101010101" pitchFamily="2" charset="-122"/>
              </a:rPr>
              <a:t>FU</a:t>
            </a:r>
            <a:r>
              <a:rPr lang="zh-CN" altLang="en-US" sz="2400" dirty="0">
                <a:latin typeface="宋体" panose="02010600030101010101" pitchFamily="2" charset="-122"/>
                <a:ea typeface="宋体" panose="02010600030101010101" pitchFamily="2" charset="-122"/>
              </a:rPr>
              <a:t>用作目的寄存器</a:t>
            </a:r>
          </a:p>
        </p:txBody>
      </p:sp>
      <p:sp>
        <p:nvSpPr>
          <p:cNvPr id="205827" name="AutoShape 3"/>
          <p:cNvSpPr>
            <a:spLocks noChangeArrowheads="1"/>
          </p:cNvSpPr>
          <p:nvPr/>
        </p:nvSpPr>
        <p:spPr bwMode="auto">
          <a:xfrm>
            <a:off x="4191000" y="6248400"/>
            <a:ext cx="3200400" cy="457200"/>
          </a:xfrm>
          <a:prstGeom prst="wedgeRoundRectCallout">
            <a:avLst>
              <a:gd name="adj1" fmla="val -47093"/>
              <a:gd name="adj2" fmla="val -101616"/>
              <a:gd name="adj3" fmla="val 16667"/>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r>
              <a:rPr lang="zh-CN" altLang="en-US" sz="2400" b="1">
                <a:solidFill>
                  <a:srgbClr val="000000"/>
                </a:solidFill>
                <a:latin typeface="Times New Roman" panose="02020603050405020304" pitchFamily="18" charset="0"/>
              </a:rPr>
              <a:t>写寄存器结果状态表</a:t>
            </a:r>
          </a:p>
        </p:txBody>
      </p:sp>
    </p:spTree>
    <p:extLst>
      <p:ext uri="{BB962C8B-B14F-4D97-AF65-F5344CB8AC3E}">
        <p14:creationId xmlns:p14="http://schemas.microsoft.com/office/powerpoint/2010/main" val="3513894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8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a:xfrm>
            <a:off x="861701" y="712863"/>
            <a:ext cx="8229600" cy="5592763"/>
          </a:xfrm>
        </p:spPr>
        <p:txBody>
          <a:bodyPr/>
          <a:lstStyle/>
          <a:p>
            <a:pPr eaLnBrk="1" hangingPunct="1">
              <a:lnSpc>
                <a:spcPct val="120000"/>
              </a:lnSpc>
              <a:buFontTx/>
              <a:buNone/>
            </a:pPr>
            <a:r>
              <a:rPr lang="en-US" altLang="zh-CN" sz="2400" dirty="0">
                <a:solidFill>
                  <a:srgbClr val="FF0000"/>
                </a:solidFill>
                <a:latin typeface="宋体" panose="02010600030101010101" pitchFamily="2" charset="-122"/>
                <a:ea typeface="宋体" panose="02010600030101010101" pitchFamily="2" charset="-122"/>
              </a:rPr>
              <a:t>2. </a:t>
            </a:r>
            <a:r>
              <a:rPr lang="zh-CN" altLang="en-US" sz="2400" dirty="0">
                <a:solidFill>
                  <a:srgbClr val="FF0000"/>
                </a:solidFill>
                <a:latin typeface="宋体" panose="02010600030101010101" pitchFamily="2" charset="-122"/>
                <a:ea typeface="宋体" panose="02010600030101010101" pitchFamily="2" charset="-122"/>
              </a:rPr>
              <a:t>读操作数</a:t>
            </a:r>
          </a:p>
          <a:p>
            <a:pPr lvl="1" eaLnBrk="1" hangingPunct="1">
              <a:lnSpc>
                <a:spcPct val="120000"/>
              </a:lnSpc>
              <a:buFontTx/>
              <a:buNone/>
            </a:pPr>
            <a:r>
              <a:rPr lang="en-US" altLang="zh-CN" dirty="0">
                <a:solidFill>
                  <a:schemeClr val="accent2"/>
                </a:solidFill>
                <a:latin typeface="宋体" panose="02010600030101010101" pitchFamily="2" charset="-122"/>
                <a:ea typeface="宋体" panose="02010600030101010101" pitchFamily="2" charset="-122"/>
              </a:rPr>
              <a:t>(1) </a:t>
            </a:r>
            <a:r>
              <a:rPr lang="zh-CN" altLang="en-US" dirty="0">
                <a:solidFill>
                  <a:schemeClr val="accent2"/>
                </a:solidFill>
                <a:latin typeface="宋体" panose="02010600030101010101" pitchFamily="2" charset="-122"/>
                <a:ea typeface="宋体" panose="02010600030101010101" pitchFamily="2" charset="-122"/>
              </a:rPr>
              <a:t>进入需满足的条件</a:t>
            </a:r>
          </a:p>
          <a:p>
            <a:pPr lvl="1" eaLnBrk="1" hangingPunct="1">
              <a:lnSpc>
                <a:spcPct val="120000"/>
              </a:lnSpc>
              <a:buFontTx/>
              <a:buNone/>
            </a:pPr>
            <a:r>
              <a:rPr lang="zh-CN" altLang="en-US" dirty="0">
                <a:latin typeface="宋体" panose="02010600030101010101" pitchFamily="2" charset="-122"/>
                <a:ea typeface="宋体" panose="02010600030101010101" pitchFamily="2" charset="-122"/>
              </a:rPr>
              <a:t>	</a:t>
            </a:r>
            <a:r>
              <a:rPr lang="en-US" altLang="zh-CN" dirty="0" err="1">
                <a:latin typeface="宋体" panose="02010600030101010101" pitchFamily="2" charset="-122"/>
                <a:ea typeface="宋体" panose="02010600030101010101" pitchFamily="2" charset="-122"/>
              </a:rPr>
              <a:t>Rj•Rk</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两个源操作数同时就绪方可进入</a:t>
            </a:r>
          </a:p>
          <a:p>
            <a:pPr lvl="1" eaLnBrk="1" hangingPunct="1">
              <a:lnSpc>
                <a:spcPct val="120000"/>
              </a:lnSpc>
              <a:buFontTx/>
              <a:buNone/>
            </a:pPr>
            <a:r>
              <a:rPr lang="en-US" altLang="zh-CN" dirty="0">
                <a:solidFill>
                  <a:schemeClr val="accent2"/>
                </a:solidFill>
                <a:latin typeface="宋体" panose="02010600030101010101" pitchFamily="2" charset="-122"/>
                <a:ea typeface="宋体" panose="02010600030101010101" pitchFamily="2" charset="-122"/>
              </a:rPr>
              <a:t>(2)</a:t>
            </a:r>
            <a:r>
              <a:rPr lang="zh-CN" altLang="en-US" dirty="0">
                <a:solidFill>
                  <a:schemeClr val="accent2"/>
                </a:solidFill>
                <a:latin typeface="宋体" panose="02010600030101010101" pitchFamily="2" charset="-122"/>
                <a:ea typeface="宋体" panose="02010600030101010101" pitchFamily="2" charset="-122"/>
              </a:rPr>
              <a:t>记分板记录内容 </a:t>
            </a:r>
          </a:p>
          <a:p>
            <a:pPr lvl="1" eaLnBrk="1" hangingPunct="1">
              <a:buFontTx/>
              <a:buNone/>
            </a:pPr>
            <a:r>
              <a:rPr lang="zh-CN" altLang="en-US" dirty="0">
                <a:solidFill>
                  <a:schemeClr val="accent2"/>
                </a:solidFill>
                <a:latin typeface="宋体" panose="02010600030101010101" pitchFamily="2" charset="-122"/>
                <a:ea typeface="宋体" panose="02010600030101010101" pitchFamily="2" charset="-122"/>
              </a:rPr>
              <a:t>	</a:t>
            </a:r>
            <a:r>
              <a:rPr lang="en-US" altLang="zh-CN" dirty="0" err="1">
                <a:latin typeface="宋体" panose="02010600030101010101" pitchFamily="2" charset="-122"/>
                <a:ea typeface="宋体" panose="02010600030101010101" pitchFamily="2" charset="-122"/>
              </a:rPr>
              <a:t>Rj←no</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已取走， </a:t>
            </a:r>
            <a:r>
              <a:rPr lang="en-US" altLang="zh-CN" dirty="0" err="1">
                <a:latin typeface="宋体" panose="02010600030101010101" pitchFamily="2" charset="-122"/>
                <a:ea typeface="宋体" panose="02010600030101010101" pitchFamily="2" charset="-122"/>
              </a:rPr>
              <a:t>Rj</a:t>
            </a:r>
            <a:r>
              <a:rPr lang="zh-CN" altLang="en-US" dirty="0">
                <a:latin typeface="宋体" panose="02010600030101010101" pitchFamily="2" charset="-122"/>
                <a:ea typeface="宋体" panose="02010600030101010101" pitchFamily="2" charset="-122"/>
              </a:rPr>
              <a:t>置为否</a:t>
            </a:r>
          </a:p>
          <a:p>
            <a:pPr lvl="1" eaLnBrk="1" hangingPunct="1">
              <a:buFontTx/>
              <a:buNone/>
            </a:pPr>
            <a:r>
              <a:rPr lang="zh-CN" altLang="en-US" dirty="0">
                <a:latin typeface="宋体" panose="02010600030101010101" pitchFamily="2" charset="-122"/>
                <a:ea typeface="宋体" panose="02010600030101010101" pitchFamily="2" charset="-122"/>
              </a:rPr>
              <a:t>	</a:t>
            </a:r>
            <a:r>
              <a:rPr lang="en-US" altLang="zh-CN" dirty="0" err="1">
                <a:latin typeface="宋体" panose="02010600030101010101" pitchFamily="2" charset="-122"/>
                <a:ea typeface="宋体" panose="02010600030101010101" pitchFamily="2" charset="-122"/>
              </a:rPr>
              <a:t>Rk←no</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已取走， </a:t>
            </a:r>
            <a:r>
              <a:rPr lang="en-US" altLang="zh-CN" dirty="0" err="1">
                <a:latin typeface="宋体" panose="02010600030101010101" pitchFamily="2" charset="-122"/>
                <a:ea typeface="宋体" panose="02010600030101010101" pitchFamily="2" charset="-122"/>
              </a:rPr>
              <a:t>Rk</a:t>
            </a:r>
            <a:r>
              <a:rPr lang="zh-CN" altLang="en-US" dirty="0">
                <a:latin typeface="宋体" panose="02010600030101010101" pitchFamily="2" charset="-122"/>
                <a:ea typeface="宋体" panose="02010600030101010101" pitchFamily="2" charset="-122"/>
              </a:rPr>
              <a:t>置为否</a:t>
            </a:r>
          </a:p>
          <a:p>
            <a:pPr lvl="1" eaLnBrk="1" hangingPunct="1">
              <a:buFontTx/>
              <a:buNone/>
            </a:pPr>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Qj←0       //</a:t>
            </a:r>
            <a:r>
              <a:rPr lang="zh-CN" altLang="en-US" dirty="0">
                <a:latin typeface="宋体" panose="02010600030101010101" pitchFamily="2" charset="-122"/>
                <a:ea typeface="宋体" panose="02010600030101010101" pitchFamily="2" charset="-122"/>
              </a:rPr>
              <a:t>不再等待其他</a:t>
            </a:r>
            <a:r>
              <a:rPr lang="en-US" altLang="zh-CN" dirty="0">
                <a:latin typeface="宋体" panose="02010600030101010101" pitchFamily="2" charset="-122"/>
                <a:ea typeface="宋体" panose="02010600030101010101" pitchFamily="2" charset="-122"/>
              </a:rPr>
              <a:t>FU</a:t>
            </a:r>
            <a:r>
              <a:rPr lang="zh-CN" altLang="en-US" dirty="0">
                <a:latin typeface="宋体" panose="02010600030101010101" pitchFamily="2" charset="-122"/>
                <a:ea typeface="宋体" panose="02010600030101010101" pitchFamily="2" charset="-122"/>
              </a:rPr>
              <a:t>的计算结果</a:t>
            </a:r>
          </a:p>
          <a:p>
            <a:pPr lvl="1" eaLnBrk="1" hangingPunct="1">
              <a:buFontTx/>
              <a:buNone/>
            </a:pPr>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Qk←0 	     //</a:t>
            </a:r>
            <a:r>
              <a:rPr lang="zh-CN" altLang="en-US" dirty="0">
                <a:latin typeface="宋体" panose="02010600030101010101" pitchFamily="2" charset="-122"/>
                <a:ea typeface="宋体" panose="02010600030101010101" pitchFamily="2" charset="-122"/>
              </a:rPr>
              <a:t>不再等待其他</a:t>
            </a:r>
            <a:r>
              <a:rPr lang="en-US" altLang="zh-CN" dirty="0">
                <a:latin typeface="宋体" panose="02010600030101010101" pitchFamily="2" charset="-122"/>
                <a:ea typeface="宋体" panose="02010600030101010101" pitchFamily="2" charset="-122"/>
              </a:rPr>
              <a:t>FU</a:t>
            </a:r>
            <a:r>
              <a:rPr lang="zh-CN" altLang="en-US" dirty="0">
                <a:latin typeface="宋体" panose="02010600030101010101" pitchFamily="2" charset="-122"/>
                <a:ea typeface="宋体" panose="02010600030101010101" pitchFamily="2" charset="-122"/>
              </a:rPr>
              <a:t>的计算结果</a:t>
            </a:r>
            <a:endParaRPr lang="zh-CN" altLang="en-US" dirty="0">
              <a:solidFill>
                <a:schemeClr val="accent2"/>
              </a:solidFill>
              <a:latin typeface="宋体" panose="02010600030101010101" pitchFamily="2" charset="-122"/>
              <a:ea typeface="宋体" panose="02010600030101010101" pitchFamily="2" charset="-122"/>
            </a:endParaRPr>
          </a:p>
          <a:p>
            <a:pPr eaLnBrk="1" hangingPunct="1">
              <a:buFontTx/>
              <a:buNone/>
            </a:pPr>
            <a:endParaRPr lang="en-US" altLang="zh-CN" sz="2800" b="1" dirty="0">
              <a:solidFill>
                <a:schemeClr val="accent2"/>
              </a:solidFill>
              <a:latin typeface="Times New Roman" panose="02020603050405020304" pitchFamily="18" charset="0"/>
            </a:endParaRPr>
          </a:p>
        </p:txBody>
      </p:sp>
      <p:sp>
        <p:nvSpPr>
          <p:cNvPr id="206851" name="AutoShape 3"/>
          <p:cNvSpPr>
            <a:spLocks noChangeArrowheads="1"/>
          </p:cNvSpPr>
          <p:nvPr/>
        </p:nvSpPr>
        <p:spPr bwMode="auto">
          <a:xfrm>
            <a:off x="7255379" y="408063"/>
            <a:ext cx="2286000" cy="609600"/>
          </a:xfrm>
          <a:prstGeom prst="wedgeRoundRectCallout">
            <a:avLst>
              <a:gd name="adj1" fmla="val -47370"/>
              <a:gd name="adj2" fmla="val 190366"/>
              <a:gd name="adj3" fmla="val 16667"/>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r>
              <a:rPr lang="zh-CN" altLang="en-US" sz="2400" b="1">
                <a:solidFill>
                  <a:srgbClr val="000000"/>
                </a:solidFill>
                <a:latin typeface="Times New Roman" panose="02020603050405020304" pitchFamily="18" charset="0"/>
              </a:rPr>
              <a:t>避免</a:t>
            </a:r>
            <a:r>
              <a:rPr lang="en-US" altLang="zh-CN" sz="2400" b="1">
                <a:solidFill>
                  <a:srgbClr val="000000"/>
                </a:solidFill>
                <a:latin typeface="Times New Roman" panose="02020603050405020304" pitchFamily="18" charset="0"/>
              </a:rPr>
              <a:t>RAW</a:t>
            </a:r>
            <a:r>
              <a:rPr lang="zh-CN" altLang="en-US" sz="2400" b="1">
                <a:solidFill>
                  <a:srgbClr val="000000"/>
                </a:solidFill>
                <a:latin typeface="Times New Roman" panose="02020603050405020304" pitchFamily="18" charset="0"/>
              </a:rPr>
              <a:t>冒险</a:t>
            </a:r>
          </a:p>
        </p:txBody>
      </p:sp>
    </p:spTree>
    <p:extLst>
      <p:ext uri="{BB962C8B-B14F-4D97-AF65-F5344CB8AC3E}">
        <p14:creationId xmlns:p14="http://schemas.microsoft.com/office/powerpoint/2010/main" val="30219406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68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p:cNvSpPr>
            <a:spLocks noGrp="1" noChangeArrowheads="1"/>
          </p:cNvSpPr>
          <p:nvPr>
            <p:ph type="body" idx="1"/>
          </p:nvPr>
        </p:nvSpPr>
        <p:spPr>
          <a:xfrm>
            <a:off x="989888" y="533401"/>
            <a:ext cx="8153400" cy="5592763"/>
          </a:xfrm>
        </p:spPr>
        <p:txBody>
          <a:bodyPr/>
          <a:lstStyle/>
          <a:p>
            <a:pPr eaLnBrk="1" hangingPunct="1">
              <a:lnSpc>
                <a:spcPct val="120000"/>
              </a:lnSpc>
              <a:buFontTx/>
              <a:buNone/>
            </a:pPr>
            <a:r>
              <a:rPr lang="en-US" altLang="zh-CN" b="1" dirty="0">
                <a:solidFill>
                  <a:srgbClr val="FF0000"/>
                </a:solidFill>
                <a:latin typeface="Times New Roman" panose="02020603050405020304" pitchFamily="18" charset="0"/>
              </a:rPr>
              <a:t>3. </a:t>
            </a:r>
            <a:r>
              <a:rPr lang="zh-CN" altLang="en-US" sz="2400" b="1" dirty="0">
                <a:solidFill>
                  <a:srgbClr val="FF0000"/>
                </a:solidFill>
                <a:latin typeface="宋体" panose="02010600030101010101" pitchFamily="2" charset="-122"/>
                <a:ea typeface="宋体" panose="02010600030101010101" pitchFamily="2" charset="-122"/>
              </a:rPr>
              <a:t>执行完成</a:t>
            </a:r>
          </a:p>
          <a:p>
            <a:pPr lvl="1" eaLnBrk="1" hangingPunct="1">
              <a:lnSpc>
                <a:spcPct val="120000"/>
              </a:lnSpc>
              <a:buFontTx/>
              <a:buNone/>
            </a:pPr>
            <a:r>
              <a:rPr lang="zh-CN" altLang="en-US" b="1" dirty="0">
                <a:solidFill>
                  <a:schemeClr val="accent2"/>
                </a:solidFill>
                <a:latin typeface="宋体" panose="02010600030101010101" pitchFamily="2" charset="-122"/>
                <a:ea typeface="宋体" panose="02010600030101010101" pitchFamily="2" charset="-122"/>
              </a:rPr>
              <a:t>功能部件已执行完成</a:t>
            </a:r>
          </a:p>
          <a:p>
            <a:pPr eaLnBrk="1" hangingPunct="1">
              <a:lnSpc>
                <a:spcPct val="120000"/>
              </a:lnSpc>
              <a:buFontTx/>
              <a:buNone/>
            </a:pPr>
            <a:r>
              <a:rPr lang="en-US" altLang="zh-CN" sz="2400" b="1" dirty="0">
                <a:solidFill>
                  <a:srgbClr val="FF0000"/>
                </a:solidFill>
                <a:latin typeface="宋体" panose="02010600030101010101" pitchFamily="2" charset="-122"/>
                <a:ea typeface="宋体" panose="02010600030101010101" pitchFamily="2" charset="-122"/>
              </a:rPr>
              <a:t>4. </a:t>
            </a:r>
            <a:r>
              <a:rPr lang="zh-CN" altLang="en-US" sz="2400" b="1" dirty="0">
                <a:solidFill>
                  <a:srgbClr val="FF0000"/>
                </a:solidFill>
                <a:latin typeface="宋体" panose="02010600030101010101" pitchFamily="2" charset="-122"/>
                <a:ea typeface="宋体" panose="02010600030101010101" pitchFamily="2" charset="-122"/>
              </a:rPr>
              <a:t>写回结果</a:t>
            </a:r>
          </a:p>
          <a:p>
            <a:pPr lvl="1" eaLnBrk="1" hangingPunct="1">
              <a:lnSpc>
                <a:spcPct val="120000"/>
              </a:lnSpc>
              <a:buFontTx/>
              <a:buNone/>
            </a:pPr>
            <a:r>
              <a:rPr lang="en-US" altLang="zh-CN" b="1" dirty="0">
                <a:solidFill>
                  <a:schemeClr val="accent2"/>
                </a:solidFill>
                <a:latin typeface="宋体" panose="02010600030101010101" pitchFamily="2" charset="-122"/>
                <a:ea typeface="宋体" panose="02010600030101010101" pitchFamily="2" charset="-122"/>
              </a:rPr>
              <a:t>(1) </a:t>
            </a:r>
            <a:r>
              <a:rPr lang="zh-CN" altLang="en-US" b="1" dirty="0">
                <a:solidFill>
                  <a:schemeClr val="accent2"/>
                </a:solidFill>
                <a:latin typeface="宋体" panose="02010600030101010101" pitchFamily="2" charset="-122"/>
                <a:ea typeface="宋体" panose="02010600030101010101" pitchFamily="2" charset="-122"/>
              </a:rPr>
              <a:t>进入需满足的条件</a:t>
            </a:r>
          </a:p>
          <a:p>
            <a:pPr lvl="1" eaLnBrk="1" hangingPunct="1">
              <a:buFontTx/>
              <a:buNone/>
            </a:pPr>
            <a:r>
              <a:rPr lang="zh-CN" altLang="en-US" dirty="0">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sym typeface="Symbol" panose="05050102010706020507" pitchFamily="18" charset="2"/>
              </a:rPr>
              <a:t></a:t>
            </a:r>
            <a:r>
              <a:rPr lang="en-US" altLang="zh-CN" b="1" dirty="0">
                <a:latin typeface="宋体" panose="02010600030101010101" pitchFamily="2" charset="-122"/>
                <a:ea typeface="宋体" panose="02010600030101010101" pitchFamily="2" charset="-122"/>
              </a:rPr>
              <a:t>f((Fj(f)≠Fi(FU) or </a:t>
            </a:r>
            <a:r>
              <a:rPr lang="en-US" altLang="zh-CN" b="1" dirty="0" err="1">
                <a:latin typeface="宋体" panose="02010600030101010101" pitchFamily="2" charset="-122"/>
                <a:ea typeface="宋体" panose="02010600030101010101" pitchFamily="2" charset="-122"/>
              </a:rPr>
              <a:t>Rj</a:t>
            </a:r>
            <a:r>
              <a:rPr lang="en-US" altLang="zh-CN" b="1" dirty="0">
                <a:latin typeface="宋体" panose="02010600030101010101" pitchFamily="2" charset="-122"/>
                <a:ea typeface="宋体" panose="02010600030101010101" pitchFamily="2" charset="-122"/>
              </a:rPr>
              <a:t>(f)=no)</a:t>
            </a:r>
          </a:p>
          <a:p>
            <a:pPr lvl="1" eaLnBrk="1" hangingPunct="1">
              <a:buFontTx/>
              <a:buNone/>
            </a:pPr>
            <a:r>
              <a:rPr lang="en-US" altLang="zh-CN" b="1" dirty="0">
                <a:latin typeface="宋体" panose="02010600030101010101" pitchFamily="2" charset="-122"/>
                <a:ea typeface="宋体" panose="02010600030101010101" pitchFamily="2" charset="-122"/>
              </a:rPr>
              <a:t>   and (</a:t>
            </a:r>
            <a:r>
              <a:rPr lang="en-US" altLang="zh-CN" b="1" dirty="0" err="1">
                <a:latin typeface="宋体" panose="02010600030101010101" pitchFamily="2" charset="-122"/>
                <a:ea typeface="宋体" panose="02010600030101010101" pitchFamily="2" charset="-122"/>
              </a:rPr>
              <a:t>Fk</a:t>
            </a:r>
            <a:r>
              <a:rPr lang="en-US" altLang="zh-CN" b="1" dirty="0">
                <a:latin typeface="宋体" panose="02010600030101010101" pitchFamily="2" charset="-122"/>
                <a:ea typeface="宋体" panose="02010600030101010101" pitchFamily="2" charset="-122"/>
              </a:rPr>
              <a:t>(f)≠Fi(FU) or </a:t>
            </a:r>
            <a:r>
              <a:rPr lang="en-US" altLang="zh-CN" b="1" dirty="0" err="1">
                <a:latin typeface="宋体" panose="02010600030101010101" pitchFamily="2" charset="-122"/>
                <a:ea typeface="宋体" panose="02010600030101010101" pitchFamily="2" charset="-122"/>
              </a:rPr>
              <a:t>Rk</a:t>
            </a:r>
            <a:r>
              <a:rPr lang="en-US" altLang="zh-CN" b="1" dirty="0">
                <a:latin typeface="宋体" panose="02010600030101010101" pitchFamily="2" charset="-122"/>
                <a:ea typeface="宋体" panose="02010600030101010101" pitchFamily="2" charset="-122"/>
              </a:rPr>
              <a:t>(f)=no))     </a:t>
            </a:r>
          </a:p>
          <a:p>
            <a:pPr lvl="1" eaLnBrk="1" hangingPunct="1">
              <a:lnSpc>
                <a:spcPct val="120000"/>
              </a:lnSpc>
              <a:buFontTx/>
              <a:buNone/>
            </a:pPr>
            <a:r>
              <a:rPr lang="en-US" altLang="zh-CN" b="1" dirty="0">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未完成的指令</a:t>
            </a:r>
            <a:r>
              <a:rPr lang="en-US" altLang="zh-CN" b="1" dirty="0">
                <a:latin typeface="宋体" panose="02010600030101010101" pitchFamily="2" charset="-122"/>
                <a:ea typeface="宋体" panose="02010600030101010101" pitchFamily="2" charset="-122"/>
              </a:rPr>
              <a:t>f</a:t>
            </a:r>
            <a:r>
              <a:rPr lang="zh-CN" altLang="en-US" b="1" dirty="0">
                <a:latin typeface="宋体" panose="02010600030101010101" pitchFamily="2" charset="-122"/>
                <a:ea typeface="宋体" panose="02010600030101010101" pitchFamily="2" charset="-122"/>
              </a:rPr>
              <a:t>中没有指令使用测试指令的目标寄存器</a:t>
            </a:r>
            <a:r>
              <a:rPr lang="en-US" altLang="zh-CN" b="1" dirty="0">
                <a:latin typeface="宋体" panose="02010600030101010101" pitchFamily="2" charset="-122"/>
                <a:ea typeface="宋体" panose="02010600030101010101" pitchFamily="2" charset="-122"/>
              </a:rPr>
              <a:t>Fi(FU)</a:t>
            </a:r>
            <a:r>
              <a:rPr lang="zh-CN" altLang="en-US" b="1" dirty="0">
                <a:latin typeface="宋体" panose="02010600030101010101" pitchFamily="2" charset="-122"/>
                <a:ea typeface="宋体" panose="02010600030101010101" pitchFamily="2" charset="-122"/>
              </a:rPr>
              <a:t>作为源操作数寄存器</a:t>
            </a:r>
            <a:r>
              <a:rPr lang="en-US" altLang="zh-CN" b="1" dirty="0">
                <a:latin typeface="宋体" panose="02010600030101010101" pitchFamily="2" charset="-122"/>
                <a:ea typeface="宋体" panose="02010600030101010101" pitchFamily="2" charset="-122"/>
              </a:rPr>
              <a:t>Fj(f)/ </a:t>
            </a:r>
            <a:r>
              <a:rPr lang="en-US" altLang="zh-CN" b="1" dirty="0" err="1">
                <a:latin typeface="宋体" panose="02010600030101010101" pitchFamily="2" charset="-122"/>
                <a:ea typeface="宋体" panose="02010600030101010101" pitchFamily="2" charset="-122"/>
              </a:rPr>
              <a:t>Fk</a:t>
            </a:r>
            <a:r>
              <a:rPr lang="en-US" altLang="zh-CN" b="1" dirty="0">
                <a:latin typeface="宋体" panose="02010600030101010101" pitchFamily="2" charset="-122"/>
                <a:ea typeface="宋体" panose="02010600030101010101" pitchFamily="2" charset="-122"/>
              </a:rPr>
              <a:t>(f)</a:t>
            </a:r>
            <a:r>
              <a:rPr lang="zh-CN" altLang="en-US" b="1" dirty="0">
                <a:latin typeface="宋体" panose="02010600030101010101" pitchFamily="2" charset="-122"/>
                <a:ea typeface="宋体" panose="02010600030101010101" pitchFamily="2" charset="-122"/>
              </a:rPr>
              <a:t>；</a:t>
            </a:r>
          </a:p>
          <a:p>
            <a:pPr lvl="1" eaLnBrk="1" hangingPunct="1">
              <a:lnSpc>
                <a:spcPct val="120000"/>
              </a:lnSpc>
              <a:buFontTx/>
              <a:buNone/>
            </a:pPr>
            <a:r>
              <a:rPr lang="zh-CN" altLang="en-US" b="1" dirty="0">
                <a:latin typeface="宋体" panose="02010600030101010101" pitchFamily="2" charset="-122"/>
                <a:ea typeface="宋体" panose="02010600030101010101" pitchFamily="2" charset="-122"/>
              </a:rPr>
              <a:t>    或者</a:t>
            </a:r>
            <a:r>
              <a:rPr lang="en-US" altLang="zh-CN" b="1"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如果有</a:t>
            </a:r>
            <a:r>
              <a:rPr lang="en-US" altLang="zh-CN" b="1"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，则该指令</a:t>
            </a:r>
            <a:r>
              <a:rPr lang="en-US" altLang="zh-CN" b="1" dirty="0">
                <a:latin typeface="宋体" panose="02010600030101010101" pitchFamily="2" charset="-122"/>
                <a:ea typeface="宋体" panose="02010600030101010101" pitchFamily="2" charset="-122"/>
              </a:rPr>
              <a:t>f</a:t>
            </a:r>
            <a:r>
              <a:rPr lang="zh-CN" altLang="en-US" b="1" dirty="0">
                <a:latin typeface="宋体" panose="02010600030101010101" pitchFamily="2" charset="-122"/>
                <a:ea typeface="宋体" panose="02010600030101010101" pitchFamily="2" charset="-122"/>
              </a:rPr>
              <a:t>的源操作数已取走</a:t>
            </a:r>
            <a:r>
              <a:rPr lang="en-US" altLang="zh-CN" b="1" dirty="0">
                <a:latin typeface="宋体" panose="02010600030101010101" pitchFamily="2" charset="-122"/>
                <a:ea typeface="宋体" panose="02010600030101010101" pitchFamily="2" charset="-122"/>
              </a:rPr>
              <a:t>(</a:t>
            </a:r>
            <a:r>
              <a:rPr lang="en-US" altLang="zh-CN" b="1" dirty="0" err="1">
                <a:latin typeface="宋体" panose="02010600030101010101" pitchFamily="2" charset="-122"/>
                <a:ea typeface="宋体" panose="02010600030101010101" pitchFamily="2" charset="-122"/>
              </a:rPr>
              <a:t>Rj</a:t>
            </a:r>
            <a:r>
              <a:rPr lang="en-US" altLang="zh-CN" b="1" dirty="0">
                <a:latin typeface="宋体" panose="02010600030101010101" pitchFamily="2" charset="-122"/>
                <a:ea typeface="宋体" panose="02010600030101010101" pitchFamily="2" charset="-122"/>
              </a:rPr>
              <a:t>(f)/</a:t>
            </a:r>
            <a:r>
              <a:rPr lang="en-US" altLang="zh-CN" b="1" dirty="0" err="1">
                <a:latin typeface="宋体" panose="02010600030101010101" pitchFamily="2" charset="-122"/>
                <a:ea typeface="宋体" panose="02010600030101010101" pitchFamily="2" charset="-122"/>
              </a:rPr>
              <a:t>Rk</a:t>
            </a:r>
            <a:r>
              <a:rPr lang="en-US" altLang="zh-CN" b="1" dirty="0">
                <a:latin typeface="宋体" panose="02010600030101010101" pitchFamily="2" charset="-122"/>
                <a:ea typeface="宋体" panose="02010600030101010101" pitchFamily="2" charset="-122"/>
              </a:rPr>
              <a:t>(f)=no)</a:t>
            </a:r>
            <a:r>
              <a:rPr lang="zh-CN" altLang="en-US" b="1" dirty="0">
                <a:latin typeface="宋体" panose="02010600030101010101" pitchFamily="2" charset="-122"/>
                <a:ea typeface="宋体" panose="02010600030101010101" pitchFamily="2" charset="-122"/>
              </a:rPr>
              <a:t>。</a:t>
            </a:r>
          </a:p>
        </p:txBody>
      </p:sp>
      <p:sp>
        <p:nvSpPr>
          <p:cNvPr id="43011" name="AutoShape 3"/>
          <p:cNvSpPr>
            <a:spLocks noChangeArrowheads="1"/>
          </p:cNvSpPr>
          <p:nvPr/>
        </p:nvSpPr>
        <p:spPr bwMode="auto">
          <a:xfrm>
            <a:off x="6373738" y="1768979"/>
            <a:ext cx="2362200" cy="609600"/>
          </a:xfrm>
          <a:prstGeom prst="wedgeRoundRectCallout">
            <a:avLst>
              <a:gd name="adj1" fmla="val -51949"/>
              <a:gd name="adj2" fmla="val 192708"/>
              <a:gd name="adj3" fmla="val 16667"/>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r>
              <a:rPr lang="zh-CN" altLang="en-US" sz="2400" b="1" dirty="0">
                <a:solidFill>
                  <a:srgbClr val="000000"/>
                </a:solidFill>
                <a:latin typeface="Times New Roman" panose="02020603050405020304" pitchFamily="18" charset="0"/>
              </a:rPr>
              <a:t>避免</a:t>
            </a:r>
            <a:r>
              <a:rPr lang="en-US" altLang="zh-CN" sz="2400" b="1" dirty="0">
                <a:solidFill>
                  <a:srgbClr val="000000"/>
                </a:solidFill>
                <a:latin typeface="Times New Roman" panose="02020603050405020304" pitchFamily="18" charset="0"/>
              </a:rPr>
              <a:t>WAR</a:t>
            </a:r>
            <a:r>
              <a:rPr lang="zh-CN" altLang="en-US" sz="2400" b="1" dirty="0">
                <a:solidFill>
                  <a:srgbClr val="000000"/>
                </a:solidFill>
                <a:latin typeface="Times New Roman" panose="02020603050405020304" pitchFamily="18" charset="0"/>
              </a:rPr>
              <a:t>冒险</a:t>
            </a:r>
          </a:p>
        </p:txBody>
      </p:sp>
    </p:spTree>
    <p:extLst>
      <p:ext uri="{BB962C8B-B14F-4D97-AF65-F5344CB8AC3E}">
        <p14:creationId xmlns:p14="http://schemas.microsoft.com/office/powerpoint/2010/main" val="3929029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2"/>
          <p:cNvSpPr>
            <a:spLocks noGrp="1" noChangeArrowheads="1"/>
          </p:cNvSpPr>
          <p:nvPr>
            <p:ph type="body" idx="1"/>
          </p:nvPr>
        </p:nvSpPr>
        <p:spPr>
          <a:xfrm>
            <a:off x="844609" y="439397"/>
            <a:ext cx="9495802" cy="5592763"/>
          </a:xfrm>
        </p:spPr>
        <p:txBody>
          <a:bodyPr/>
          <a:lstStyle/>
          <a:p>
            <a:pPr eaLnBrk="1" hangingPunct="1">
              <a:lnSpc>
                <a:spcPct val="120000"/>
              </a:lnSpc>
              <a:buFontTx/>
              <a:buNone/>
            </a:pPr>
            <a:r>
              <a:rPr lang="en-US" altLang="zh-CN" b="1" dirty="0">
                <a:solidFill>
                  <a:srgbClr val="FF0000"/>
                </a:solidFill>
                <a:latin typeface="Times New Roman" panose="02020603050405020304" pitchFamily="18" charset="0"/>
              </a:rPr>
              <a:t>4. </a:t>
            </a:r>
            <a:r>
              <a:rPr lang="zh-CN" altLang="en-US" sz="2400" dirty="0">
                <a:solidFill>
                  <a:srgbClr val="FF0000"/>
                </a:solidFill>
                <a:latin typeface="宋体" panose="02010600030101010101" pitchFamily="2" charset="-122"/>
                <a:ea typeface="宋体" panose="02010600030101010101" pitchFamily="2" charset="-122"/>
              </a:rPr>
              <a:t>写回结果</a:t>
            </a:r>
          </a:p>
          <a:p>
            <a:pPr lvl="1" eaLnBrk="1" hangingPunct="1">
              <a:lnSpc>
                <a:spcPct val="120000"/>
              </a:lnSpc>
              <a:buFontTx/>
              <a:buNone/>
            </a:pPr>
            <a:r>
              <a:rPr lang="en-US" altLang="zh-CN" dirty="0">
                <a:solidFill>
                  <a:schemeClr val="accent2"/>
                </a:solidFill>
                <a:latin typeface="宋体" panose="02010600030101010101" pitchFamily="2" charset="-122"/>
                <a:ea typeface="宋体" panose="02010600030101010101" pitchFamily="2" charset="-122"/>
              </a:rPr>
              <a:t>(2)</a:t>
            </a:r>
            <a:r>
              <a:rPr lang="zh-CN" altLang="en-US" dirty="0">
                <a:solidFill>
                  <a:schemeClr val="accent2"/>
                </a:solidFill>
                <a:latin typeface="宋体" panose="02010600030101010101" pitchFamily="2" charset="-122"/>
                <a:ea typeface="宋体" panose="02010600030101010101" pitchFamily="2" charset="-122"/>
              </a:rPr>
              <a:t>记分板记录内容 </a:t>
            </a:r>
          </a:p>
          <a:p>
            <a:pPr lvl="2" eaLnBrk="1" hangingPunct="1">
              <a:lnSpc>
                <a:spcPct val="120000"/>
              </a:lnSpc>
              <a:buFontTx/>
              <a:buNone/>
            </a:pPr>
            <a:r>
              <a:rPr lang="zh-CN" altLang="en-US" sz="2400" dirty="0">
                <a:latin typeface="宋体" panose="02010600030101010101" pitchFamily="2" charset="-122"/>
                <a:ea typeface="宋体" panose="02010600030101010101" pitchFamily="2" charset="-122"/>
                <a:sym typeface="Symbol" panose="05050102010706020507" pitchFamily="18" charset="2"/>
              </a:rPr>
              <a:t></a:t>
            </a:r>
            <a:r>
              <a:rPr lang="en-US" altLang="zh-CN" sz="2400" dirty="0">
                <a:latin typeface="宋体" panose="02010600030101010101" pitchFamily="2" charset="-122"/>
                <a:ea typeface="宋体" panose="02010600030101010101" pitchFamily="2" charset="-122"/>
              </a:rPr>
              <a:t>f(if </a:t>
            </a:r>
            <a:r>
              <a:rPr lang="en-US" altLang="zh-CN" sz="2400" dirty="0" err="1">
                <a:latin typeface="宋体" panose="02010600030101010101" pitchFamily="2" charset="-122"/>
                <a:ea typeface="宋体" panose="02010600030101010101" pitchFamily="2" charset="-122"/>
              </a:rPr>
              <a:t>Qj</a:t>
            </a:r>
            <a:r>
              <a:rPr lang="en-US" altLang="zh-CN" sz="2400" dirty="0">
                <a:latin typeface="宋体" panose="02010600030101010101" pitchFamily="2" charset="-122"/>
                <a:ea typeface="宋体" panose="02010600030101010101" pitchFamily="2" charset="-122"/>
              </a:rPr>
              <a:t>(f)=FU then </a:t>
            </a:r>
            <a:r>
              <a:rPr lang="en-US" altLang="zh-CN" sz="2400" dirty="0" err="1">
                <a:latin typeface="宋体" panose="02010600030101010101" pitchFamily="2" charset="-122"/>
                <a:ea typeface="宋体" panose="02010600030101010101" pitchFamily="2" charset="-122"/>
              </a:rPr>
              <a:t>Rj</a:t>
            </a:r>
            <a:r>
              <a:rPr lang="en-US" altLang="zh-CN" sz="2400" dirty="0">
                <a:latin typeface="宋体" panose="02010600030101010101" pitchFamily="2" charset="-122"/>
                <a:ea typeface="宋体" panose="02010600030101010101" pitchFamily="2" charset="-122"/>
              </a:rPr>
              <a:t>(f)←yes)</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sym typeface="Symbol" panose="05050102010706020507" pitchFamily="18" charset="2"/>
            </a:endParaRPr>
          </a:p>
          <a:p>
            <a:pPr lvl="2" eaLnBrk="1" hangingPunct="1">
              <a:lnSpc>
                <a:spcPct val="120000"/>
              </a:lnSpc>
              <a:buFontTx/>
              <a:buNone/>
            </a:pPr>
            <a:r>
              <a:rPr lang="zh-CN" altLang="en-US" sz="2400" dirty="0">
                <a:latin typeface="宋体" panose="02010600030101010101" pitchFamily="2" charset="-122"/>
                <a:ea typeface="宋体" panose="02010600030101010101" pitchFamily="2" charset="-122"/>
                <a:sym typeface="Symbol" panose="05050102010706020507" pitchFamily="18" charset="2"/>
              </a:rPr>
              <a:t></a:t>
            </a:r>
            <a:r>
              <a:rPr lang="en-US" altLang="zh-CN" sz="2400" dirty="0">
                <a:latin typeface="宋体" panose="02010600030101010101" pitchFamily="2" charset="-122"/>
                <a:ea typeface="宋体" panose="02010600030101010101" pitchFamily="2" charset="-122"/>
              </a:rPr>
              <a:t>f(if </a:t>
            </a:r>
            <a:r>
              <a:rPr lang="en-US" altLang="zh-CN" sz="2400" dirty="0" err="1">
                <a:latin typeface="宋体" panose="02010600030101010101" pitchFamily="2" charset="-122"/>
                <a:ea typeface="宋体" panose="02010600030101010101" pitchFamily="2" charset="-122"/>
              </a:rPr>
              <a:t>Qk</a:t>
            </a:r>
            <a:r>
              <a:rPr lang="en-US" altLang="zh-CN" sz="2400" dirty="0">
                <a:latin typeface="宋体" panose="02010600030101010101" pitchFamily="2" charset="-122"/>
                <a:ea typeface="宋体" panose="02010600030101010101" pitchFamily="2" charset="-122"/>
              </a:rPr>
              <a:t>(f)=FU then </a:t>
            </a:r>
            <a:r>
              <a:rPr lang="en-US" altLang="zh-CN" sz="2400" dirty="0" err="1">
                <a:latin typeface="宋体" panose="02010600030101010101" pitchFamily="2" charset="-122"/>
                <a:ea typeface="宋体" panose="02010600030101010101" pitchFamily="2" charset="-122"/>
              </a:rPr>
              <a:t>Rk</a:t>
            </a:r>
            <a:r>
              <a:rPr lang="en-US" altLang="zh-CN" sz="2400" dirty="0">
                <a:latin typeface="宋体" panose="02010600030101010101" pitchFamily="2" charset="-122"/>
                <a:ea typeface="宋体" panose="02010600030101010101" pitchFamily="2" charset="-122"/>
              </a:rPr>
              <a:t>(f)←yes)</a:t>
            </a:r>
            <a:r>
              <a:rPr lang="zh-CN" altLang="en-US" sz="2400" dirty="0">
                <a:latin typeface="宋体" panose="02010600030101010101" pitchFamily="2" charset="-122"/>
                <a:ea typeface="宋体" panose="02010600030101010101" pitchFamily="2" charset="-122"/>
              </a:rPr>
              <a:t>；</a:t>
            </a:r>
          </a:p>
          <a:p>
            <a:pPr lvl="2" eaLnBrk="1" hangingPunct="1">
              <a:lnSpc>
                <a:spcPct val="120000"/>
              </a:lnSpc>
              <a:buFontTx/>
              <a:buNone/>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有等待该指令结果的指令</a:t>
            </a:r>
            <a:r>
              <a:rPr lang="en-US" altLang="zh-CN" sz="2400" dirty="0">
                <a:latin typeface="宋体" panose="02010600030101010101" pitchFamily="2" charset="-122"/>
                <a:ea typeface="宋体" panose="02010600030101010101" pitchFamily="2" charset="-122"/>
              </a:rPr>
              <a:t>f</a:t>
            </a:r>
            <a:r>
              <a:rPr lang="zh-CN" altLang="en-US" sz="2400" dirty="0">
                <a:latin typeface="宋体" panose="02010600030101010101" pitchFamily="2" charset="-122"/>
                <a:ea typeface="宋体" panose="02010600030101010101" pitchFamily="2" charset="-122"/>
              </a:rPr>
              <a:t>，则数据可用</a:t>
            </a:r>
          </a:p>
          <a:p>
            <a:pPr lvl="2" eaLnBrk="1" hangingPunct="1">
              <a:lnSpc>
                <a:spcPct val="120000"/>
              </a:lnSpc>
              <a:buFontTx/>
              <a:buNone/>
            </a:pPr>
            <a:r>
              <a:rPr lang="en-US" altLang="zh-CN" sz="2400" dirty="0">
                <a:latin typeface="宋体" panose="02010600030101010101" pitchFamily="2" charset="-122"/>
                <a:ea typeface="宋体" panose="02010600030101010101" pitchFamily="2" charset="-122"/>
              </a:rPr>
              <a:t>Result(Fi(FU))←0</a:t>
            </a:r>
            <a:r>
              <a:rPr lang="zh-CN" altLang="en-US" sz="2400" dirty="0">
                <a:latin typeface="宋体" panose="02010600030101010101" pitchFamily="2" charset="-122"/>
                <a:ea typeface="宋体" panose="02010600030101010101" pitchFamily="2" charset="-122"/>
              </a:rPr>
              <a:t>；              </a:t>
            </a:r>
          </a:p>
          <a:p>
            <a:pPr lvl="2" eaLnBrk="1" hangingPunct="1">
              <a:lnSpc>
                <a:spcPct val="120000"/>
              </a:lnSpc>
              <a:buFontTx/>
              <a:buNone/>
            </a:pPr>
            <a:r>
              <a:rPr lang="zh-CN" altLang="en-US" sz="24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没有</a:t>
            </a:r>
            <a:r>
              <a:rPr lang="en-US" altLang="zh-CN" sz="2400" dirty="0">
                <a:latin typeface="宋体" panose="02010600030101010101" pitchFamily="2" charset="-122"/>
                <a:ea typeface="宋体" panose="02010600030101010101" pitchFamily="2" charset="-122"/>
              </a:rPr>
              <a:t>FU</a:t>
            </a:r>
            <a:r>
              <a:rPr lang="zh-CN" altLang="en-US" sz="2400" dirty="0">
                <a:latin typeface="宋体" panose="02010600030101010101" pitchFamily="2" charset="-122"/>
                <a:ea typeface="宋体" panose="02010600030101010101" pitchFamily="2" charset="-122"/>
              </a:rPr>
              <a:t>使用寄存器</a:t>
            </a:r>
            <a:r>
              <a:rPr lang="en-US" altLang="zh-CN" sz="2400" dirty="0">
                <a:latin typeface="宋体" panose="02010600030101010101" pitchFamily="2" charset="-122"/>
                <a:ea typeface="宋体" panose="02010600030101010101" pitchFamily="2" charset="-122"/>
              </a:rPr>
              <a:t>Fi</a:t>
            </a:r>
            <a:r>
              <a:rPr lang="zh-CN" altLang="en-US" sz="2400" dirty="0">
                <a:latin typeface="宋体" panose="02010600030101010101" pitchFamily="2" charset="-122"/>
                <a:ea typeface="宋体" panose="02010600030101010101" pitchFamily="2" charset="-122"/>
              </a:rPr>
              <a:t>为目的寄存器</a:t>
            </a:r>
          </a:p>
          <a:p>
            <a:pPr lvl="2" eaLnBrk="1" hangingPunct="1">
              <a:lnSpc>
                <a:spcPct val="120000"/>
              </a:lnSpc>
              <a:buFontTx/>
              <a:buNone/>
            </a:pPr>
            <a:r>
              <a:rPr lang="zh-CN" altLang="en-US" sz="24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Busy(FU)=no                    </a:t>
            </a:r>
          </a:p>
          <a:p>
            <a:pPr lvl="2" eaLnBrk="1" hangingPunct="1">
              <a:lnSpc>
                <a:spcPct val="120000"/>
              </a:lnSpc>
              <a:buFontTx/>
              <a:buNone/>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释放</a:t>
            </a:r>
            <a:r>
              <a:rPr lang="en-US" altLang="zh-CN" sz="2400" dirty="0">
                <a:latin typeface="宋体" panose="02010600030101010101" pitchFamily="2" charset="-122"/>
                <a:ea typeface="宋体" panose="02010600030101010101" pitchFamily="2" charset="-122"/>
              </a:rPr>
              <a:t>FU</a:t>
            </a:r>
          </a:p>
        </p:txBody>
      </p:sp>
    </p:spTree>
    <p:extLst>
      <p:ext uri="{BB962C8B-B14F-4D97-AF65-F5344CB8AC3E}">
        <p14:creationId xmlns:p14="http://schemas.microsoft.com/office/powerpoint/2010/main" val="12898324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Rectangle 3"/>
          <p:cNvSpPr>
            <a:spLocks noGrp="1" noChangeArrowheads="1"/>
          </p:cNvSpPr>
          <p:nvPr>
            <p:ph type="body" idx="1"/>
          </p:nvPr>
        </p:nvSpPr>
        <p:spPr>
          <a:xfrm>
            <a:off x="972796" y="507051"/>
            <a:ext cx="8229600" cy="5791200"/>
          </a:xfrm>
        </p:spPr>
        <p:txBody>
          <a:bodyPr>
            <a:normAutofit/>
          </a:bodyPr>
          <a:lstStyle/>
          <a:p>
            <a:pPr marL="609600" indent="-609600" eaLnBrk="1" hangingPunct="1">
              <a:lnSpc>
                <a:spcPct val="110000"/>
              </a:lnSpc>
            </a:pPr>
            <a:r>
              <a:rPr lang="zh-CN" altLang="en-US" sz="2400" dirty="0">
                <a:solidFill>
                  <a:srgbClr val="FF0000"/>
                </a:solidFill>
                <a:latin typeface="宋体" panose="02010600030101010101" pitchFamily="2" charset="-122"/>
                <a:ea typeface="宋体" panose="02010600030101010101" pitchFamily="2" charset="-122"/>
              </a:rPr>
              <a:t>限制记分板机制性能的因素：</a:t>
            </a:r>
          </a:p>
          <a:p>
            <a:pPr marL="990600" lvl="1" indent="-533400" eaLnBrk="1" hangingPunct="1">
              <a:lnSpc>
                <a:spcPct val="110000"/>
              </a:lnSpc>
            </a:pPr>
            <a:r>
              <a:rPr lang="zh-CN" altLang="en-US" dirty="0">
                <a:solidFill>
                  <a:schemeClr val="accent2"/>
                </a:solidFill>
                <a:latin typeface="宋体" panose="02010600030101010101" pitchFamily="2" charset="-122"/>
                <a:ea typeface="宋体" panose="02010600030101010101" pitchFamily="2" charset="-122"/>
              </a:rPr>
              <a:t>指令中可开发的并行性</a:t>
            </a:r>
            <a:br>
              <a:rPr lang="zh-CN" altLang="en-US" dirty="0">
                <a:latin typeface="宋体" panose="02010600030101010101" pitchFamily="2" charset="-122"/>
                <a:ea typeface="宋体" panose="02010600030101010101" pitchFamily="2" charset="-122"/>
              </a:rPr>
            </a:b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决定了有多少独立的指令能够被发掘出来并行执行 </a:t>
            </a:r>
          </a:p>
          <a:p>
            <a:pPr marL="990600" lvl="1" indent="-533400" eaLnBrk="1" hangingPunct="1">
              <a:lnSpc>
                <a:spcPct val="110000"/>
              </a:lnSpc>
            </a:pPr>
            <a:r>
              <a:rPr lang="zh-CN" altLang="en-US" dirty="0">
                <a:solidFill>
                  <a:schemeClr val="accent2"/>
                </a:solidFill>
                <a:latin typeface="宋体" panose="02010600030101010101" pitchFamily="2" charset="-122"/>
                <a:ea typeface="宋体" panose="02010600030101010101" pitchFamily="2" charset="-122"/>
              </a:rPr>
              <a:t>记分板部件的入口数</a:t>
            </a:r>
            <a:br>
              <a:rPr lang="zh-CN" altLang="en-US" dirty="0">
                <a:latin typeface="宋体" panose="02010600030101010101" pitchFamily="2" charset="-122"/>
                <a:ea typeface="宋体" panose="02010600030101010101" pitchFamily="2" charset="-122"/>
              </a:rPr>
            </a:b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影响到流水线可以提前查找独立不相关指令的能力</a:t>
            </a:r>
          </a:p>
          <a:p>
            <a:pPr marL="990600" lvl="1" indent="-533400" eaLnBrk="1" hangingPunct="1">
              <a:lnSpc>
                <a:spcPct val="110000"/>
              </a:lnSpc>
            </a:pPr>
            <a:r>
              <a:rPr lang="zh-CN" altLang="en-US" dirty="0">
                <a:solidFill>
                  <a:schemeClr val="accent2"/>
                </a:solidFill>
                <a:latin typeface="宋体" panose="02010600030101010101" pitchFamily="2" charset="-122"/>
                <a:ea typeface="宋体" panose="02010600030101010101" pitchFamily="2" charset="-122"/>
              </a:rPr>
              <a:t>功能部件的数量与类型</a:t>
            </a:r>
            <a:br>
              <a:rPr lang="zh-CN" altLang="en-US" dirty="0">
                <a:latin typeface="宋体" panose="02010600030101010101" pitchFamily="2" charset="-122"/>
                <a:ea typeface="宋体" panose="02010600030101010101" pitchFamily="2" charset="-122"/>
              </a:rPr>
            </a:b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影响到资源冒险的可能性</a:t>
            </a:r>
          </a:p>
          <a:p>
            <a:pPr marL="990600" lvl="1" indent="-533400" eaLnBrk="1" hangingPunct="1">
              <a:lnSpc>
                <a:spcPct val="110000"/>
              </a:lnSpc>
            </a:pPr>
            <a:r>
              <a:rPr lang="zh-CN" altLang="en-US" dirty="0">
                <a:solidFill>
                  <a:schemeClr val="accent2"/>
                </a:solidFill>
                <a:latin typeface="宋体" panose="02010600030101010101" pitchFamily="2" charset="-122"/>
                <a:ea typeface="宋体" panose="02010600030101010101" pitchFamily="2" charset="-122"/>
              </a:rPr>
              <a:t>反相关和输出相关的存在</a:t>
            </a:r>
            <a:br>
              <a:rPr lang="zh-CN" altLang="en-US" dirty="0">
                <a:latin typeface="宋体" panose="02010600030101010101" pitchFamily="2" charset="-122"/>
                <a:ea typeface="宋体" panose="02010600030101010101" pitchFamily="2" charset="-122"/>
              </a:rPr>
            </a:b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会导致</a:t>
            </a:r>
            <a:r>
              <a:rPr lang="en-US" altLang="zh-CN" dirty="0">
                <a:latin typeface="宋体" panose="02010600030101010101" pitchFamily="2" charset="-122"/>
                <a:ea typeface="宋体" panose="02010600030101010101" pitchFamily="2" charset="-122"/>
              </a:rPr>
              <a:t>WAR</a:t>
            </a:r>
            <a:r>
              <a:rPr lang="zh-CN" altLang="en-US" dirty="0">
                <a:latin typeface="宋体" panose="02010600030101010101" pitchFamily="2" charset="-122"/>
                <a:ea typeface="宋体" panose="02010600030101010101" pitchFamily="2" charset="-122"/>
              </a:rPr>
              <a:t>冒险和</a:t>
            </a:r>
            <a:r>
              <a:rPr lang="en-US" altLang="zh-CN" dirty="0">
                <a:latin typeface="宋体" panose="02010600030101010101" pitchFamily="2" charset="-122"/>
                <a:ea typeface="宋体" panose="02010600030101010101" pitchFamily="2" charset="-122"/>
              </a:rPr>
              <a:t>WAW</a:t>
            </a:r>
            <a:r>
              <a:rPr lang="zh-CN" altLang="en-US" dirty="0">
                <a:latin typeface="宋体" panose="02010600030101010101" pitchFamily="2" charset="-122"/>
                <a:ea typeface="宋体" panose="02010600030101010101" pitchFamily="2" charset="-122"/>
              </a:rPr>
              <a:t>冒险    </a:t>
            </a:r>
          </a:p>
        </p:txBody>
      </p:sp>
    </p:spTree>
    <p:extLst>
      <p:ext uri="{BB962C8B-B14F-4D97-AF65-F5344CB8AC3E}">
        <p14:creationId xmlns:p14="http://schemas.microsoft.com/office/powerpoint/2010/main" val="18551822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4" descr="Rectangle: Click to edit Master text styles&#10;Second level&#10;Third level&#10;Fourth level&#10;Fifth level"/>
          <p:cNvSpPr>
            <a:spLocks noChangeArrowheads="1"/>
          </p:cNvSpPr>
          <p:nvPr/>
        </p:nvSpPr>
        <p:spPr bwMode="auto">
          <a:xfrm>
            <a:off x="788217" y="469143"/>
            <a:ext cx="8388350" cy="531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Tahoma" panose="020B0604030504040204" pitchFamily="34" charset="0"/>
                <a:ea typeface="黑体" panose="02010609060101010101" pitchFamily="49" charset="-122"/>
              </a:defRPr>
            </a:lvl1pPr>
            <a:lvl2pPr>
              <a:defRPr sz="2400">
                <a:solidFill>
                  <a:schemeClr val="tx1"/>
                </a:solidFill>
                <a:latin typeface="Tahoma" panose="020B0604030504040204" pitchFamily="34" charset="0"/>
                <a:ea typeface="黑体" panose="02010609060101010101" pitchFamily="49" charset="-122"/>
              </a:defRPr>
            </a:lvl2pPr>
            <a:lvl3pPr>
              <a:defRPr sz="2400">
                <a:solidFill>
                  <a:schemeClr val="tx1"/>
                </a:solidFill>
                <a:latin typeface="Tahoma" panose="020B0604030504040204" pitchFamily="34" charset="0"/>
                <a:ea typeface="黑体" panose="02010609060101010101" pitchFamily="49" charset="-122"/>
              </a:defRPr>
            </a:lvl3pPr>
            <a:lvl4pPr>
              <a:defRPr sz="2400">
                <a:solidFill>
                  <a:schemeClr val="tx1"/>
                </a:solidFill>
                <a:latin typeface="Tahoma" panose="020B0604030504040204" pitchFamily="34" charset="0"/>
                <a:ea typeface="黑体" panose="02010609060101010101" pitchFamily="49" charset="-122"/>
              </a:defRPr>
            </a:lvl4pPr>
            <a:lvl5pPr>
              <a:defRPr sz="2400">
                <a:solidFill>
                  <a:schemeClr val="tx1"/>
                </a:solidFill>
                <a:latin typeface="Tahoma" panose="020B0604030504040204" pitchFamily="34" charset="0"/>
                <a:ea typeface="黑体" panose="02010609060101010101" pitchFamily="49" charset="-122"/>
              </a:defRPr>
            </a:lvl5pPr>
            <a:lvl6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6pPr>
            <a:lvl7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7pPr>
            <a:lvl8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8pPr>
            <a:lvl9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9pPr>
          </a:lstStyle>
          <a:p>
            <a:pPr marL="0" indent="0">
              <a:lnSpc>
                <a:spcPct val="150000"/>
              </a:lnSpc>
              <a:spcBef>
                <a:spcPct val="20000"/>
              </a:spcBef>
              <a:buClr>
                <a:schemeClr val="tx1"/>
              </a:buClr>
            </a:pPr>
            <a:r>
              <a:rPr lang="zh-CN" altLang="en-US" sz="2000" b="1" dirty="0">
                <a:solidFill>
                  <a:srgbClr val="FF0000"/>
                </a:solidFill>
                <a:latin typeface="宋体" panose="02010600030101010101" pitchFamily="2" charset="-122"/>
                <a:ea typeface="宋体" panose="02010600030101010101" pitchFamily="2" charset="-122"/>
              </a:rPr>
              <a:t>例 </a:t>
            </a:r>
            <a:r>
              <a:rPr lang="zh-CN" altLang="en-US" sz="2000" b="1" dirty="0">
                <a:solidFill>
                  <a:srgbClr val="002060"/>
                </a:solidFill>
                <a:latin typeface="宋体" panose="02010600030101010101" pitchFamily="2" charset="-122"/>
                <a:ea typeface="宋体" panose="02010600030101010101" pitchFamily="2" charset="-122"/>
              </a:rPr>
              <a:t>单流出处理器采用基于</a:t>
            </a:r>
            <a:r>
              <a:rPr lang="en-US" altLang="zh-CN" sz="2000" b="1" dirty="0">
                <a:solidFill>
                  <a:srgbClr val="002060"/>
                </a:solidFill>
                <a:latin typeface="宋体" panose="02010600030101010101" pitchFamily="2" charset="-122"/>
                <a:ea typeface="宋体" panose="02010600030101010101" pitchFamily="2" charset="-122"/>
              </a:rPr>
              <a:t>scoreboard</a:t>
            </a:r>
            <a:r>
              <a:rPr lang="zh-CN" altLang="en-US" sz="2000" b="1" dirty="0">
                <a:solidFill>
                  <a:srgbClr val="002060"/>
                </a:solidFill>
                <a:latin typeface="宋体" panose="02010600030101010101" pitchFamily="2" charset="-122"/>
                <a:ea typeface="宋体" panose="02010600030101010101" pitchFamily="2" charset="-122"/>
              </a:rPr>
              <a:t>算法进行指令调度。有一个</a:t>
            </a:r>
            <a:r>
              <a:rPr lang="en-US" altLang="zh-CN" sz="2000" b="1" dirty="0">
                <a:solidFill>
                  <a:srgbClr val="002060"/>
                </a:solidFill>
                <a:latin typeface="宋体" panose="02010600030101010101" pitchFamily="2" charset="-122"/>
                <a:ea typeface="宋体" panose="02010600030101010101" pitchFamily="2" charset="-122"/>
              </a:rPr>
              <a:t>LSU</a:t>
            </a:r>
            <a:r>
              <a:rPr lang="zh-CN" altLang="en-US" sz="2000" b="1" dirty="0">
                <a:solidFill>
                  <a:srgbClr val="002060"/>
                </a:solidFill>
                <a:latin typeface="宋体" panose="02010600030101010101" pitchFamily="2" charset="-122"/>
                <a:ea typeface="宋体" panose="02010600030101010101" pitchFamily="2" charset="-122"/>
              </a:rPr>
              <a:t>部件，</a:t>
            </a:r>
            <a:r>
              <a:rPr lang="en-US" altLang="zh-CN" sz="2000" b="1" dirty="0">
                <a:solidFill>
                  <a:srgbClr val="002060"/>
                </a:solidFill>
                <a:latin typeface="宋体" panose="02010600030101010101" pitchFamily="2" charset="-122"/>
                <a:ea typeface="宋体" panose="02010600030101010101" pitchFamily="2" charset="-122"/>
              </a:rPr>
              <a:t>2</a:t>
            </a:r>
            <a:r>
              <a:rPr lang="zh-CN" altLang="en-US" sz="2000" b="1" dirty="0">
                <a:solidFill>
                  <a:srgbClr val="002060"/>
                </a:solidFill>
                <a:latin typeface="宋体" panose="02010600030101010101" pitchFamily="2" charset="-122"/>
                <a:ea typeface="宋体" panose="02010600030101010101" pitchFamily="2" charset="-122"/>
              </a:rPr>
              <a:t>个</a:t>
            </a:r>
            <a:r>
              <a:rPr lang="en-US" altLang="zh-CN" sz="2000" b="1" dirty="0">
                <a:solidFill>
                  <a:srgbClr val="002060"/>
                </a:solidFill>
                <a:latin typeface="宋体" panose="02010600030101010101" pitchFamily="2" charset="-122"/>
                <a:ea typeface="宋体" panose="02010600030101010101" pitchFamily="2" charset="-122"/>
              </a:rPr>
              <a:t>ALU</a:t>
            </a:r>
            <a:r>
              <a:rPr lang="zh-CN" altLang="en-US" sz="2000" b="1" dirty="0">
                <a:solidFill>
                  <a:srgbClr val="002060"/>
                </a:solidFill>
                <a:latin typeface="宋体" panose="02010600030101010101" pitchFamily="2" charset="-122"/>
                <a:ea typeface="宋体" panose="02010600030101010101" pitchFamily="2" charset="-122"/>
              </a:rPr>
              <a:t>部件。指令序列执行前，指令均未流出。</a:t>
            </a:r>
          </a:p>
          <a:p>
            <a:pPr>
              <a:lnSpc>
                <a:spcPct val="150000"/>
              </a:lnSpc>
              <a:spcBef>
                <a:spcPct val="20000"/>
              </a:spcBef>
              <a:buClr>
                <a:schemeClr val="tx1"/>
              </a:buClr>
            </a:pPr>
            <a:r>
              <a:rPr lang="zh-CN" altLang="en-US" sz="2000" b="1" dirty="0">
                <a:solidFill>
                  <a:srgbClr val="002060"/>
                </a:solidFill>
                <a:latin typeface="宋体" panose="02010600030101010101" pitchFamily="2" charset="-122"/>
                <a:ea typeface="宋体" panose="02010600030101010101" pitchFamily="2" charset="-122"/>
              </a:rPr>
              <a:t>（</a:t>
            </a:r>
            <a:r>
              <a:rPr lang="en-US" altLang="zh-CN" sz="2000" b="1" dirty="0">
                <a:solidFill>
                  <a:srgbClr val="002060"/>
                </a:solidFill>
                <a:latin typeface="宋体" panose="02010600030101010101" pitchFamily="2" charset="-122"/>
                <a:ea typeface="宋体" panose="02010600030101010101" pitchFamily="2" charset="-122"/>
              </a:rPr>
              <a:t>1</a:t>
            </a:r>
            <a:r>
              <a:rPr lang="zh-CN" altLang="en-US" sz="2000" b="1" dirty="0">
                <a:solidFill>
                  <a:srgbClr val="002060"/>
                </a:solidFill>
                <a:latin typeface="宋体" panose="02010600030101010101" pitchFamily="2" charset="-122"/>
                <a:ea typeface="宋体" panose="02010600030101010101" pitchFamily="2" charset="-122"/>
              </a:rPr>
              <a:t>）各个硬件操作及指令执行的时钟周期如下表</a:t>
            </a:r>
            <a:endParaRPr lang="en-US" altLang="zh-CN" sz="2000" b="1" dirty="0">
              <a:solidFill>
                <a:srgbClr val="002060"/>
              </a:solidFill>
              <a:latin typeface="宋体" panose="02010600030101010101" pitchFamily="2" charset="-122"/>
              <a:ea typeface="宋体" panose="02010600030101010101" pitchFamily="2" charset="-122"/>
            </a:endParaRPr>
          </a:p>
          <a:p>
            <a:pPr>
              <a:lnSpc>
                <a:spcPct val="150000"/>
              </a:lnSpc>
              <a:spcBef>
                <a:spcPct val="20000"/>
              </a:spcBef>
              <a:buClr>
                <a:schemeClr val="tx1"/>
              </a:buClr>
            </a:pPr>
            <a:endParaRPr lang="en-US" altLang="zh-CN" sz="2000" b="1" dirty="0">
              <a:solidFill>
                <a:srgbClr val="002060"/>
              </a:solidFill>
              <a:latin typeface="宋体" panose="02010600030101010101" pitchFamily="2" charset="-122"/>
              <a:ea typeface="宋体" panose="02010600030101010101" pitchFamily="2" charset="-122"/>
            </a:endParaRPr>
          </a:p>
          <a:p>
            <a:pPr>
              <a:lnSpc>
                <a:spcPct val="150000"/>
              </a:lnSpc>
              <a:spcBef>
                <a:spcPct val="20000"/>
              </a:spcBef>
              <a:buClr>
                <a:schemeClr val="tx1"/>
              </a:buClr>
            </a:pPr>
            <a:endParaRPr lang="en-US" altLang="zh-CN" sz="2000" b="1" dirty="0">
              <a:solidFill>
                <a:srgbClr val="002060"/>
              </a:solidFill>
              <a:latin typeface="宋体" panose="02010600030101010101" pitchFamily="2" charset="-122"/>
              <a:ea typeface="宋体" panose="02010600030101010101" pitchFamily="2" charset="-122"/>
            </a:endParaRPr>
          </a:p>
          <a:p>
            <a:pPr>
              <a:lnSpc>
                <a:spcPct val="150000"/>
              </a:lnSpc>
              <a:spcBef>
                <a:spcPct val="20000"/>
              </a:spcBef>
              <a:buClr>
                <a:schemeClr val="tx1"/>
              </a:buClr>
            </a:pPr>
            <a:r>
              <a:rPr lang="zh-CN" altLang="en-US" sz="2000" b="1" dirty="0">
                <a:solidFill>
                  <a:srgbClr val="002060"/>
                </a:solidFill>
                <a:latin typeface="宋体" panose="02010600030101010101" pitchFamily="2" charset="-122"/>
                <a:ea typeface="宋体" panose="02010600030101010101" pitchFamily="2" charset="-122"/>
              </a:rPr>
              <a:t>（</a:t>
            </a:r>
            <a:r>
              <a:rPr lang="en-US" altLang="zh-CN" sz="2000" b="1" dirty="0">
                <a:solidFill>
                  <a:srgbClr val="002060"/>
                </a:solidFill>
                <a:latin typeface="宋体" panose="02010600030101010101" pitchFamily="2" charset="-122"/>
                <a:ea typeface="宋体" panose="02010600030101010101" pitchFamily="2" charset="-122"/>
              </a:rPr>
              <a:t>2</a:t>
            </a:r>
            <a:r>
              <a:rPr lang="zh-CN" altLang="en-US" sz="2000" b="1" dirty="0">
                <a:solidFill>
                  <a:srgbClr val="002060"/>
                </a:solidFill>
                <a:latin typeface="宋体" panose="02010600030101010101" pitchFamily="2" charset="-122"/>
                <a:ea typeface="宋体" panose="02010600030101010101" pitchFamily="2" charset="-122"/>
              </a:rPr>
              <a:t>）待执行指令序列如下：</a:t>
            </a:r>
            <a:endParaRPr lang="en-US" altLang="zh-CN" sz="2000" b="1" dirty="0">
              <a:solidFill>
                <a:srgbClr val="002060"/>
              </a:solidFill>
              <a:latin typeface="宋体" panose="02010600030101010101" pitchFamily="2" charset="-122"/>
              <a:ea typeface="宋体" panose="02010600030101010101" pitchFamily="2" charset="-122"/>
            </a:endParaRPr>
          </a:p>
          <a:p>
            <a:pPr>
              <a:lnSpc>
                <a:spcPct val="150000"/>
              </a:lnSpc>
              <a:spcBef>
                <a:spcPct val="20000"/>
              </a:spcBef>
              <a:buClr>
                <a:schemeClr val="tx1"/>
              </a:buClr>
            </a:pPr>
            <a:r>
              <a:rPr lang="zh-CN" altLang="en-US" sz="2000" b="1" dirty="0">
                <a:solidFill>
                  <a:srgbClr val="002060"/>
                </a:solidFill>
                <a:latin typeface="宋体" panose="02010600030101010101" pitchFamily="2" charset="-122"/>
                <a:ea typeface="宋体" panose="02010600030101010101" pitchFamily="2" charset="-122"/>
              </a:rPr>
              <a:t>问：</a:t>
            </a:r>
          </a:p>
          <a:p>
            <a:pPr>
              <a:lnSpc>
                <a:spcPct val="150000"/>
              </a:lnSpc>
              <a:spcBef>
                <a:spcPct val="20000"/>
              </a:spcBef>
              <a:buClr>
                <a:schemeClr val="tx1"/>
              </a:buClr>
            </a:pPr>
            <a:r>
              <a:rPr lang="zh-CN" altLang="en-US" sz="2000" b="1" dirty="0">
                <a:solidFill>
                  <a:srgbClr val="002060"/>
                </a:solidFill>
                <a:latin typeface="宋体" panose="02010600030101010101" pitchFamily="2" charset="-122"/>
                <a:ea typeface="宋体" panose="02010600030101010101" pitchFamily="2" charset="-122"/>
              </a:rPr>
              <a:t>（</a:t>
            </a:r>
            <a:r>
              <a:rPr lang="en-US" altLang="zh-CN" sz="2000" b="1" dirty="0">
                <a:solidFill>
                  <a:srgbClr val="002060"/>
                </a:solidFill>
                <a:latin typeface="宋体" panose="02010600030101010101" pitchFamily="2" charset="-122"/>
                <a:ea typeface="宋体" panose="02010600030101010101" pitchFamily="2" charset="-122"/>
              </a:rPr>
              <a:t>1</a:t>
            </a:r>
            <a:r>
              <a:rPr lang="zh-CN" altLang="en-US" sz="2000" b="1" dirty="0">
                <a:solidFill>
                  <a:srgbClr val="002060"/>
                </a:solidFill>
                <a:latin typeface="宋体" panose="02010600030101010101" pitchFamily="2" charset="-122"/>
                <a:ea typeface="宋体" panose="02010600030101010101" pitchFamily="2" charset="-122"/>
              </a:rPr>
              <a:t>）请给出指令执行状态时钟周期表</a:t>
            </a:r>
          </a:p>
          <a:p>
            <a:pPr>
              <a:lnSpc>
                <a:spcPct val="150000"/>
              </a:lnSpc>
              <a:spcBef>
                <a:spcPct val="20000"/>
              </a:spcBef>
              <a:buClr>
                <a:schemeClr val="tx1"/>
              </a:buClr>
            </a:pPr>
            <a:r>
              <a:rPr lang="zh-CN" altLang="en-US" sz="2000" b="1" dirty="0">
                <a:solidFill>
                  <a:srgbClr val="002060"/>
                </a:solidFill>
                <a:latin typeface="宋体" panose="02010600030101010101" pitchFamily="2" charset="-122"/>
                <a:ea typeface="宋体" panose="02010600030101010101" pitchFamily="2" charset="-122"/>
              </a:rPr>
              <a:t>（</a:t>
            </a:r>
            <a:r>
              <a:rPr lang="en-US" altLang="zh-CN" sz="2000" b="1" dirty="0">
                <a:solidFill>
                  <a:srgbClr val="002060"/>
                </a:solidFill>
                <a:latin typeface="宋体" panose="02010600030101010101" pitchFamily="2" charset="-122"/>
                <a:ea typeface="宋体" panose="02010600030101010101" pitchFamily="2" charset="-122"/>
              </a:rPr>
              <a:t>2</a:t>
            </a:r>
            <a:r>
              <a:rPr lang="zh-CN" altLang="en-US" sz="2000" b="1" dirty="0">
                <a:solidFill>
                  <a:srgbClr val="002060"/>
                </a:solidFill>
                <a:latin typeface="宋体" panose="02010600030101010101" pitchFamily="2" charset="-122"/>
                <a:ea typeface="宋体" panose="02010600030101010101" pitchFamily="2" charset="-122"/>
              </a:rPr>
              <a:t>）请给出第</a:t>
            </a:r>
            <a:r>
              <a:rPr lang="en-US" altLang="zh-CN" sz="2000" b="1" dirty="0">
                <a:solidFill>
                  <a:srgbClr val="002060"/>
                </a:solidFill>
                <a:latin typeface="宋体" panose="02010600030101010101" pitchFamily="2" charset="-122"/>
                <a:ea typeface="宋体" panose="02010600030101010101" pitchFamily="2" charset="-122"/>
              </a:rPr>
              <a:t>18</a:t>
            </a:r>
            <a:r>
              <a:rPr lang="zh-CN" altLang="en-US" sz="2000" b="1" dirty="0">
                <a:solidFill>
                  <a:srgbClr val="002060"/>
                </a:solidFill>
                <a:latin typeface="宋体" panose="02010600030101010101" pitchFamily="2" charset="-122"/>
                <a:ea typeface="宋体" panose="02010600030101010101" pitchFamily="2" charset="-122"/>
              </a:rPr>
              <a:t>周期末尾各状态表内容</a:t>
            </a:r>
          </a:p>
          <a:p>
            <a:pPr>
              <a:lnSpc>
                <a:spcPct val="150000"/>
              </a:lnSpc>
              <a:spcBef>
                <a:spcPct val="20000"/>
              </a:spcBef>
              <a:buClr>
                <a:schemeClr val="tx1"/>
              </a:buClr>
            </a:pPr>
            <a:endParaRPr lang="zh-CN" altLang="en-US" sz="2000" b="1" dirty="0">
              <a:solidFill>
                <a:srgbClr val="FF0000"/>
              </a:solidFill>
              <a:latin typeface="宋体" panose="02010600030101010101" pitchFamily="2" charset="-122"/>
              <a:ea typeface="宋体" panose="02010600030101010101" pitchFamily="2"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3783101759"/>
              </p:ext>
            </p:extLst>
          </p:nvPr>
        </p:nvGraphicFramePr>
        <p:xfrm>
          <a:off x="1362371" y="1982032"/>
          <a:ext cx="9074152" cy="1079501"/>
        </p:xfrm>
        <a:graphic>
          <a:graphicData uri="http://schemas.openxmlformats.org/drawingml/2006/table">
            <a:tbl>
              <a:tblPr firstRow="1" firstCol="1" lastRow="1" lastCol="1" bandRow="1" bandCol="1"/>
              <a:tblGrid>
                <a:gridCol w="1008239">
                  <a:extLst>
                    <a:ext uri="{9D8B030D-6E8A-4147-A177-3AD203B41FA5}">
                      <a16:colId xmlns:a16="http://schemas.microsoft.com/office/drawing/2014/main" val="20000"/>
                    </a:ext>
                  </a:extLst>
                </a:gridCol>
                <a:gridCol w="1249045">
                  <a:extLst>
                    <a:ext uri="{9D8B030D-6E8A-4147-A177-3AD203B41FA5}">
                      <a16:colId xmlns:a16="http://schemas.microsoft.com/office/drawing/2014/main" val="20001"/>
                    </a:ext>
                  </a:extLst>
                </a:gridCol>
                <a:gridCol w="767433">
                  <a:extLst>
                    <a:ext uri="{9D8B030D-6E8A-4147-A177-3AD203B41FA5}">
                      <a16:colId xmlns:a16="http://schemas.microsoft.com/office/drawing/2014/main" val="20002"/>
                    </a:ext>
                  </a:extLst>
                </a:gridCol>
                <a:gridCol w="1008239">
                  <a:extLst>
                    <a:ext uri="{9D8B030D-6E8A-4147-A177-3AD203B41FA5}">
                      <a16:colId xmlns:a16="http://schemas.microsoft.com/office/drawing/2014/main" val="20003"/>
                    </a:ext>
                  </a:extLst>
                </a:gridCol>
                <a:gridCol w="1008240">
                  <a:extLst>
                    <a:ext uri="{9D8B030D-6E8A-4147-A177-3AD203B41FA5}">
                      <a16:colId xmlns:a16="http://schemas.microsoft.com/office/drawing/2014/main" val="20004"/>
                    </a:ext>
                  </a:extLst>
                </a:gridCol>
                <a:gridCol w="1008239">
                  <a:extLst>
                    <a:ext uri="{9D8B030D-6E8A-4147-A177-3AD203B41FA5}">
                      <a16:colId xmlns:a16="http://schemas.microsoft.com/office/drawing/2014/main" val="20005"/>
                    </a:ext>
                  </a:extLst>
                </a:gridCol>
                <a:gridCol w="1008239">
                  <a:extLst>
                    <a:ext uri="{9D8B030D-6E8A-4147-A177-3AD203B41FA5}">
                      <a16:colId xmlns:a16="http://schemas.microsoft.com/office/drawing/2014/main" val="20006"/>
                    </a:ext>
                  </a:extLst>
                </a:gridCol>
                <a:gridCol w="1008239">
                  <a:extLst>
                    <a:ext uri="{9D8B030D-6E8A-4147-A177-3AD203B41FA5}">
                      <a16:colId xmlns:a16="http://schemas.microsoft.com/office/drawing/2014/main" val="20007"/>
                    </a:ext>
                  </a:extLst>
                </a:gridCol>
                <a:gridCol w="1008239">
                  <a:extLst>
                    <a:ext uri="{9D8B030D-6E8A-4147-A177-3AD203B41FA5}">
                      <a16:colId xmlns:a16="http://schemas.microsoft.com/office/drawing/2014/main" val="20008"/>
                    </a:ext>
                  </a:extLst>
                </a:gridCol>
              </a:tblGrid>
              <a:tr h="272411">
                <a:tc rowSpan="2">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Issue</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94" marR="68594" marT="95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ReadOperand</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buNone/>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Mem</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sz="1600" kern="100" dirty="0" err="1">
                          <a:effectLst/>
                          <a:latin typeface="Times New Roman" panose="02020603050405020304" pitchFamily="18" charset="0"/>
                          <a:ea typeface="宋体" panose="02010600030101010101" pitchFamily="2" charset="-122"/>
                          <a:cs typeface="Times New Roman" panose="02020603050405020304" pitchFamily="18" charset="0"/>
                        </a:rPr>
                        <a:t>Writeback</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94" marR="68594" marT="95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Execute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94" marR="68594" marT="95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534662">
                <a:tc vMerge="1">
                  <a:txBody>
                    <a:bodyPr/>
                    <a:lstStyle/>
                    <a:p>
                      <a:endParaRPr lang="zh-CN"/>
                    </a:p>
                  </a:txBody>
                  <a:tcPr/>
                </a:tc>
                <a:tc vMerge="1">
                  <a:txBody>
                    <a:bodyPr/>
                    <a:lstStyle/>
                    <a:p>
                      <a:endParaRPr lang="zh-CN"/>
                    </a:p>
                  </a:txBody>
                  <a:tcPr/>
                </a:tc>
                <a:tc vMerge="1">
                  <a:txBody>
                    <a:bodyPr/>
                    <a:lstStyle/>
                    <a:p>
                      <a:endParaRPr lang="zh-CN"/>
                    </a:p>
                  </a:txBody>
                  <a:tcPr>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vMerge="1">
                  <a:txBody>
                    <a:bodyPr/>
                    <a:lstStyle/>
                    <a:p>
                      <a:endParaRPr lang="zh-CN"/>
                    </a:p>
                  </a:txBody>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LD</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94" marR="68594" marT="95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ST</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94" marR="68594" marT="95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SUB</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94" marR="68594" marT="95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ADD</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94" marR="68594" marT="95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MUL</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72428">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94" marR="68594" marT="95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None/>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94" marR="68594" marT="95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94" marR="68594" marT="95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94" marR="68594" marT="95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94" marR="68594" marT="95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94" marR="68594" marT="95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10</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2425733070"/>
              </p:ext>
            </p:extLst>
          </p:nvPr>
        </p:nvGraphicFramePr>
        <p:xfrm>
          <a:off x="5899447" y="3295688"/>
          <a:ext cx="4462462" cy="2252661"/>
        </p:xfrm>
        <a:graphic>
          <a:graphicData uri="http://schemas.openxmlformats.org/drawingml/2006/table">
            <a:tbl>
              <a:tblPr firstRow="1" firstCol="1" lastRow="1" lastCol="1" bandRow="1" bandCol="1"/>
              <a:tblGrid>
                <a:gridCol w="2025794">
                  <a:extLst>
                    <a:ext uri="{9D8B030D-6E8A-4147-A177-3AD203B41FA5}">
                      <a16:colId xmlns:a16="http://schemas.microsoft.com/office/drawing/2014/main" val="20000"/>
                    </a:ext>
                  </a:extLst>
                </a:gridCol>
                <a:gridCol w="2436668">
                  <a:extLst>
                    <a:ext uri="{9D8B030D-6E8A-4147-A177-3AD203B41FA5}">
                      <a16:colId xmlns:a16="http://schemas.microsoft.com/office/drawing/2014/main" val="20001"/>
                    </a:ext>
                  </a:extLst>
                </a:gridCol>
              </a:tblGrid>
              <a:tr h="356185">
                <a:tc>
                  <a:txBody>
                    <a:bodyPr/>
                    <a:lstStyle/>
                    <a:p>
                      <a:pPr algn="ctr">
                        <a:spcAft>
                          <a:spcPts val="0"/>
                        </a:spcAft>
                      </a:pP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指令</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90" marR="68590"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对应变量</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90" marR="68590"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0946">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LD  R2, (R1)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90" marR="68590"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Rt=R2, Rs=R1, Imm=0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90" marR="68590"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0311">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MUL  R2, R2, #2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90" marR="68590"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Rd=R2, </a:t>
                      </a:r>
                      <a:r>
                        <a:rPr lang="en-US" sz="1600" kern="1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Rs</a:t>
                      </a:r>
                      <a:r>
                        <a:rPr 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=R2, </a:t>
                      </a:r>
                      <a:r>
                        <a:rPr lang="en-US" sz="1600" kern="1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Rt</a:t>
                      </a:r>
                      <a:r>
                        <a:rPr 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90" marR="68590"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0946">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ST  R2, (R1)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90" marR="68590"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Rt</a:t>
                      </a:r>
                      <a:r>
                        <a:rPr 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=R2, </a:t>
                      </a:r>
                      <a:r>
                        <a:rPr lang="en-US" sz="1600" kern="1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Rs</a:t>
                      </a:r>
                      <a:r>
                        <a:rPr 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=R1, </a:t>
                      </a:r>
                      <a:r>
                        <a:rPr lang="en-US" sz="1600" kern="1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Imm</a:t>
                      </a:r>
                      <a:r>
                        <a:rPr 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90" marR="68590"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0946">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SUB  R1, R1, #4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90" marR="68590"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Rd=R1, </a:t>
                      </a:r>
                      <a:r>
                        <a:rPr lang="en-US" sz="1600" kern="1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Rs</a:t>
                      </a:r>
                      <a:r>
                        <a:rPr 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=R1, </a:t>
                      </a:r>
                      <a:r>
                        <a:rPr lang="en-US" sz="1600" kern="1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Rt</a:t>
                      </a:r>
                      <a:r>
                        <a:rPr 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#4</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90" marR="68590"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73327">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ADD  R5, R4, R3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90" marR="68590"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Rd=R5</a:t>
                      </a:r>
                      <a:r>
                        <a:rPr 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600" kern="1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Rs</a:t>
                      </a:r>
                      <a:r>
                        <a:rPr 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=R3</a:t>
                      </a:r>
                      <a:r>
                        <a:rPr lang="en-US" sz="1600" kern="1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sym typeface="+mn-ea"/>
                        </a:rPr>
                        <a:t>, Rt</a:t>
                      </a:r>
                      <a:r>
                        <a:rPr 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sym typeface="+mn-ea"/>
                        </a:rPr>
                        <a:t>=R4</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90" marR="68590"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276207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3" descr="Rectangle: Click to edit Master text styles&#10;Second level&#10;Third level&#10;Fourth level&#10;Fifth level"/>
          <p:cNvSpPr>
            <a:spLocks noGrp="1" noChangeArrowheads="1"/>
          </p:cNvSpPr>
          <p:nvPr>
            <p:ph idx="1"/>
          </p:nvPr>
        </p:nvSpPr>
        <p:spPr>
          <a:xfrm>
            <a:off x="1370102" y="574724"/>
            <a:ext cx="8388350" cy="704850"/>
          </a:xfrm>
        </p:spPr>
        <p:txBody>
          <a:bodyPr>
            <a:normAutofit fontScale="85000" lnSpcReduction="10000"/>
          </a:bodyPr>
          <a:lstStyle/>
          <a:p>
            <a:pPr marL="457200" indent="-457200">
              <a:lnSpc>
                <a:spcPct val="150000"/>
              </a:lnSpc>
              <a:buNone/>
            </a:pPr>
            <a:r>
              <a:rPr lang="zh-CN" altLang="en-US" b="1" dirty="0">
                <a:latin typeface="宋体" panose="02010600030101010101" pitchFamily="2" charset="-122"/>
                <a:ea typeface="宋体" panose="02010600030101010101" pitchFamily="2" charset="-122"/>
              </a:rPr>
              <a:t>解：指令状态表、</a:t>
            </a:r>
            <a:r>
              <a:rPr lang="zh-CN" altLang="zh-CN" dirty="0"/>
              <a:t>功能部件状态表</a:t>
            </a:r>
            <a:r>
              <a:rPr lang="zh-CN" altLang="en-US" dirty="0"/>
              <a:t>、</a:t>
            </a:r>
            <a:r>
              <a:rPr lang="en-US" altLang="zh-CN" dirty="0"/>
              <a:t>REG</a:t>
            </a:r>
            <a:r>
              <a:rPr lang="zh-CN" altLang="zh-CN" dirty="0"/>
              <a:t>状态表</a:t>
            </a:r>
            <a:r>
              <a:rPr lang="en-US" altLang="zh-CN" dirty="0"/>
              <a:t> </a:t>
            </a:r>
            <a:r>
              <a:rPr lang="zh-CN" altLang="en-US" dirty="0"/>
              <a:t>内容如下</a:t>
            </a:r>
            <a:endParaRPr lang="zh-CN" altLang="en-US" b="1" dirty="0">
              <a:latin typeface="宋体" panose="02010600030101010101" pitchFamily="2" charset="-122"/>
              <a:ea typeface="宋体" panose="02010600030101010101" pitchFamily="2" charset="-122"/>
            </a:endParaRPr>
          </a:p>
        </p:txBody>
      </p:sp>
      <p:sp>
        <p:nvSpPr>
          <p:cNvPr id="9219" name="Rectangle 4"/>
          <p:cNvSpPr>
            <a:spLocks noChangeArrowheads="1"/>
          </p:cNvSpPr>
          <p:nvPr/>
        </p:nvSpPr>
        <p:spPr bwMode="auto">
          <a:xfrm>
            <a:off x="1524001" y="-8941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zh-CN">
              <a:latin typeface="Times New Roman" panose="02020603050405020304" pitchFamily="18" charset="0"/>
              <a:ea typeface="宋体" panose="02010600030101010101" pitchFamily="2" charset="-122"/>
            </a:endParaRPr>
          </a:p>
        </p:txBody>
      </p:sp>
      <p:sp>
        <p:nvSpPr>
          <p:cNvPr id="9220" name="Rectangle 5"/>
          <p:cNvSpPr>
            <a:spLocks noChangeArrowheads="1"/>
          </p:cNvSpPr>
          <p:nvPr/>
        </p:nvSpPr>
        <p:spPr bwMode="auto">
          <a:xfrm>
            <a:off x="1524001" y="18330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zh-CN">
              <a:latin typeface="Times New Roman" panose="02020603050405020304" pitchFamily="18" charset="0"/>
              <a:ea typeface="宋体" panose="02010600030101010101" pitchFamily="2" charset="-122"/>
            </a:endParaRPr>
          </a:p>
        </p:txBody>
      </p:sp>
      <p:sp>
        <p:nvSpPr>
          <p:cNvPr id="9221" name="Rectangle 122"/>
          <p:cNvSpPr>
            <a:spLocks noChangeArrowheads="1"/>
          </p:cNvSpPr>
          <p:nvPr/>
        </p:nvSpPr>
        <p:spPr bwMode="auto">
          <a:xfrm>
            <a:off x="1524001" y="65780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zh-CN">
              <a:latin typeface="Times New Roman" panose="02020603050405020304" pitchFamily="18" charset="0"/>
              <a:ea typeface="宋体" panose="02010600030101010101" pitchFamily="2" charset="-122"/>
            </a:endParaRPr>
          </a:p>
        </p:txBody>
      </p:sp>
      <p:graphicFrame>
        <p:nvGraphicFramePr>
          <p:cNvPr id="8" name="表格 7"/>
          <p:cNvGraphicFramePr>
            <a:graphicFrameLocks noGrp="1"/>
          </p:cNvGraphicFramePr>
          <p:nvPr/>
        </p:nvGraphicFramePr>
        <p:xfrm>
          <a:off x="2135188" y="1303339"/>
          <a:ext cx="8064498" cy="2057399"/>
        </p:xfrm>
        <a:graphic>
          <a:graphicData uri="http://schemas.openxmlformats.org/drawingml/2006/table">
            <a:tbl>
              <a:tblPr firstRow="1" firstCol="1" lastRow="1" lastCol="1" bandRow="1" bandCol="1"/>
              <a:tblGrid>
                <a:gridCol w="1821323">
                  <a:extLst>
                    <a:ext uri="{9D8B030D-6E8A-4147-A177-3AD203B41FA5}">
                      <a16:colId xmlns:a16="http://schemas.microsoft.com/office/drawing/2014/main" val="20000"/>
                    </a:ext>
                  </a:extLst>
                </a:gridCol>
                <a:gridCol w="650291">
                  <a:extLst>
                    <a:ext uri="{9D8B030D-6E8A-4147-A177-3AD203B41FA5}">
                      <a16:colId xmlns:a16="http://schemas.microsoft.com/office/drawing/2014/main" val="20001"/>
                    </a:ext>
                  </a:extLst>
                </a:gridCol>
                <a:gridCol w="780476">
                  <a:extLst>
                    <a:ext uri="{9D8B030D-6E8A-4147-A177-3AD203B41FA5}">
                      <a16:colId xmlns:a16="http://schemas.microsoft.com/office/drawing/2014/main" val="20002"/>
                    </a:ext>
                  </a:extLst>
                </a:gridCol>
                <a:gridCol w="780476">
                  <a:extLst>
                    <a:ext uri="{9D8B030D-6E8A-4147-A177-3AD203B41FA5}">
                      <a16:colId xmlns:a16="http://schemas.microsoft.com/office/drawing/2014/main" val="20003"/>
                    </a:ext>
                  </a:extLst>
                </a:gridCol>
                <a:gridCol w="779841">
                  <a:extLst>
                    <a:ext uri="{9D8B030D-6E8A-4147-A177-3AD203B41FA5}">
                      <a16:colId xmlns:a16="http://schemas.microsoft.com/office/drawing/2014/main" val="20004"/>
                    </a:ext>
                  </a:extLst>
                </a:gridCol>
                <a:gridCol w="910662">
                  <a:extLst>
                    <a:ext uri="{9D8B030D-6E8A-4147-A177-3AD203B41FA5}">
                      <a16:colId xmlns:a16="http://schemas.microsoft.com/office/drawing/2014/main" val="20005"/>
                    </a:ext>
                  </a:extLst>
                </a:gridCol>
                <a:gridCol w="1170397">
                  <a:extLst>
                    <a:ext uri="{9D8B030D-6E8A-4147-A177-3AD203B41FA5}">
                      <a16:colId xmlns:a16="http://schemas.microsoft.com/office/drawing/2014/main" val="20006"/>
                    </a:ext>
                  </a:extLst>
                </a:gridCol>
                <a:gridCol w="1171032">
                  <a:extLst>
                    <a:ext uri="{9D8B030D-6E8A-4147-A177-3AD203B41FA5}">
                      <a16:colId xmlns:a16="http://schemas.microsoft.com/office/drawing/2014/main" val="20007"/>
                    </a:ext>
                  </a:extLst>
                </a:gridCol>
              </a:tblGrid>
              <a:tr h="353169">
                <a:tc>
                  <a:txBody>
                    <a:bodyPr/>
                    <a:lstStyle/>
                    <a:p>
                      <a:pPr algn="ctr">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指令</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IS</a:t>
                      </a: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RO</a:t>
                      </a:r>
                      <a:endPar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EX</a:t>
                      </a:r>
                      <a:endParaRPr lang="en-US" alt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buNone/>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MEM</a:t>
                      </a: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WB</a:t>
                      </a: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备注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18</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末</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41100">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LD   R2, (R1)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buNone/>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4-6</a:t>
                      </a: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已写结果</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41100">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MUL  R2, R2, #2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9-18</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buNone/>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19</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RAW</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冲突</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已执行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40465">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ST   R2, (R1)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buNone/>
                      </a:pPr>
                      <a:r>
                        <a:rPr lang="en-US" altLang="zh-CN"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22-24</a:t>
                      </a: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结构</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+RAW</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已流出</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41100">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SUB    R1, R1, #4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5-8</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buNone/>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21</a:t>
                      </a:r>
                      <a:endParaRPr lang="en-US"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WAR</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冲突</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已执行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40465">
                <a:tc>
                  <a:txBody>
                    <a:bodyPr/>
                    <a:lstStyle/>
                    <a:p>
                      <a:pPr algn="ctr">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ADD R5, R3, R4</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21</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22-25</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buNone/>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26</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结构冲突</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未流出</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graphicFrame>
        <p:nvGraphicFramePr>
          <p:cNvPr id="10" name="表格 9"/>
          <p:cNvGraphicFramePr>
            <a:graphicFrameLocks noGrp="1"/>
          </p:cNvGraphicFramePr>
          <p:nvPr/>
        </p:nvGraphicFramePr>
        <p:xfrm>
          <a:off x="2190750" y="3633788"/>
          <a:ext cx="7954960" cy="1512886"/>
        </p:xfrm>
        <a:graphic>
          <a:graphicData uri="http://schemas.openxmlformats.org/drawingml/2006/table">
            <a:tbl>
              <a:tblPr/>
              <a:tblGrid>
                <a:gridCol w="795496">
                  <a:extLst>
                    <a:ext uri="{9D8B030D-6E8A-4147-A177-3AD203B41FA5}">
                      <a16:colId xmlns:a16="http://schemas.microsoft.com/office/drawing/2014/main" val="20000"/>
                    </a:ext>
                  </a:extLst>
                </a:gridCol>
                <a:gridCol w="795496">
                  <a:extLst>
                    <a:ext uri="{9D8B030D-6E8A-4147-A177-3AD203B41FA5}">
                      <a16:colId xmlns:a16="http://schemas.microsoft.com/office/drawing/2014/main" val="20001"/>
                    </a:ext>
                  </a:extLst>
                </a:gridCol>
                <a:gridCol w="795496">
                  <a:extLst>
                    <a:ext uri="{9D8B030D-6E8A-4147-A177-3AD203B41FA5}">
                      <a16:colId xmlns:a16="http://schemas.microsoft.com/office/drawing/2014/main" val="20002"/>
                    </a:ext>
                  </a:extLst>
                </a:gridCol>
                <a:gridCol w="795496">
                  <a:extLst>
                    <a:ext uri="{9D8B030D-6E8A-4147-A177-3AD203B41FA5}">
                      <a16:colId xmlns:a16="http://schemas.microsoft.com/office/drawing/2014/main" val="20003"/>
                    </a:ext>
                  </a:extLst>
                </a:gridCol>
                <a:gridCol w="795496">
                  <a:extLst>
                    <a:ext uri="{9D8B030D-6E8A-4147-A177-3AD203B41FA5}">
                      <a16:colId xmlns:a16="http://schemas.microsoft.com/office/drawing/2014/main" val="20004"/>
                    </a:ext>
                  </a:extLst>
                </a:gridCol>
                <a:gridCol w="795496">
                  <a:extLst>
                    <a:ext uri="{9D8B030D-6E8A-4147-A177-3AD203B41FA5}">
                      <a16:colId xmlns:a16="http://schemas.microsoft.com/office/drawing/2014/main" val="20005"/>
                    </a:ext>
                  </a:extLst>
                </a:gridCol>
                <a:gridCol w="795496">
                  <a:extLst>
                    <a:ext uri="{9D8B030D-6E8A-4147-A177-3AD203B41FA5}">
                      <a16:colId xmlns:a16="http://schemas.microsoft.com/office/drawing/2014/main" val="20006"/>
                    </a:ext>
                  </a:extLst>
                </a:gridCol>
                <a:gridCol w="795496">
                  <a:extLst>
                    <a:ext uri="{9D8B030D-6E8A-4147-A177-3AD203B41FA5}">
                      <a16:colId xmlns:a16="http://schemas.microsoft.com/office/drawing/2014/main" val="20007"/>
                    </a:ext>
                  </a:extLst>
                </a:gridCol>
                <a:gridCol w="795496">
                  <a:extLst>
                    <a:ext uri="{9D8B030D-6E8A-4147-A177-3AD203B41FA5}">
                      <a16:colId xmlns:a16="http://schemas.microsoft.com/office/drawing/2014/main" val="20008"/>
                    </a:ext>
                  </a:extLst>
                </a:gridCol>
                <a:gridCol w="795496">
                  <a:extLst>
                    <a:ext uri="{9D8B030D-6E8A-4147-A177-3AD203B41FA5}">
                      <a16:colId xmlns:a16="http://schemas.microsoft.com/office/drawing/2014/main" val="20009"/>
                    </a:ext>
                  </a:extLst>
                </a:gridCol>
              </a:tblGrid>
              <a:tr h="378400">
                <a:tc>
                  <a:txBody>
                    <a:bodyPr/>
                    <a:lstStyle/>
                    <a:p>
                      <a:pPr algn="just">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label</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Busy</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Op</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Fi(rd)</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err="1">
                          <a:effectLst/>
                          <a:latin typeface="Times New Roman" panose="02020603050405020304" pitchFamily="18" charset="0"/>
                          <a:ea typeface="宋体" panose="02010600030101010101" pitchFamily="2" charset="-122"/>
                          <a:cs typeface="Times New Roman" panose="02020603050405020304" pitchFamily="18" charset="0"/>
                        </a:rPr>
                        <a:t>Fj</a:t>
                      </a: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dirty="0" err="1">
                          <a:effectLst/>
                          <a:latin typeface="Times New Roman" panose="02020603050405020304" pitchFamily="18" charset="0"/>
                          <a:ea typeface="宋体" panose="02010600030101010101" pitchFamily="2" charset="-122"/>
                          <a:cs typeface="Times New Roman" panose="02020603050405020304" pitchFamily="18" charset="0"/>
                        </a:rPr>
                        <a:t>rs</a:t>
                      </a: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Fk(rt)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Qj(rs)</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Qk(rt)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Rj(rs)</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Rk(rt)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8162">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LSU</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Yes</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ALU1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78162">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ALU1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Yes</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MUL</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78162">
                <a:tc>
                  <a:txBody>
                    <a:bodyPr/>
                    <a:lstStyle/>
                    <a:p>
                      <a:pPr algn="just">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ALU2</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Yes</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SUB</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R1</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2" name="表格 11"/>
          <p:cNvGraphicFramePr>
            <a:graphicFrameLocks noGrp="1"/>
          </p:cNvGraphicFramePr>
          <p:nvPr/>
        </p:nvGraphicFramePr>
        <p:xfrm>
          <a:off x="3724275" y="5426076"/>
          <a:ext cx="4884738" cy="747713"/>
        </p:xfrm>
        <a:graphic>
          <a:graphicData uri="http://schemas.openxmlformats.org/drawingml/2006/table">
            <a:tbl>
              <a:tblPr/>
              <a:tblGrid>
                <a:gridCol w="814123">
                  <a:extLst>
                    <a:ext uri="{9D8B030D-6E8A-4147-A177-3AD203B41FA5}">
                      <a16:colId xmlns:a16="http://schemas.microsoft.com/office/drawing/2014/main" val="20000"/>
                    </a:ext>
                  </a:extLst>
                </a:gridCol>
                <a:gridCol w="814123">
                  <a:extLst>
                    <a:ext uri="{9D8B030D-6E8A-4147-A177-3AD203B41FA5}">
                      <a16:colId xmlns:a16="http://schemas.microsoft.com/office/drawing/2014/main" val="20001"/>
                    </a:ext>
                  </a:extLst>
                </a:gridCol>
                <a:gridCol w="814123">
                  <a:extLst>
                    <a:ext uri="{9D8B030D-6E8A-4147-A177-3AD203B41FA5}">
                      <a16:colId xmlns:a16="http://schemas.microsoft.com/office/drawing/2014/main" val="20002"/>
                    </a:ext>
                  </a:extLst>
                </a:gridCol>
                <a:gridCol w="814123">
                  <a:extLst>
                    <a:ext uri="{9D8B030D-6E8A-4147-A177-3AD203B41FA5}">
                      <a16:colId xmlns:a16="http://schemas.microsoft.com/office/drawing/2014/main" val="20003"/>
                    </a:ext>
                  </a:extLst>
                </a:gridCol>
                <a:gridCol w="814123">
                  <a:extLst>
                    <a:ext uri="{9D8B030D-6E8A-4147-A177-3AD203B41FA5}">
                      <a16:colId xmlns:a16="http://schemas.microsoft.com/office/drawing/2014/main" val="20004"/>
                    </a:ext>
                  </a:extLst>
                </a:gridCol>
                <a:gridCol w="814123">
                  <a:extLst>
                    <a:ext uri="{9D8B030D-6E8A-4147-A177-3AD203B41FA5}">
                      <a16:colId xmlns:a16="http://schemas.microsoft.com/office/drawing/2014/main" val="20005"/>
                    </a:ext>
                  </a:extLst>
                </a:gridCol>
              </a:tblGrid>
              <a:tr h="365605">
                <a:tc>
                  <a:txBody>
                    <a:bodyPr/>
                    <a:lstStyle/>
                    <a:p>
                      <a:endParaRPr lang="zh-CN" sz="1400" kern="100">
                        <a:effectLst/>
                        <a:latin typeface="Calibri" panose="020F0502020204030204" pitchFamily="34" charset="0"/>
                        <a:cs typeface="Times New Roman" panose="02020603050405020304" pitchFamily="18" charset="0"/>
                      </a:endParaRPr>
                    </a:p>
                  </a:txBody>
                  <a:tcPr marL="91464" marR="91464" marT="45607" marB="4560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64" marR="91464" marT="45607" marB="4560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64" marR="91464" marT="45607" marB="4560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64" marR="91464" marT="45607" marB="4560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64" marR="91464" marT="45607" marB="4560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R5</a:t>
                      </a:r>
                    </a:p>
                  </a:txBody>
                  <a:tcPr marL="91464" marR="91464" marT="45607" marB="4560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2108">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Qi</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64" marR="91464" marT="45607" marB="4560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ALU2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64" marR="91464" marT="45607" marB="4560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ALU1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64" marR="91464" marT="45607" marB="4560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64" marR="91464" marT="45607" marB="4560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1464" marR="91464" marT="45607" marB="4560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buClrTx/>
                        <a:buSzTx/>
                        <a:buFontTx/>
                        <a:buNone/>
                      </a:pP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464" marR="91464" marT="45607" marB="4560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59293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049" y="0"/>
            <a:ext cx="6198577" cy="555477"/>
          </a:xfrm>
        </p:spPr>
        <p:txBody>
          <a:bodyPr>
            <a:normAutofit fontScale="90000"/>
          </a:bodyPr>
          <a:lstStyle/>
          <a:p>
            <a:br>
              <a:rPr lang="en-US" altLang="zh-CN" dirty="0">
                <a:latin typeface="宋体" panose="02010600030101010101" pitchFamily="2" charset="-122"/>
                <a:ea typeface="宋体" panose="02010600030101010101" pitchFamily="2" charset="-122"/>
              </a:rPr>
            </a:br>
            <a:r>
              <a:rPr lang="en-US" altLang="zh-CN" sz="3100" dirty="0">
                <a:latin typeface="宋体" panose="02010600030101010101" pitchFamily="2" charset="-122"/>
                <a:ea typeface="宋体" panose="02010600030101010101" pitchFamily="2" charset="-122"/>
              </a:rPr>
              <a:t>3.3.3 Tomasulo</a:t>
            </a:r>
            <a:r>
              <a:rPr lang="zh-CN" altLang="en-US" sz="3100" dirty="0">
                <a:latin typeface="宋体" panose="02010600030101010101" pitchFamily="2" charset="-122"/>
                <a:ea typeface="宋体" panose="02010600030101010101" pitchFamily="2" charset="-122"/>
              </a:rPr>
              <a:t>算法</a:t>
            </a:r>
            <a:br>
              <a:rPr lang="zh-CN" altLang="en-US" sz="3100" dirty="0">
                <a:latin typeface="宋体" panose="02010600030101010101" pitchFamily="2" charset="-122"/>
                <a:ea typeface="宋体" panose="02010600030101010101" pitchFamily="2" charset="-122"/>
              </a:rPr>
            </a:br>
            <a:endParaRPr lang="zh-CN" altLang="en-US" sz="3100"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984052" y="1074635"/>
            <a:ext cx="6903715" cy="4525963"/>
          </a:xfrm>
        </p:spPr>
        <p:txBody>
          <a:bodyPr>
            <a:normAutofit/>
          </a:bodyPr>
          <a:lstStyle/>
          <a:p>
            <a:pPr marL="0" indent="0">
              <a:lnSpc>
                <a:spcPts val="3000"/>
              </a:lnSpc>
              <a:spcBef>
                <a:spcPts val="0"/>
              </a:spcBef>
              <a:buNone/>
            </a:pPr>
            <a:r>
              <a:rPr lang="zh-CN" altLang="en-US" sz="2400" dirty="0"/>
              <a:t>知识要点：</a:t>
            </a:r>
            <a:endParaRPr lang="en-US" altLang="zh-CN" sz="2400" dirty="0"/>
          </a:p>
          <a:p>
            <a:pPr marL="0" indent="623888">
              <a:lnSpc>
                <a:spcPts val="3000"/>
              </a:lnSpc>
              <a:spcBef>
                <a:spcPts val="0"/>
              </a:spcBef>
              <a:buNone/>
            </a:pPr>
            <a:r>
              <a:rPr lang="en-US" altLang="zh-CN" sz="2400" dirty="0">
                <a:solidFill>
                  <a:srgbClr val="181E33"/>
                </a:solidFill>
                <a:latin typeface="宋体" panose="02010600030101010101" pitchFamily="2" charset="-122"/>
                <a:ea typeface="宋体" panose="02010600030101010101" pitchFamily="2" charset="-122"/>
              </a:rPr>
              <a:t>1.</a:t>
            </a:r>
            <a:r>
              <a:rPr lang="zh-CN" altLang="en-US" sz="2400" dirty="0">
                <a:solidFill>
                  <a:srgbClr val="181E33"/>
                </a:solidFill>
                <a:latin typeface="宋体" panose="02010600030101010101" pitchFamily="2" charset="-122"/>
                <a:ea typeface="宋体" panose="02010600030101010101" pitchFamily="2" charset="-122"/>
              </a:rPr>
              <a:t>核心思想</a:t>
            </a:r>
            <a:endParaRPr lang="zh-CN" altLang="en-US" sz="2400" dirty="0">
              <a:solidFill>
                <a:srgbClr val="181E33"/>
              </a:solidFill>
              <a:latin typeface="PingFangSC"/>
            </a:endParaRPr>
          </a:p>
          <a:p>
            <a:pPr marL="0" indent="623888">
              <a:lnSpc>
                <a:spcPts val="3000"/>
              </a:lnSpc>
              <a:spcBef>
                <a:spcPts val="0"/>
              </a:spcBef>
              <a:buNone/>
            </a:pPr>
            <a:r>
              <a:rPr lang="en-US" altLang="zh-CN" sz="2400" dirty="0">
                <a:solidFill>
                  <a:srgbClr val="181E33"/>
                </a:solidFill>
                <a:latin typeface="宋体" panose="02010600030101010101" pitchFamily="2" charset="-122"/>
                <a:ea typeface="宋体" panose="02010600030101010101" pitchFamily="2" charset="-122"/>
              </a:rPr>
              <a:t>2.</a:t>
            </a:r>
            <a:r>
              <a:rPr lang="zh-CN" altLang="en-US" sz="2400" dirty="0">
                <a:solidFill>
                  <a:srgbClr val="181E33"/>
                </a:solidFill>
                <a:latin typeface="宋体" panose="02010600030101010101" pitchFamily="2" charset="-122"/>
                <a:ea typeface="宋体" panose="02010600030101010101" pitchFamily="2" charset="-122"/>
              </a:rPr>
              <a:t>基本结构</a:t>
            </a:r>
            <a:endParaRPr lang="zh-CN" altLang="en-US" sz="2400" dirty="0">
              <a:solidFill>
                <a:srgbClr val="181E33"/>
              </a:solidFill>
              <a:latin typeface="PingFangSC"/>
            </a:endParaRPr>
          </a:p>
          <a:p>
            <a:pPr marL="0" indent="623888">
              <a:lnSpc>
                <a:spcPts val="3000"/>
              </a:lnSpc>
              <a:spcBef>
                <a:spcPts val="0"/>
              </a:spcBef>
              <a:buNone/>
            </a:pPr>
            <a:r>
              <a:rPr lang="en-US" altLang="zh-CN" sz="2400" dirty="0">
                <a:solidFill>
                  <a:srgbClr val="181E33"/>
                </a:solidFill>
                <a:latin typeface="宋体" panose="02010600030101010101" pitchFamily="2" charset="-122"/>
                <a:ea typeface="宋体" panose="02010600030101010101" pitchFamily="2" charset="-122"/>
              </a:rPr>
              <a:t>3.Tomasulo</a:t>
            </a:r>
            <a:r>
              <a:rPr lang="zh-CN" altLang="en-US" sz="2400" dirty="0">
                <a:solidFill>
                  <a:srgbClr val="181E33"/>
                </a:solidFill>
                <a:latin typeface="宋体" panose="02010600030101010101" pitchFamily="2" charset="-122"/>
                <a:ea typeface="宋体" panose="02010600030101010101" pitchFamily="2" charset="-122"/>
              </a:rPr>
              <a:t>算法的执行步骤</a:t>
            </a:r>
            <a:endParaRPr lang="en-US" altLang="zh-CN" sz="2400" dirty="0">
              <a:solidFill>
                <a:srgbClr val="181E33"/>
              </a:solidFill>
              <a:latin typeface="宋体" panose="02010600030101010101" pitchFamily="2" charset="-122"/>
              <a:ea typeface="宋体" panose="02010600030101010101" pitchFamily="2" charset="-122"/>
            </a:endParaRPr>
          </a:p>
          <a:p>
            <a:pPr marL="0" indent="623888">
              <a:lnSpc>
                <a:spcPts val="3000"/>
              </a:lnSpc>
              <a:spcBef>
                <a:spcPts val="0"/>
              </a:spcBef>
              <a:buNone/>
            </a:pPr>
            <a:r>
              <a:rPr lang="en-US" altLang="zh-CN" sz="2400" dirty="0">
                <a:solidFill>
                  <a:srgbClr val="181E33"/>
                </a:solidFill>
                <a:latin typeface="宋体" panose="02010600030101010101" pitchFamily="2" charset="-122"/>
                <a:ea typeface="宋体" panose="02010600030101010101" pitchFamily="2" charset="-122"/>
              </a:rPr>
              <a:t>4.</a:t>
            </a:r>
            <a:r>
              <a:rPr lang="zh-CN" altLang="en-US" sz="2400" dirty="0">
                <a:solidFill>
                  <a:srgbClr val="181E33"/>
                </a:solidFill>
                <a:latin typeface="宋体" panose="02010600030101010101" pitchFamily="2" charset="-122"/>
                <a:ea typeface="宋体" panose="02010600030101010101" pitchFamily="2" charset="-122"/>
              </a:rPr>
              <a:t>一个简单的例子</a:t>
            </a:r>
            <a:endParaRPr lang="zh-CN" altLang="en-US" sz="2400" dirty="0">
              <a:solidFill>
                <a:srgbClr val="181E33"/>
              </a:solidFill>
              <a:latin typeface="PingFangSC"/>
            </a:endParaRPr>
          </a:p>
          <a:p>
            <a:pPr marL="0" indent="623888">
              <a:lnSpc>
                <a:spcPts val="3000"/>
              </a:lnSpc>
              <a:spcBef>
                <a:spcPts val="0"/>
              </a:spcBef>
              <a:buNone/>
            </a:pPr>
            <a:r>
              <a:rPr lang="en-US" altLang="zh-CN" sz="2400" dirty="0">
                <a:solidFill>
                  <a:srgbClr val="181E33"/>
                </a:solidFill>
                <a:latin typeface="宋体" panose="02010600030101010101" pitchFamily="2" charset="-122"/>
                <a:ea typeface="宋体" panose="02010600030101010101" pitchFamily="2" charset="-122"/>
              </a:rPr>
              <a:t>5.Tomasulo</a:t>
            </a:r>
            <a:r>
              <a:rPr lang="zh-CN" altLang="en-US" sz="2400" dirty="0">
                <a:solidFill>
                  <a:srgbClr val="181E33"/>
                </a:solidFill>
                <a:latin typeface="宋体" panose="02010600030101010101" pitchFamily="2" charset="-122"/>
                <a:ea typeface="宋体" panose="02010600030101010101" pitchFamily="2" charset="-122"/>
              </a:rPr>
              <a:t>算法特点</a:t>
            </a:r>
            <a:endParaRPr lang="zh-CN" altLang="en-US" sz="2400" dirty="0">
              <a:solidFill>
                <a:srgbClr val="181E33"/>
              </a:solidFill>
              <a:latin typeface="PingFangSC"/>
            </a:endParaRPr>
          </a:p>
          <a:p>
            <a:pPr marL="0" indent="623888">
              <a:lnSpc>
                <a:spcPts val="3000"/>
              </a:lnSpc>
              <a:spcBef>
                <a:spcPts val="0"/>
              </a:spcBef>
              <a:buNone/>
            </a:pPr>
            <a:r>
              <a:rPr lang="en-US" altLang="zh-CN" sz="2400" dirty="0">
                <a:solidFill>
                  <a:srgbClr val="181E33"/>
                </a:solidFill>
                <a:latin typeface="宋体" panose="02010600030101010101" pitchFamily="2" charset="-122"/>
                <a:ea typeface="宋体" panose="02010600030101010101" pitchFamily="2" charset="-122"/>
              </a:rPr>
              <a:t>6.Tomasulo</a:t>
            </a:r>
            <a:r>
              <a:rPr lang="zh-CN" altLang="en-US" sz="2400" dirty="0">
                <a:solidFill>
                  <a:srgbClr val="181E33"/>
                </a:solidFill>
                <a:latin typeface="宋体" panose="02010600030101010101" pitchFamily="2" charset="-122"/>
                <a:ea typeface="宋体" panose="02010600030101010101" pitchFamily="2" charset="-122"/>
              </a:rPr>
              <a:t>详细解读</a:t>
            </a:r>
            <a:endParaRPr lang="en-US" altLang="zh-CN" sz="2400" dirty="0">
              <a:solidFill>
                <a:srgbClr val="181E33"/>
              </a:solidFill>
              <a:latin typeface="宋体" panose="02010600030101010101" pitchFamily="2" charset="-122"/>
              <a:ea typeface="宋体" panose="02010600030101010101" pitchFamily="2" charset="-122"/>
            </a:endParaRPr>
          </a:p>
          <a:p>
            <a:pPr marL="0" indent="623888">
              <a:lnSpc>
                <a:spcPts val="3000"/>
              </a:lnSpc>
              <a:spcBef>
                <a:spcPts val="0"/>
              </a:spcBef>
              <a:buNone/>
            </a:pPr>
            <a:r>
              <a:rPr lang="en-US" altLang="zh-CN" sz="2400" dirty="0">
                <a:solidFill>
                  <a:srgbClr val="181E33"/>
                </a:solidFill>
                <a:latin typeface="宋体" panose="02010600030101010101" pitchFamily="2" charset="-122"/>
                <a:ea typeface="宋体" panose="02010600030101010101" pitchFamily="2" charset="-122"/>
              </a:rPr>
              <a:t>7.Tomasulo</a:t>
            </a:r>
            <a:r>
              <a:rPr lang="zh-CN" altLang="en-US" sz="2400" dirty="0">
                <a:solidFill>
                  <a:srgbClr val="181E33"/>
                </a:solidFill>
                <a:latin typeface="宋体" panose="02010600030101010101" pitchFamily="2" charset="-122"/>
                <a:ea typeface="宋体" panose="02010600030101010101" pitchFamily="2" charset="-122"/>
              </a:rPr>
              <a:t>算法举例</a:t>
            </a:r>
            <a:endParaRPr lang="en-US" altLang="zh-CN" sz="2400" dirty="0">
              <a:solidFill>
                <a:srgbClr val="181E33"/>
              </a:solidFill>
              <a:latin typeface="宋体" panose="02010600030101010101" pitchFamily="2" charset="-122"/>
              <a:ea typeface="宋体" panose="02010600030101010101" pitchFamily="2" charset="-122"/>
            </a:endParaRPr>
          </a:p>
          <a:p>
            <a:pPr marL="0" indent="623888">
              <a:lnSpc>
                <a:spcPts val="3000"/>
              </a:lnSpc>
              <a:spcBef>
                <a:spcPts val="0"/>
              </a:spcBef>
              <a:buNone/>
            </a:pPr>
            <a:r>
              <a:rPr lang="en-US" altLang="zh-CN" sz="2400" dirty="0">
                <a:solidFill>
                  <a:srgbClr val="181E33"/>
                </a:solidFill>
                <a:latin typeface="宋体" panose="02010600030101010101" pitchFamily="2" charset="-122"/>
                <a:ea typeface="宋体" panose="02010600030101010101" pitchFamily="2" charset="-122"/>
              </a:rPr>
              <a:t>8.Tomasulo</a:t>
            </a:r>
            <a:r>
              <a:rPr lang="zh-CN" altLang="en-US" sz="2400" dirty="0">
                <a:solidFill>
                  <a:srgbClr val="181E33"/>
                </a:solidFill>
                <a:latin typeface="宋体" panose="02010600030101010101" pitchFamily="2" charset="-122"/>
                <a:ea typeface="宋体" panose="02010600030101010101" pitchFamily="2" charset="-122"/>
              </a:rPr>
              <a:t>要点总结</a:t>
            </a:r>
          </a:p>
          <a:p>
            <a:pPr marL="0" indent="0">
              <a:buNone/>
            </a:pPr>
            <a:endParaRPr lang="zh-CN" altLang="en-US" sz="2800" dirty="0">
              <a:solidFill>
                <a:srgbClr val="181E33"/>
              </a:solidFill>
              <a:latin typeface="PingFangSC"/>
            </a:endParaRPr>
          </a:p>
          <a:p>
            <a:pPr marL="0" indent="0">
              <a:buNone/>
            </a:pPr>
            <a:endParaRPr lang="zh-CN" altLang="en-US" dirty="0"/>
          </a:p>
        </p:txBody>
      </p:sp>
    </p:spTree>
    <p:extLst>
      <p:ext uri="{BB962C8B-B14F-4D97-AF65-F5344CB8AC3E}">
        <p14:creationId xmlns:p14="http://schemas.microsoft.com/office/powerpoint/2010/main" val="7858795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5602" y="68038"/>
            <a:ext cx="9745905" cy="4525963"/>
          </a:xfrm>
        </p:spPr>
        <p:txBody>
          <a:bodyPr/>
          <a:lstStyle/>
          <a:p>
            <a:pPr marL="0" indent="0">
              <a:buNone/>
            </a:pPr>
            <a:r>
              <a:rPr lang="en-US" altLang="zh-CN" sz="2400" dirty="0">
                <a:solidFill>
                  <a:srgbClr val="181E33"/>
                </a:solidFill>
                <a:latin typeface="宋体" panose="02010600030101010101" pitchFamily="2" charset="-122"/>
                <a:ea typeface="宋体" panose="02010600030101010101" pitchFamily="2" charset="-122"/>
              </a:rPr>
              <a:t> </a:t>
            </a:r>
            <a:endParaRPr lang="zh-CN" altLang="en-US" sz="2400" dirty="0">
              <a:solidFill>
                <a:srgbClr val="181E33"/>
              </a:solidFill>
              <a:latin typeface="PingFangSC"/>
            </a:endParaRPr>
          </a:p>
          <a:p>
            <a:pPr marL="457200" lvl="0" indent="-457200" eaLnBrk="1" hangingPunct="1">
              <a:lnSpc>
                <a:spcPct val="110000"/>
              </a:lnSpc>
              <a:buClr>
                <a:srgbClr val="40458C"/>
              </a:buClr>
              <a:buFont typeface="Wingdings" panose="05000000000000000000" pitchFamily="2" charset="2"/>
              <a:buAutoNum type="arabicPeriod"/>
            </a:pPr>
            <a:r>
              <a:rPr kumimoji="1" lang="zh-CN" altLang="en-US" sz="2400" b="1" kern="0" dirty="0">
                <a:latin typeface="宋体" panose="02010600030101010101" pitchFamily="2" charset="-122"/>
                <a:ea typeface="宋体" panose="02010600030101010101" pitchFamily="2" charset="-122"/>
              </a:rPr>
              <a:t>核心思想</a:t>
            </a:r>
          </a:p>
          <a:p>
            <a:pPr marL="971550" lvl="1" indent="-342900">
              <a:lnSpc>
                <a:spcPct val="110000"/>
              </a:lnSpc>
              <a:buClr>
                <a:srgbClr val="40458C"/>
              </a:buClr>
              <a:buSzPct val="90000"/>
            </a:pPr>
            <a:r>
              <a:rPr kumimoji="1" lang="zh-CN" altLang="en-US" sz="2400" kern="0" dirty="0">
                <a:latin typeface="宋体" panose="02010600030101010101" pitchFamily="2" charset="-122"/>
                <a:ea typeface="宋体" panose="02010600030101010101" pitchFamily="2" charset="-122"/>
              </a:rPr>
              <a:t>记录和检测指令相关，操作数一旦就绪就立即执行，把发生</a:t>
            </a:r>
            <a:r>
              <a:rPr kumimoji="1" lang="en-US" altLang="zh-CN" sz="2400" kern="0" dirty="0">
                <a:latin typeface="宋体" panose="02010600030101010101" pitchFamily="2" charset="-122"/>
                <a:ea typeface="宋体" panose="02010600030101010101" pitchFamily="2" charset="-122"/>
              </a:rPr>
              <a:t>RAW</a:t>
            </a:r>
            <a:r>
              <a:rPr kumimoji="1" lang="zh-CN" altLang="en-US" sz="2400" kern="0" dirty="0">
                <a:latin typeface="宋体" panose="02010600030101010101" pitchFamily="2" charset="-122"/>
                <a:ea typeface="宋体" panose="02010600030101010101" pitchFamily="2" charset="-122"/>
              </a:rPr>
              <a:t>冲突的可能性减少到最小；</a:t>
            </a:r>
          </a:p>
          <a:p>
            <a:pPr marL="971550" lvl="1" indent="-342900">
              <a:lnSpc>
                <a:spcPct val="110000"/>
              </a:lnSpc>
              <a:buClr>
                <a:srgbClr val="40458C"/>
              </a:buClr>
              <a:buSzPct val="90000"/>
            </a:pPr>
            <a:r>
              <a:rPr kumimoji="1" lang="zh-CN" altLang="en-US" sz="2400" kern="0" dirty="0">
                <a:latin typeface="宋体" panose="02010600030101010101" pitchFamily="2" charset="-122"/>
                <a:ea typeface="宋体" panose="02010600030101010101" pitchFamily="2" charset="-122"/>
              </a:rPr>
              <a:t>通过寄存器换名来消除</a:t>
            </a:r>
            <a:r>
              <a:rPr kumimoji="1" lang="en-US" altLang="zh-CN" sz="2400" kern="0" dirty="0">
                <a:latin typeface="宋体" panose="02010600030101010101" pitchFamily="2" charset="-122"/>
                <a:ea typeface="宋体" panose="02010600030101010101" pitchFamily="2" charset="-122"/>
              </a:rPr>
              <a:t>WAR</a:t>
            </a:r>
            <a:r>
              <a:rPr kumimoji="1" lang="zh-CN" altLang="en-US" sz="2400" kern="0" dirty="0">
                <a:latin typeface="宋体" panose="02010600030101010101" pitchFamily="2" charset="-122"/>
                <a:ea typeface="宋体" panose="02010600030101010101" pitchFamily="2" charset="-122"/>
              </a:rPr>
              <a:t>冲突和</a:t>
            </a:r>
            <a:r>
              <a:rPr kumimoji="1" lang="en-US" altLang="zh-CN" sz="2400" kern="0" dirty="0">
                <a:latin typeface="宋体" panose="02010600030101010101" pitchFamily="2" charset="-122"/>
                <a:ea typeface="宋体" panose="02010600030101010101" pitchFamily="2" charset="-122"/>
              </a:rPr>
              <a:t>WAW</a:t>
            </a:r>
            <a:r>
              <a:rPr kumimoji="1" lang="zh-CN" altLang="en-US" sz="2400" kern="0" dirty="0">
                <a:latin typeface="宋体" panose="02010600030101010101" pitchFamily="2" charset="-122"/>
                <a:ea typeface="宋体" panose="02010600030101010101" pitchFamily="2" charset="-122"/>
              </a:rPr>
              <a:t>冲突。</a:t>
            </a:r>
          </a:p>
          <a:p>
            <a:endParaRPr lang="zh-CN" altLang="en-US" dirty="0"/>
          </a:p>
        </p:txBody>
      </p:sp>
    </p:spTree>
    <p:extLst>
      <p:ext uri="{BB962C8B-B14F-4D97-AF65-F5344CB8AC3E}">
        <p14:creationId xmlns:p14="http://schemas.microsoft.com/office/powerpoint/2010/main" val="19594249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4078881" y="5074627"/>
            <a:ext cx="6807200" cy="381000"/>
          </a:xfrm>
        </p:spPr>
        <p:txBody>
          <a:bodyPr>
            <a:normAutofit fontScale="90000"/>
          </a:bodyPr>
          <a:lstStyle/>
          <a:p>
            <a:pPr eaLnBrk="1" hangingPunct="1"/>
            <a:r>
              <a:rPr lang="en-US" altLang="zh-CN" dirty="0">
                <a:latin typeface="黑体" panose="02010609060101010101" pitchFamily="49" charset="-122"/>
              </a:rPr>
              <a:t> </a:t>
            </a:r>
            <a:endParaRPr lang="zh-CN" altLang="en-US" dirty="0">
              <a:latin typeface="黑体" panose="02010609060101010101" pitchFamily="49" charset="-122"/>
            </a:endParaRPr>
          </a:p>
        </p:txBody>
      </p:sp>
      <p:sp>
        <p:nvSpPr>
          <p:cNvPr id="172035" name="Rectangle 3" descr="Rectangle: Click to edit Master text styles&#10;Second level&#10;Third level&#10;Fourth level&#10;Fifth level"/>
          <p:cNvSpPr>
            <a:spLocks noGrp="1" noChangeArrowheads="1"/>
          </p:cNvSpPr>
          <p:nvPr>
            <p:ph idx="1"/>
          </p:nvPr>
        </p:nvSpPr>
        <p:spPr>
          <a:xfrm>
            <a:off x="1675465" y="533400"/>
            <a:ext cx="7772400" cy="5638800"/>
          </a:xfrm>
        </p:spPr>
        <p:txBody>
          <a:bodyPr/>
          <a:lstStyle/>
          <a:p>
            <a:pPr lvl="2" eaLnBrk="1" hangingPunct="1">
              <a:buFont typeface="Wingdings" panose="05000000000000000000" pitchFamily="2" charset="2"/>
              <a:buNone/>
            </a:pPr>
            <a:endParaRPr lang="zh-CN" altLang="en-US" dirty="0">
              <a:latin typeface="黑体" panose="02010609060101010101" pitchFamily="49" charset="-122"/>
              <a:ea typeface="黑体" panose="02010609060101010101" pitchFamily="49" charset="-122"/>
            </a:endParaRPr>
          </a:p>
          <a:p>
            <a:r>
              <a:rPr lang="zh-CN" altLang="en-US" sz="2400" dirty="0">
                <a:latin typeface="宋体" panose="02010600030101010101" pitchFamily="2" charset="-122"/>
                <a:ea typeface="宋体" panose="02010600030101010101" pitchFamily="2" charset="-122"/>
              </a:rPr>
              <a:t>寄存器换名可以消除</a:t>
            </a:r>
            <a:r>
              <a:rPr lang="en-US" altLang="zh-CN" sz="2400" dirty="0">
                <a:latin typeface="宋体" panose="02010600030101010101" pitchFamily="2" charset="-122"/>
                <a:ea typeface="宋体" panose="02010600030101010101" pitchFamily="2" charset="-122"/>
              </a:rPr>
              <a:t>WAR</a:t>
            </a:r>
            <a:r>
              <a:rPr lang="zh-CN" altLang="en-US" sz="2400" dirty="0">
                <a:latin typeface="宋体" panose="02010600030101010101" pitchFamily="2" charset="-122"/>
                <a:ea typeface="宋体" panose="02010600030101010101" pitchFamily="2" charset="-122"/>
              </a:rPr>
              <a:t>冲突和</a:t>
            </a:r>
            <a:r>
              <a:rPr lang="en-US" altLang="zh-CN" sz="2400" dirty="0">
                <a:latin typeface="宋体" panose="02010600030101010101" pitchFamily="2" charset="-122"/>
                <a:ea typeface="宋体" panose="02010600030101010101" pitchFamily="2" charset="-122"/>
              </a:rPr>
              <a:t>WAW</a:t>
            </a:r>
            <a:r>
              <a:rPr lang="zh-CN" altLang="en-US" sz="2400" dirty="0">
                <a:latin typeface="宋体" panose="02010600030101010101" pitchFamily="2" charset="-122"/>
                <a:ea typeface="宋体" panose="02010600030101010101" pitchFamily="2" charset="-122"/>
              </a:rPr>
              <a:t>冲突。</a:t>
            </a:r>
          </a:p>
          <a:p>
            <a:pPr marL="627063" lvl="1" indent="0" eaLnBrk="1" hangingPunct="1">
              <a:buNone/>
            </a:pPr>
            <a:r>
              <a:rPr lang="zh-CN" altLang="en-US" dirty="0">
                <a:latin typeface="宋体" panose="02010600030101010101" pitchFamily="2" charset="-122"/>
                <a:ea typeface="宋体" panose="02010600030101010101" pitchFamily="2" charset="-122"/>
              </a:rPr>
              <a:t> 考虑以下代码：</a:t>
            </a:r>
          </a:p>
          <a:p>
            <a:pPr lvl="2" eaLnBrk="1" hangingPunct="1">
              <a:lnSpc>
                <a:spcPct val="100000"/>
              </a:lnSpc>
              <a:buFont typeface="Wingdings" panose="05000000000000000000" pitchFamily="2" charset="2"/>
              <a:buNone/>
            </a:pPr>
            <a:r>
              <a:rPr lang="zh-CN" altLang="en-US" sz="24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DIV.D	F0</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F2</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F4</a:t>
            </a:r>
          </a:p>
          <a:p>
            <a:pPr lvl="2" eaLnBrk="1" hangingPunct="1">
              <a:lnSpc>
                <a:spcPct val="100000"/>
              </a:lnSpc>
              <a:buFont typeface="Wingdings" panose="05000000000000000000" pitchFamily="2" charset="2"/>
              <a:buNone/>
            </a:pPr>
            <a:r>
              <a:rPr lang="en-US" altLang="zh-CN" sz="2400" dirty="0">
                <a:latin typeface="宋体" panose="02010600030101010101" pitchFamily="2" charset="-122"/>
                <a:ea typeface="宋体" panose="02010600030101010101" pitchFamily="2" charset="-122"/>
              </a:rPr>
              <a:t>       ADD.D	F6</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F0</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F8</a:t>
            </a:r>
          </a:p>
          <a:p>
            <a:pPr lvl="2" eaLnBrk="1" hangingPunct="1">
              <a:lnSpc>
                <a:spcPct val="100000"/>
              </a:lnSpc>
              <a:buFont typeface="Wingdings" panose="05000000000000000000" pitchFamily="2" charset="2"/>
              <a:buNone/>
            </a:pPr>
            <a:r>
              <a:rPr lang="en-US" altLang="zh-CN" sz="2400" dirty="0">
                <a:latin typeface="宋体" panose="02010600030101010101" pitchFamily="2" charset="-122"/>
                <a:ea typeface="宋体" panose="02010600030101010101" pitchFamily="2" charset="-122"/>
              </a:rPr>
              <a:t>       S.D		F6</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0</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R1</a:t>
            </a:r>
            <a:r>
              <a:rPr lang="zh-CN" altLang="en-US" sz="2400" dirty="0">
                <a:latin typeface="宋体" panose="02010600030101010101" pitchFamily="2" charset="-122"/>
                <a:ea typeface="宋体" panose="02010600030101010101" pitchFamily="2" charset="-122"/>
              </a:rPr>
              <a:t>）</a:t>
            </a:r>
          </a:p>
          <a:p>
            <a:pPr lvl="2" eaLnBrk="1" hangingPunct="1">
              <a:lnSpc>
                <a:spcPct val="100000"/>
              </a:lnSpc>
              <a:buFont typeface="Wingdings" panose="05000000000000000000" pitchFamily="2" charset="2"/>
              <a:buNone/>
            </a:pPr>
            <a:r>
              <a:rPr lang="zh-CN" altLang="en-US" sz="24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SUB.D	F8</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F10</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F14</a:t>
            </a:r>
          </a:p>
          <a:p>
            <a:pPr lvl="2" eaLnBrk="1" hangingPunct="1">
              <a:lnSpc>
                <a:spcPct val="100000"/>
              </a:lnSpc>
              <a:buFont typeface="Wingdings" panose="05000000000000000000" pitchFamily="2" charset="2"/>
              <a:buNone/>
            </a:pPr>
            <a:r>
              <a:rPr lang="en-US" altLang="zh-CN" sz="2400" dirty="0">
                <a:latin typeface="宋体" panose="02010600030101010101" pitchFamily="2" charset="-122"/>
                <a:ea typeface="宋体" panose="02010600030101010101" pitchFamily="2" charset="-122"/>
              </a:rPr>
              <a:t>       MUL.D	F6</a:t>
            </a:r>
            <a:r>
              <a:rPr lang="zh-CN" altLang="en-US" sz="24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F10</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F8</a:t>
            </a:r>
          </a:p>
          <a:p>
            <a:pPr lvl="2" eaLnBrk="1" hangingPunct="1">
              <a:lnSpc>
                <a:spcPct val="100000"/>
              </a:lnSpc>
              <a:buFont typeface="Wingdings" panose="05000000000000000000" pitchFamily="2" charset="2"/>
              <a:buNone/>
            </a:pPr>
            <a:r>
              <a:rPr lang="zh-CN" altLang="en-US" sz="2400" dirty="0">
                <a:latin typeface="宋体" panose="02010600030101010101" pitchFamily="2" charset="-122"/>
                <a:ea typeface="宋体" panose="02010600030101010101" pitchFamily="2" charset="-122"/>
              </a:rPr>
              <a:t>为了消除反相关和输出相关请进行换名</a:t>
            </a:r>
            <a:r>
              <a:rPr lang="en-US" altLang="zh-CN" sz="2400" dirty="0">
                <a:latin typeface="宋体" panose="02010600030101010101" pitchFamily="2" charset="-122"/>
                <a:ea typeface="宋体" panose="02010600030101010101" pitchFamily="2" charset="-122"/>
              </a:rPr>
              <a:t> </a:t>
            </a:r>
          </a:p>
        </p:txBody>
      </p:sp>
      <p:sp>
        <p:nvSpPr>
          <p:cNvPr id="172036" name="Text Box 7"/>
          <p:cNvSpPr txBox="1">
            <a:spLocks noChangeArrowheads="1"/>
          </p:cNvSpPr>
          <p:nvPr/>
        </p:nvSpPr>
        <p:spPr bwMode="auto">
          <a:xfrm>
            <a:off x="7694829" y="2785653"/>
            <a:ext cx="2133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60000"/>
              </a:lnSpc>
              <a:spcBef>
                <a:spcPct val="50000"/>
              </a:spcBef>
              <a:spcAft>
                <a:spcPct val="0"/>
              </a:spcAft>
              <a:buClrTx/>
              <a:buNone/>
            </a:pPr>
            <a:r>
              <a:rPr lang="zh-CN" altLang="en-US" sz="2000" b="1" dirty="0">
                <a:solidFill>
                  <a:srgbClr val="4768F5"/>
                </a:solidFill>
                <a:latin typeface="宋体" panose="02010600030101010101" pitchFamily="2" charset="-122"/>
                <a:ea typeface="宋体" panose="02010600030101010101" pitchFamily="2" charset="-122"/>
              </a:rPr>
              <a:t>输出相关（</a:t>
            </a:r>
            <a:r>
              <a:rPr lang="en-US" altLang="zh-CN" sz="2000" b="1" dirty="0">
                <a:solidFill>
                  <a:srgbClr val="4768F5"/>
                </a:solidFill>
                <a:latin typeface="宋体" panose="02010600030101010101" pitchFamily="2" charset="-122"/>
                <a:ea typeface="宋体" panose="02010600030101010101" pitchFamily="2" charset="-122"/>
              </a:rPr>
              <a:t>F6</a:t>
            </a:r>
            <a:r>
              <a:rPr lang="zh-CN" altLang="en-US" sz="2000" b="1" dirty="0">
                <a:solidFill>
                  <a:srgbClr val="4768F5"/>
                </a:solidFill>
                <a:latin typeface="宋体" panose="02010600030101010101" pitchFamily="2" charset="-122"/>
                <a:ea typeface="宋体" panose="02010600030101010101" pitchFamily="2" charset="-122"/>
              </a:rPr>
              <a:t>）</a:t>
            </a:r>
          </a:p>
          <a:p>
            <a:pPr fontAlgn="base">
              <a:lnSpc>
                <a:spcPct val="60000"/>
              </a:lnSpc>
              <a:spcBef>
                <a:spcPct val="50000"/>
              </a:spcBef>
              <a:spcAft>
                <a:spcPct val="0"/>
              </a:spcAft>
              <a:buClrTx/>
              <a:buNone/>
            </a:pPr>
            <a:r>
              <a:rPr lang="zh-CN" altLang="en-US" sz="2000" b="1" dirty="0">
                <a:solidFill>
                  <a:srgbClr val="4768F5"/>
                </a:solidFill>
                <a:latin typeface="宋体" panose="02010600030101010101" pitchFamily="2" charset="-122"/>
                <a:ea typeface="宋体" panose="02010600030101010101" pitchFamily="2" charset="-122"/>
              </a:rPr>
              <a:t>导致</a:t>
            </a:r>
            <a:r>
              <a:rPr lang="en-US" altLang="zh-CN" sz="2000" b="1" dirty="0">
                <a:solidFill>
                  <a:srgbClr val="4768F5"/>
                </a:solidFill>
                <a:latin typeface="宋体" panose="02010600030101010101" pitchFamily="2" charset="-122"/>
                <a:ea typeface="宋体" panose="02010600030101010101" pitchFamily="2" charset="-122"/>
              </a:rPr>
              <a:t>WAW</a:t>
            </a:r>
            <a:r>
              <a:rPr lang="zh-CN" altLang="en-US" sz="2000" b="1" dirty="0">
                <a:solidFill>
                  <a:srgbClr val="4768F5"/>
                </a:solidFill>
                <a:latin typeface="宋体" panose="02010600030101010101" pitchFamily="2" charset="-122"/>
                <a:ea typeface="宋体" panose="02010600030101010101" pitchFamily="2" charset="-122"/>
              </a:rPr>
              <a:t>冲突</a:t>
            </a:r>
          </a:p>
        </p:txBody>
      </p:sp>
      <p:sp>
        <p:nvSpPr>
          <p:cNvPr id="172037" name="Text Box 8"/>
          <p:cNvSpPr txBox="1">
            <a:spLocks noChangeArrowheads="1"/>
          </p:cNvSpPr>
          <p:nvPr/>
        </p:nvSpPr>
        <p:spPr bwMode="auto">
          <a:xfrm>
            <a:off x="1611770" y="2666110"/>
            <a:ext cx="1871662"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60000"/>
              </a:lnSpc>
              <a:spcBef>
                <a:spcPct val="50000"/>
              </a:spcBef>
              <a:spcAft>
                <a:spcPct val="0"/>
              </a:spcAft>
              <a:buClrTx/>
              <a:buNone/>
            </a:pPr>
            <a:r>
              <a:rPr lang="zh-CN" altLang="en-US" sz="2000" b="1" dirty="0">
                <a:solidFill>
                  <a:srgbClr val="D60093"/>
                </a:solidFill>
                <a:latin typeface="宋体" panose="02010600030101010101" pitchFamily="2" charset="-122"/>
                <a:ea typeface="宋体" panose="02010600030101010101" pitchFamily="2" charset="-122"/>
              </a:rPr>
              <a:t>反相关（</a:t>
            </a:r>
            <a:r>
              <a:rPr lang="en-US" altLang="zh-CN" sz="2000" b="1" dirty="0">
                <a:solidFill>
                  <a:srgbClr val="D60093"/>
                </a:solidFill>
                <a:latin typeface="宋体" panose="02010600030101010101" pitchFamily="2" charset="-122"/>
                <a:ea typeface="宋体" panose="02010600030101010101" pitchFamily="2" charset="-122"/>
              </a:rPr>
              <a:t>F8</a:t>
            </a:r>
            <a:r>
              <a:rPr lang="zh-CN" altLang="en-US" sz="2000" b="1" dirty="0">
                <a:solidFill>
                  <a:srgbClr val="D60093"/>
                </a:solidFill>
                <a:latin typeface="宋体" panose="02010600030101010101" pitchFamily="2" charset="-122"/>
                <a:ea typeface="宋体" panose="02010600030101010101" pitchFamily="2" charset="-122"/>
              </a:rPr>
              <a:t>）</a:t>
            </a:r>
          </a:p>
          <a:p>
            <a:pPr fontAlgn="base">
              <a:lnSpc>
                <a:spcPct val="60000"/>
              </a:lnSpc>
              <a:spcBef>
                <a:spcPct val="50000"/>
              </a:spcBef>
              <a:spcAft>
                <a:spcPct val="0"/>
              </a:spcAft>
              <a:buClrTx/>
              <a:buNone/>
            </a:pPr>
            <a:r>
              <a:rPr lang="zh-CN" altLang="en-US" sz="2000" b="1" dirty="0">
                <a:solidFill>
                  <a:srgbClr val="D60093"/>
                </a:solidFill>
                <a:latin typeface="宋体" panose="02010600030101010101" pitchFamily="2" charset="-122"/>
                <a:ea typeface="宋体" panose="02010600030101010101" pitchFamily="2" charset="-122"/>
              </a:rPr>
              <a:t>导致</a:t>
            </a:r>
            <a:r>
              <a:rPr lang="en-US" altLang="zh-CN" sz="2000" b="1" dirty="0">
                <a:solidFill>
                  <a:srgbClr val="D60093"/>
                </a:solidFill>
                <a:latin typeface="宋体" panose="02010600030101010101" pitchFamily="2" charset="-122"/>
                <a:ea typeface="宋体" panose="02010600030101010101" pitchFamily="2" charset="-122"/>
              </a:rPr>
              <a:t>WAR</a:t>
            </a:r>
            <a:r>
              <a:rPr lang="zh-CN" altLang="en-US" sz="2000" b="1" dirty="0">
                <a:solidFill>
                  <a:srgbClr val="D60093"/>
                </a:solidFill>
                <a:latin typeface="宋体" panose="02010600030101010101" pitchFamily="2" charset="-122"/>
                <a:ea typeface="宋体" panose="02010600030101010101" pitchFamily="2" charset="-122"/>
              </a:rPr>
              <a:t>冲突</a:t>
            </a:r>
            <a:r>
              <a:rPr lang="zh-CN" altLang="en-US" sz="2000" b="1" dirty="0">
                <a:solidFill>
                  <a:srgbClr val="008000"/>
                </a:solidFill>
                <a:latin typeface="宋体" panose="02010600030101010101" pitchFamily="2" charset="-122"/>
                <a:ea typeface="宋体" panose="02010600030101010101" pitchFamily="2" charset="-122"/>
              </a:rPr>
              <a:t> </a:t>
            </a:r>
          </a:p>
        </p:txBody>
      </p:sp>
      <p:sp>
        <p:nvSpPr>
          <p:cNvPr id="172038" name="AutoShape 11"/>
          <p:cNvSpPr>
            <a:spLocks/>
          </p:cNvSpPr>
          <p:nvPr/>
        </p:nvSpPr>
        <p:spPr bwMode="auto">
          <a:xfrm>
            <a:off x="7368181" y="2340426"/>
            <a:ext cx="228600" cy="1412967"/>
          </a:xfrm>
          <a:prstGeom prst="rightBrace">
            <a:avLst>
              <a:gd name="adj1" fmla="val 44444"/>
              <a:gd name="adj2" fmla="val 50000"/>
            </a:avLst>
          </a:prstGeom>
          <a:noFill/>
          <a:ln w="1905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algn="ctr" fontAlgn="base">
              <a:lnSpc>
                <a:spcPct val="100000"/>
              </a:lnSpc>
              <a:spcBef>
                <a:spcPct val="0"/>
              </a:spcBef>
              <a:spcAft>
                <a:spcPct val="0"/>
              </a:spcAft>
              <a:buClrTx/>
              <a:buNone/>
            </a:pPr>
            <a:endParaRPr lang="zh-CN" altLang="zh-CN">
              <a:solidFill>
                <a:srgbClr val="4768F5"/>
              </a:solidFill>
            </a:endParaRPr>
          </a:p>
        </p:txBody>
      </p:sp>
      <p:sp>
        <p:nvSpPr>
          <p:cNvPr id="172039" name="AutoShape 12"/>
          <p:cNvSpPr>
            <a:spLocks/>
          </p:cNvSpPr>
          <p:nvPr/>
        </p:nvSpPr>
        <p:spPr bwMode="auto">
          <a:xfrm>
            <a:off x="3347164" y="2410095"/>
            <a:ext cx="136268" cy="942705"/>
          </a:xfrm>
          <a:prstGeom prst="leftBrace">
            <a:avLst>
              <a:gd name="adj1" fmla="val 41667"/>
              <a:gd name="adj2" fmla="val 50000"/>
            </a:avLst>
          </a:prstGeom>
          <a:noFill/>
          <a:ln w="19050">
            <a:solidFill>
              <a:srgbClr val="D600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a:solidFill>
                <a:srgbClr val="40458C"/>
              </a:solidFill>
            </a:endParaRPr>
          </a:p>
        </p:txBody>
      </p:sp>
    </p:spTree>
    <p:extLst>
      <p:ext uri="{BB962C8B-B14F-4D97-AF65-F5344CB8AC3E}">
        <p14:creationId xmlns:p14="http://schemas.microsoft.com/office/powerpoint/2010/main" val="2096642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62E9D5A-DD2F-6392-792E-84959EC01766}"/>
              </a:ext>
            </a:extLst>
          </p:cNvPr>
          <p:cNvSpPr>
            <a:spLocks noGrp="1"/>
          </p:cNvSpPr>
          <p:nvPr>
            <p:ph idx="1"/>
          </p:nvPr>
        </p:nvSpPr>
        <p:spPr>
          <a:xfrm>
            <a:off x="838200" y="1257817"/>
            <a:ext cx="10515600" cy="4919146"/>
          </a:xfrm>
        </p:spPr>
        <p:txBody>
          <a:bodyPr>
            <a:normAutofit/>
          </a:bodyPr>
          <a:lstStyle/>
          <a:p>
            <a:pPr eaLnBrk="1" hangingPunct="1">
              <a:lnSpc>
                <a:spcPct val="150000"/>
              </a:lnSpc>
              <a:spcBef>
                <a:spcPct val="0"/>
              </a:spcBef>
              <a:buClrTx/>
              <a:buFontTx/>
              <a:buNone/>
            </a:pPr>
            <a:r>
              <a:rPr lang="zh-CN" altLang="en-US" b="1" dirty="0">
                <a:ea typeface="宋体" panose="02010600030101010101" pitchFamily="2" charset="-122"/>
              </a:rPr>
              <a:t>例如：</a:t>
            </a:r>
            <a:r>
              <a:rPr lang="zh-CN" altLang="en-US" b="1" dirty="0">
                <a:solidFill>
                  <a:schemeClr val="tx1"/>
                </a:solidFill>
                <a:ea typeface="宋体" panose="02010600030101010101" pitchFamily="2" charset="-122"/>
              </a:rPr>
              <a:t>下面这一段代码存在数据相关。</a:t>
            </a:r>
            <a:endParaRPr lang="en-US" altLang="zh-CN" b="1" dirty="0">
              <a:solidFill>
                <a:srgbClr val="000000"/>
              </a:solidFill>
              <a:latin typeface="宋体" panose="02010600030101010101" pitchFamily="2" charset="-122"/>
              <a:ea typeface="宋体" panose="02010600030101010101" pitchFamily="2" charset="-122"/>
            </a:endParaRPr>
          </a:p>
          <a:p>
            <a:pPr eaLnBrk="1" hangingPunct="1">
              <a:lnSpc>
                <a:spcPct val="150000"/>
              </a:lnSpc>
              <a:spcBef>
                <a:spcPct val="0"/>
              </a:spcBef>
              <a:buClrTx/>
              <a:buFontTx/>
              <a:buNone/>
            </a:pPr>
            <a:r>
              <a:rPr lang="en-US" altLang="zh-CN" b="1" dirty="0">
                <a:solidFill>
                  <a:srgbClr val="000000"/>
                </a:solidFill>
                <a:latin typeface="宋体" panose="02010600030101010101" pitchFamily="2" charset="-122"/>
                <a:ea typeface="宋体" panose="02010600030101010101" pitchFamily="2" charset="-122"/>
              </a:rPr>
              <a:t>Loop</a:t>
            </a:r>
            <a:r>
              <a:rPr lang="zh-CN" altLang="en-US" b="1" dirty="0">
                <a:solidFill>
                  <a:srgbClr val="000000"/>
                </a:solidFill>
                <a:latin typeface="宋体" panose="02010600030101010101" pitchFamily="2" charset="-122"/>
                <a:ea typeface="宋体" panose="02010600030101010101" pitchFamily="2" charset="-122"/>
              </a:rPr>
              <a:t>： </a:t>
            </a:r>
            <a:r>
              <a:rPr lang="en-US" altLang="zh-CN" b="1" dirty="0">
                <a:solidFill>
                  <a:srgbClr val="000000"/>
                </a:solidFill>
                <a:latin typeface="宋体" panose="02010600030101010101" pitchFamily="2" charset="-122"/>
                <a:ea typeface="宋体" panose="02010600030101010101" pitchFamily="2" charset="-122"/>
              </a:rPr>
              <a:t>L.D     </a:t>
            </a:r>
            <a:r>
              <a:rPr lang="en-US" altLang="zh-CN" b="1" dirty="0">
                <a:solidFill>
                  <a:srgbClr val="D60093"/>
                </a:solidFill>
                <a:latin typeface="宋体" panose="02010600030101010101" pitchFamily="2" charset="-122"/>
                <a:ea typeface="宋体" panose="02010600030101010101" pitchFamily="2" charset="-122"/>
              </a:rPr>
              <a:t>F0</a:t>
            </a:r>
            <a:r>
              <a:rPr lang="zh-CN" altLang="en-US" b="1" dirty="0">
                <a:solidFill>
                  <a:srgbClr val="000000"/>
                </a:solidFill>
                <a:latin typeface="宋体" panose="02010600030101010101" pitchFamily="2" charset="-122"/>
                <a:ea typeface="宋体" panose="02010600030101010101" pitchFamily="2" charset="-122"/>
              </a:rPr>
              <a:t>，</a:t>
            </a:r>
            <a:r>
              <a:rPr lang="en-US" altLang="zh-CN" b="1" dirty="0">
                <a:solidFill>
                  <a:srgbClr val="000000"/>
                </a:solidFill>
                <a:latin typeface="宋体" panose="02010600030101010101" pitchFamily="2" charset="-122"/>
                <a:ea typeface="宋体" panose="02010600030101010101" pitchFamily="2" charset="-122"/>
              </a:rPr>
              <a:t>0</a:t>
            </a:r>
            <a:r>
              <a:rPr lang="zh-CN" altLang="en-US" b="1" dirty="0">
                <a:solidFill>
                  <a:srgbClr val="000000"/>
                </a:solidFill>
                <a:latin typeface="宋体" panose="02010600030101010101" pitchFamily="2" charset="-122"/>
                <a:ea typeface="宋体" panose="02010600030101010101" pitchFamily="2" charset="-122"/>
              </a:rPr>
              <a:t>（</a:t>
            </a:r>
            <a:r>
              <a:rPr lang="en-US" altLang="zh-CN" b="1" dirty="0">
                <a:solidFill>
                  <a:srgbClr val="000000"/>
                </a:solidFill>
                <a:latin typeface="宋体" panose="02010600030101010101" pitchFamily="2" charset="-122"/>
                <a:ea typeface="宋体" panose="02010600030101010101" pitchFamily="2" charset="-122"/>
              </a:rPr>
              <a:t>R1</a:t>
            </a:r>
            <a:r>
              <a:rPr lang="zh-CN" altLang="en-US" b="1" dirty="0">
                <a:solidFill>
                  <a:srgbClr val="000000"/>
                </a:solidFill>
                <a:latin typeface="宋体" panose="02010600030101010101" pitchFamily="2" charset="-122"/>
                <a:ea typeface="宋体" panose="02010600030101010101" pitchFamily="2" charset="-122"/>
              </a:rPr>
              <a:t>）	</a:t>
            </a:r>
            <a:r>
              <a:rPr lang="en-US" altLang="zh-CN" b="1" dirty="0">
                <a:solidFill>
                  <a:srgbClr val="0000CC"/>
                </a:solidFill>
                <a:latin typeface="宋体" panose="02010600030101010101" pitchFamily="2" charset="-122"/>
                <a:ea typeface="宋体" panose="02010600030101010101" pitchFamily="2" charset="-122"/>
              </a:rPr>
              <a:t>// F0</a:t>
            </a:r>
            <a:r>
              <a:rPr lang="zh-CN" altLang="en-US" b="1" dirty="0">
                <a:solidFill>
                  <a:srgbClr val="0000CC"/>
                </a:solidFill>
                <a:latin typeface="宋体" panose="02010600030101010101" pitchFamily="2" charset="-122"/>
                <a:ea typeface="宋体" panose="02010600030101010101" pitchFamily="2" charset="-122"/>
              </a:rPr>
              <a:t>为数组元素</a:t>
            </a:r>
          </a:p>
          <a:p>
            <a:pPr eaLnBrk="1" hangingPunct="1">
              <a:lnSpc>
                <a:spcPct val="150000"/>
              </a:lnSpc>
              <a:spcBef>
                <a:spcPct val="0"/>
              </a:spcBef>
              <a:buClrTx/>
              <a:buFontTx/>
              <a:buNone/>
            </a:pPr>
            <a:r>
              <a:rPr lang="zh-CN" altLang="en-US" b="1" dirty="0">
                <a:solidFill>
                  <a:srgbClr val="000000"/>
                </a:solidFill>
                <a:latin typeface="宋体" panose="02010600030101010101" pitchFamily="2" charset="-122"/>
                <a:ea typeface="宋体" panose="02010600030101010101" pitchFamily="2" charset="-122"/>
              </a:rPr>
              <a:t>       </a:t>
            </a:r>
          </a:p>
          <a:p>
            <a:pPr eaLnBrk="1" hangingPunct="1">
              <a:lnSpc>
                <a:spcPct val="80000"/>
              </a:lnSpc>
              <a:spcBef>
                <a:spcPct val="0"/>
              </a:spcBef>
              <a:buClrTx/>
              <a:buFontTx/>
              <a:buNone/>
            </a:pPr>
            <a:r>
              <a:rPr lang="zh-CN" altLang="en-US" b="1" dirty="0">
                <a:solidFill>
                  <a:srgbClr val="000000"/>
                </a:solidFill>
                <a:latin typeface="宋体" panose="02010600030101010101" pitchFamily="2" charset="-122"/>
                <a:ea typeface="宋体" panose="02010600030101010101" pitchFamily="2" charset="-122"/>
              </a:rPr>
              <a:t>       </a:t>
            </a:r>
            <a:r>
              <a:rPr lang="en-US" altLang="zh-CN" b="1" dirty="0">
                <a:solidFill>
                  <a:srgbClr val="000000"/>
                </a:solidFill>
                <a:latin typeface="宋体" panose="02010600030101010101" pitchFamily="2" charset="-122"/>
                <a:ea typeface="宋体" panose="02010600030101010101" pitchFamily="2" charset="-122"/>
              </a:rPr>
              <a:t>ADD.D   </a:t>
            </a:r>
            <a:r>
              <a:rPr lang="en-US" altLang="zh-CN" b="1" dirty="0">
                <a:solidFill>
                  <a:srgbClr val="008000"/>
                </a:solidFill>
                <a:latin typeface="宋体" panose="02010600030101010101" pitchFamily="2" charset="-122"/>
                <a:ea typeface="宋体" panose="02010600030101010101" pitchFamily="2" charset="-122"/>
              </a:rPr>
              <a:t>F4</a:t>
            </a:r>
            <a:r>
              <a:rPr lang="zh-CN" altLang="en-US" b="1" dirty="0">
                <a:solidFill>
                  <a:srgbClr val="000000"/>
                </a:solidFill>
                <a:latin typeface="宋体" panose="02010600030101010101" pitchFamily="2" charset="-122"/>
                <a:ea typeface="宋体" panose="02010600030101010101" pitchFamily="2" charset="-122"/>
              </a:rPr>
              <a:t>，</a:t>
            </a:r>
            <a:r>
              <a:rPr lang="en-US" altLang="zh-CN" b="1" dirty="0">
                <a:solidFill>
                  <a:srgbClr val="D60093"/>
                </a:solidFill>
                <a:latin typeface="宋体" panose="02010600030101010101" pitchFamily="2" charset="-122"/>
                <a:ea typeface="宋体" panose="02010600030101010101" pitchFamily="2" charset="-122"/>
              </a:rPr>
              <a:t>F0</a:t>
            </a:r>
            <a:r>
              <a:rPr lang="zh-CN" altLang="en-US" b="1" dirty="0">
                <a:solidFill>
                  <a:srgbClr val="000000"/>
                </a:solidFill>
                <a:latin typeface="宋体" panose="02010600030101010101" pitchFamily="2" charset="-122"/>
                <a:ea typeface="宋体" panose="02010600030101010101" pitchFamily="2" charset="-122"/>
              </a:rPr>
              <a:t>，</a:t>
            </a:r>
            <a:r>
              <a:rPr lang="en-US" altLang="zh-CN" b="1" dirty="0">
                <a:solidFill>
                  <a:srgbClr val="000000"/>
                </a:solidFill>
                <a:latin typeface="宋体" panose="02010600030101010101" pitchFamily="2" charset="-122"/>
                <a:ea typeface="宋体" panose="02010600030101010101" pitchFamily="2" charset="-122"/>
              </a:rPr>
              <a:t>F2	</a:t>
            </a:r>
            <a:r>
              <a:rPr lang="en-US" altLang="zh-CN" b="1" dirty="0">
                <a:solidFill>
                  <a:srgbClr val="0000CC"/>
                </a:solidFill>
                <a:latin typeface="宋体" panose="02010600030101010101" pitchFamily="2" charset="-122"/>
                <a:ea typeface="宋体" panose="02010600030101010101" pitchFamily="2" charset="-122"/>
              </a:rPr>
              <a:t>// </a:t>
            </a:r>
            <a:r>
              <a:rPr lang="zh-CN" altLang="en-US" b="1" dirty="0">
                <a:solidFill>
                  <a:srgbClr val="0000CC"/>
                </a:solidFill>
                <a:latin typeface="宋体" panose="02010600030101010101" pitchFamily="2" charset="-122"/>
                <a:ea typeface="宋体" panose="02010600030101010101" pitchFamily="2" charset="-122"/>
              </a:rPr>
              <a:t>加上</a:t>
            </a:r>
            <a:r>
              <a:rPr lang="en-US" altLang="zh-CN" b="1" dirty="0">
                <a:solidFill>
                  <a:srgbClr val="0000CC"/>
                </a:solidFill>
                <a:latin typeface="宋体" panose="02010600030101010101" pitchFamily="2" charset="-122"/>
                <a:ea typeface="宋体" panose="02010600030101010101" pitchFamily="2" charset="-122"/>
              </a:rPr>
              <a:t>F2</a:t>
            </a:r>
            <a:r>
              <a:rPr lang="zh-CN" altLang="en-US" b="1" dirty="0">
                <a:solidFill>
                  <a:srgbClr val="0000CC"/>
                </a:solidFill>
                <a:latin typeface="宋体" panose="02010600030101010101" pitchFamily="2" charset="-122"/>
                <a:ea typeface="宋体" panose="02010600030101010101" pitchFamily="2" charset="-122"/>
              </a:rPr>
              <a:t>中的值</a:t>
            </a:r>
          </a:p>
          <a:p>
            <a:pPr eaLnBrk="1" hangingPunct="1">
              <a:lnSpc>
                <a:spcPct val="270000"/>
              </a:lnSpc>
              <a:spcBef>
                <a:spcPct val="0"/>
              </a:spcBef>
              <a:buClrTx/>
              <a:buFontTx/>
              <a:buNone/>
            </a:pPr>
            <a:r>
              <a:rPr lang="zh-CN" altLang="en-US" b="1" dirty="0">
                <a:solidFill>
                  <a:srgbClr val="000000"/>
                </a:solidFill>
                <a:latin typeface="宋体" panose="02010600030101010101" pitchFamily="2" charset="-122"/>
                <a:ea typeface="宋体" panose="02010600030101010101" pitchFamily="2" charset="-122"/>
              </a:rPr>
              <a:t>       </a:t>
            </a:r>
            <a:r>
              <a:rPr lang="en-US" altLang="zh-CN" b="1" dirty="0">
                <a:solidFill>
                  <a:srgbClr val="000000"/>
                </a:solidFill>
                <a:latin typeface="宋体" panose="02010600030101010101" pitchFamily="2" charset="-122"/>
                <a:ea typeface="宋体" panose="02010600030101010101" pitchFamily="2" charset="-122"/>
              </a:rPr>
              <a:t>S.D     </a:t>
            </a:r>
            <a:r>
              <a:rPr lang="en-US" altLang="zh-CN" b="1" dirty="0">
                <a:solidFill>
                  <a:srgbClr val="008000"/>
                </a:solidFill>
                <a:latin typeface="宋体" panose="02010600030101010101" pitchFamily="2" charset="-122"/>
                <a:ea typeface="宋体" panose="02010600030101010101" pitchFamily="2" charset="-122"/>
              </a:rPr>
              <a:t>F4</a:t>
            </a:r>
            <a:r>
              <a:rPr lang="zh-CN" altLang="en-US" b="1" dirty="0">
                <a:solidFill>
                  <a:srgbClr val="000000"/>
                </a:solidFill>
                <a:latin typeface="宋体" panose="02010600030101010101" pitchFamily="2" charset="-122"/>
                <a:ea typeface="宋体" panose="02010600030101010101" pitchFamily="2" charset="-122"/>
              </a:rPr>
              <a:t>，</a:t>
            </a:r>
            <a:r>
              <a:rPr lang="en-US" altLang="zh-CN" b="1" dirty="0">
                <a:solidFill>
                  <a:srgbClr val="000000"/>
                </a:solidFill>
                <a:latin typeface="宋体" panose="02010600030101010101" pitchFamily="2" charset="-122"/>
                <a:ea typeface="宋体" panose="02010600030101010101" pitchFamily="2" charset="-122"/>
              </a:rPr>
              <a:t>0</a:t>
            </a:r>
            <a:r>
              <a:rPr lang="zh-CN" altLang="en-US" b="1" dirty="0">
                <a:solidFill>
                  <a:srgbClr val="000000"/>
                </a:solidFill>
                <a:latin typeface="宋体" panose="02010600030101010101" pitchFamily="2" charset="-122"/>
                <a:ea typeface="宋体" panose="02010600030101010101" pitchFamily="2" charset="-122"/>
              </a:rPr>
              <a:t>（</a:t>
            </a:r>
            <a:r>
              <a:rPr lang="en-US" altLang="zh-CN" b="1" dirty="0">
                <a:solidFill>
                  <a:srgbClr val="000000"/>
                </a:solidFill>
                <a:latin typeface="宋体" panose="02010600030101010101" pitchFamily="2" charset="-122"/>
                <a:ea typeface="宋体" panose="02010600030101010101" pitchFamily="2" charset="-122"/>
              </a:rPr>
              <a:t>R1</a:t>
            </a:r>
            <a:r>
              <a:rPr lang="zh-CN" altLang="en-US" b="1" dirty="0">
                <a:solidFill>
                  <a:srgbClr val="000000"/>
                </a:solidFill>
                <a:latin typeface="宋体" panose="02010600030101010101" pitchFamily="2" charset="-122"/>
                <a:ea typeface="宋体" panose="02010600030101010101" pitchFamily="2" charset="-122"/>
              </a:rPr>
              <a:t>）	</a:t>
            </a:r>
            <a:r>
              <a:rPr lang="en-US" altLang="zh-CN" b="1" dirty="0">
                <a:solidFill>
                  <a:srgbClr val="0000CC"/>
                </a:solidFill>
                <a:latin typeface="宋体" panose="02010600030101010101" pitchFamily="2" charset="-122"/>
                <a:ea typeface="宋体" panose="02010600030101010101" pitchFamily="2" charset="-122"/>
              </a:rPr>
              <a:t>// </a:t>
            </a:r>
            <a:r>
              <a:rPr lang="zh-CN" altLang="en-US" b="1" dirty="0">
                <a:solidFill>
                  <a:srgbClr val="0000CC"/>
                </a:solidFill>
                <a:latin typeface="宋体" panose="02010600030101010101" pitchFamily="2" charset="-122"/>
                <a:ea typeface="宋体" panose="02010600030101010101" pitchFamily="2" charset="-122"/>
              </a:rPr>
              <a:t>保存结果</a:t>
            </a:r>
          </a:p>
          <a:p>
            <a:pPr eaLnBrk="1" hangingPunct="1">
              <a:spcBef>
                <a:spcPct val="0"/>
              </a:spcBef>
              <a:buClrTx/>
              <a:buFontTx/>
              <a:buNone/>
            </a:pPr>
            <a:r>
              <a:rPr lang="zh-CN" altLang="en-US" b="1" dirty="0">
                <a:solidFill>
                  <a:srgbClr val="000000"/>
                </a:solidFill>
                <a:latin typeface="宋体" panose="02010600030101010101" pitchFamily="2" charset="-122"/>
                <a:ea typeface="宋体" panose="02010600030101010101" pitchFamily="2" charset="-122"/>
              </a:rPr>
              <a:t>       </a:t>
            </a:r>
            <a:r>
              <a:rPr lang="en-US" altLang="zh-CN" b="1" dirty="0">
                <a:solidFill>
                  <a:srgbClr val="000000"/>
                </a:solidFill>
                <a:latin typeface="宋体" panose="02010600030101010101" pitchFamily="2" charset="-122"/>
                <a:ea typeface="宋体" panose="02010600030101010101" pitchFamily="2" charset="-122"/>
              </a:rPr>
              <a:t>DADDIU  </a:t>
            </a:r>
            <a:r>
              <a:rPr lang="en-US" altLang="zh-CN" b="1" dirty="0">
                <a:solidFill>
                  <a:srgbClr val="9933FF"/>
                </a:solidFill>
                <a:latin typeface="宋体" panose="02010600030101010101" pitchFamily="2" charset="-122"/>
                <a:ea typeface="宋体" panose="02010600030101010101" pitchFamily="2" charset="-122"/>
              </a:rPr>
              <a:t>R1</a:t>
            </a:r>
            <a:r>
              <a:rPr lang="zh-CN" altLang="en-US" b="1" dirty="0">
                <a:solidFill>
                  <a:srgbClr val="000000"/>
                </a:solidFill>
                <a:latin typeface="宋体" panose="02010600030101010101" pitchFamily="2" charset="-122"/>
                <a:ea typeface="宋体" panose="02010600030101010101" pitchFamily="2" charset="-122"/>
              </a:rPr>
              <a:t>，</a:t>
            </a:r>
            <a:r>
              <a:rPr lang="en-US" altLang="zh-CN" b="1" dirty="0">
                <a:solidFill>
                  <a:srgbClr val="000000"/>
                </a:solidFill>
                <a:latin typeface="宋体" panose="02010600030101010101" pitchFamily="2" charset="-122"/>
                <a:ea typeface="宋体" panose="02010600030101010101" pitchFamily="2" charset="-122"/>
              </a:rPr>
              <a:t>R1</a:t>
            </a:r>
            <a:r>
              <a:rPr lang="zh-CN" altLang="en-US" b="1" dirty="0">
                <a:solidFill>
                  <a:srgbClr val="000000"/>
                </a:solidFill>
                <a:latin typeface="宋体" panose="02010600030101010101" pitchFamily="2" charset="-122"/>
                <a:ea typeface="宋体" panose="02010600030101010101" pitchFamily="2" charset="-122"/>
              </a:rPr>
              <a:t>，－</a:t>
            </a:r>
            <a:r>
              <a:rPr lang="en-US" altLang="zh-CN" b="1" dirty="0">
                <a:solidFill>
                  <a:srgbClr val="000000"/>
                </a:solidFill>
                <a:latin typeface="宋体" panose="02010600030101010101" pitchFamily="2" charset="-122"/>
                <a:ea typeface="宋体" panose="02010600030101010101" pitchFamily="2" charset="-122"/>
              </a:rPr>
              <a:t>8	</a:t>
            </a:r>
            <a:r>
              <a:rPr lang="en-US" altLang="zh-CN" b="1" dirty="0">
                <a:solidFill>
                  <a:srgbClr val="0000CC"/>
                </a:solidFill>
                <a:latin typeface="宋体" panose="02010600030101010101" pitchFamily="2" charset="-122"/>
                <a:ea typeface="宋体" panose="02010600030101010101" pitchFamily="2" charset="-122"/>
              </a:rPr>
              <a:t>// </a:t>
            </a:r>
            <a:r>
              <a:rPr lang="zh-CN" altLang="en-US" b="1" dirty="0">
                <a:solidFill>
                  <a:srgbClr val="0000CC"/>
                </a:solidFill>
                <a:latin typeface="宋体" panose="02010600030101010101" pitchFamily="2" charset="-122"/>
                <a:ea typeface="宋体" panose="02010600030101010101" pitchFamily="2" charset="-122"/>
              </a:rPr>
              <a:t>数组指针递减</a:t>
            </a:r>
            <a:r>
              <a:rPr lang="en-US" altLang="zh-CN" b="1" dirty="0">
                <a:solidFill>
                  <a:srgbClr val="0000CC"/>
                </a:solidFill>
                <a:latin typeface="宋体" panose="02010600030101010101" pitchFamily="2" charset="-122"/>
                <a:ea typeface="宋体" panose="02010600030101010101" pitchFamily="2" charset="-122"/>
              </a:rPr>
              <a:t>8</a:t>
            </a:r>
            <a:r>
              <a:rPr lang="zh-CN" altLang="en-US" b="1" dirty="0">
                <a:solidFill>
                  <a:srgbClr val="0000CC"/>
                </a:solidFill>
                <a:latin typeface="宋体" panose="02010600030101010101" pitchFamily="2" charset="-122"/>
                <a:ea typeface="宋体" panose="02010600030101010101" pitchFamily="2" charset="-122"/>
              </a:rPr>
              <a:t>个字节</a:t>
            </a:r>
          </a:p>
          <a:p>
            <a:pPr eaLnBrk="1" hangingPunct="1">
              <a:lnSpc>
                <a:spcPct val="230000"/>
              </a:lnSpc>
              <a:spcBef>
                <a:spcPct val="0"/>
              </a:spcBef>
              <a:buClrTx/>
              <a:buFontTx/>
              <a:buNone/>
            </a:pPr>
            <a:r>
              <a:rPr lang="zh-CN" altLang="en-US" b="1" dirty="0">
                <a:solidFill>
                  <a:srgbClr val="000000"/>
                </a:solidFill>
                <a:latin typeface="宋体" panose="02010600030101010101" pitchFamily="2" charset="-122"/>
                <a:ea typeface="宋体" panose="02010600030101010101" pitchFamily="2" charset="-122"/>
              </a:rPr>
              <a:t>       </a:t>
            </a:r>
            <a:r>
              <a:rPr lang="en-US" altLang="zh-CN" b="1" dirty="0">
                <a:solidFill>
                  <a:srgbClr val="000000"/>
                </a:solidFill>
                <a:latin typeface="宋体" panose="02010600030101010101" pitchFamily="2" charset="-122"/>
                <a:ea typeface="宋体" panose="02010600030101010101" pitchFamily="2" charset="-122"/>
              </a:rPr>
              <a:t>BNE     </a:t>
            </a:r>
            <a:r>
              <a:rPr lang="en-US" altLang="zh-CN" b="1" dirty="0">
                <a:solidFill>
                  <a:srgbClr val="9933FF"/>
                </a:solidFill>
                <a:latin typeface="宋体" panose="02010600030101010101" pitchFamily="2" charset="-122"/>
                <a:ea typeface="宋体" panose="02010600030101010101" pitchFamily="2" charset="-122"/>
              </a:rPr>
              <a:t>R1</a:t>
            </a:r>
            <a:r>
              <a:rPr lang="zh-CN" altLang="en-US" b="1" dirty="0">
                <a:solidFill>
                  <a:srgbClr val="000000"/>
                </a:solidFill>
                <a:latin typeface="宋体" panose="02010600030101010101" pitchFamily="2" charset="-122"/>
                <a:ea typeface="宋体" panose="02010600030101010101" pitchFamily="2" charset="-122"/>
              </a:rPr>
              <a:t>，</a:t>
            </a:r>
            <a:r>
              <a:rPr lang="en-US" altLang="zh-CN" b="1" dirty="0">
                <a:solidFill>
                  <a:srgbClr val="000000"/>
                </a:solidFill>
                <a:latin typeface="宋体" panose="02010600030101010101" pitchFamily="2" charset="-122"/>
                <a:ea typeface="宋体" panose="02010600030101010101" pitchFamily="2" charset="-122"/>
              </a:rPr>
              <a:t>R2</a:t>
            </a:r>
            <a:r>
              <a:rPr lang="zh-CN" altLang="en-US" b="1" dirty="0">
                <a:solidFill>
                  <a:srgbClr val="000000"/>
                </a:solidFill>
                <a:latin typeface="宋体" panose="02010600030101010101" pitchFamily="2" charset="-122"/>
                <a:ea typeface="宋体" panose="02010600030101010101" pitchFamily="2" charset="-122"/>
              </a:rPr>
              <a:t>，</a:t>
            </a:r>
            <a:r>
              <a:rPr lang="en-US" altLang="zh-CN" b="1" dirty="0">
                <a:solidFill>
                  <a:srgbClr val="000000"/>
                </a:solidFill>
                <a:latin typeface="宋体" panose="02010600030101010101" pitchFamily="2" charset="-122"/>
                <a:ea typeface="宋体" panose="02010600030101010101" pitchFamily="2" charset="-122"/>
              </a:rPr>
              <a:t>Loop	</a:t>
            </a:r>
            <a:r>
              <a:rPr lang="en-US" altLang="zh-CN" b="1" dirty="0">
                <a:solidFill>
                  <a:srgbClr val="0000CC"/>
                </a:solidFill>
                <a:latin typeface="宋体" panose="02010600030101010101" pitchFamily="2" charset="-122"/>
                <a:ea typeface="宋体" panose="02010600030101010101" pitchFamily="2" charset="-122"/>
              </a:rPr>
              <a:t>// </a:t>
            </a:r>
            <a:r>
              <a:rPr lang="zh-CN" altLang="en-US" b="1" dirty="0">
                <a:solidFill>
                  <a:srgbClr val="0000CC"/>
                </a:solidFill>
                <a:latin typeface="宋体" panose="02010600030101010101" pitchFamily="2" charset="-122"/>
                <a:ea typeface="宋体" panose="02010600030101010101" pitchFamily="2" charset="-122"/>
              </a:rPr>
              <a:t>如果</a:t>
            </a:r>
            <a:r>
              <a:rPr lang="en-US" altLang="zh-CN" b="1" dirty="0">
                <a:solidFill>
                  <a:srgbClr val="0000CC"/>
                </a:solidFill>
                <a:latin typeface="宋体" panose="02010600030101010101" pitchFamily="2" charset="-122"/>
                <a:ea typeface="宋体" panose="02010600030101010101" pitchFamily="2" charset="-122"/>
              </a:rPr>
              <a:t>R1≠R2</a:t>
            </a:r>
            <a:r>
              <a:rPr lang="zh-CN" altLang="en-US" b="1" dirty="0">
                <a:solidFill>
                  <a:srgbClr val="0000CC"/>
                </a:solidFill>
                <a:latin typeface="宋体" panose="02010600030101010101" pitchFamily="2" charset="-122"/>
                <a:ea typeface="宋体" panose="02010600030101010101" pitchFamily="2" charset="-122"/>
              </a:rPr>
              <a:t>，则分支</a:t>
            </a:r>
            <a:r>
              <a:rPr lang="zh-CN" altLang="en-US" b="1" dirty="0">
                <a:solidFill>
                  <a:srgbClr val="000000"/>
                </a:solidFill>
                <a:latin typeface="宋体" panose="02010600030101010101" pitchFamily="2" charset="-122"/>
                <a:ea typeface="宋体" panose="02010600030101010101" pitchFamily="2" charset="-122"/>
              </a:rPr>
              <a:t> </a:t>
            </a:r>
          </a:p>
          <a:p>
            <a:endParaRPr lang="zh-CN" altLang="en-US" dirty="0"/>
          </a:p>
        </p:txBody>
      </p:sp>
    </p:spTree>
    <p:extLst>
      <p:ext uri="{BB962C8B-B14F-4D97-AF65-F5344CB8AC3E}">
        <p14:creationId xmlns:p14="http://schemas.microsoft.com/office/powerpoint/2010/main" val="36768242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descr="Rectangle: Click to edit Master text styles&#10;Second level&#10;Third level&#10;Fourth level&#10;Fifth level"/>
          <p:cNvSpPr>
            <a:spLocks noGrp="1" noChangeArrowheads="1"/>
          </p:cNvSpPr>
          <p:nvPr>
            <p:ph idx="1"/>
          </p:nvPr>
        </p:nvSpPr>
        <p:spPr>
          <a:xfrm>
            <a:off x="1804081" y="762000"/>
            <a:ext cx="8315460" cy="4648200"/>
          </a:xfrm>
          <a:extLst>
            <a:ext uri="{91240B29-F687-4F45-9708-019B960494DF}">
              <a14:hiddenLine xmlns:a14="http://schemas.microsoft.com/office/drawing/2010/main" w="9525">
                <a:solidFill>
                  <a:schemeClr val="hlink"/>
                </a:solidFill>
                <a:miter lim="800000"/>
                <a:headEnd/>
                <a:tailEnd/>
              </a14:hiddenLine>
            </a:ext>
          </a:extLst>
        </p:spPr>
        <p:txBody>
          <a:bodyPr/>
          <a:lstStyle/>
          <a:p>
            <a:pPr marL="627063" lvl="1" indent="-269875" eaLnBrk="1" hangingPunct="1">
              <a:lnSpc>
                <a:spcPts val="3000"/>
              </a:lnSpc>
              <a:spcBef>
                <a:spcPts val="0"/>
              </a:spcBef>
              <a:defRPr/>
            </a:pPr>
            <a:r>
              <a:rPr lang="zh-CN" altLang="en-US" dirty="0">
                <a:latin typeface="宋体" panose="02010600030101010101" pitchFamily="2" charset="-122"/>
                <a:ea typeface="宋体" panose="02010600030101010101" pitchFamily="2" charset="-122"/>
              </a:rPr>
              <a:t>消除名相关</a:t>
            </a:r>
          </a:p>
          <a:p>
            <a:pPr lvl="2" eaLnBrk="1" hangingPunct="1">
              <a:lnSpc>
                <a:spcPts val="3000"/>
              </a:lnSpc>
              <a:spcBef>
                <a:spcPts val="0"/>
              </a:spcBef>
              <a:defRPr/>
            </a:pPr>
            <a:r>
              <a:rPr lang="zh-CN" altLang="en-US" dirty="0">
                <a:latin typeface="宋体" panose="02010600030101010101" pitchFamily="2" charset="-122"/>
                <a:ea typeface="宋体" panose="02010600030101010101" pitchFamily="2" charset="-122"/>
              </a:rPr>
              <a:t>引入两个临时寄存器</a:t>
            </a:r>
            <a:r>
              <a:rPr lang="en-US" altLang="zh-CN" dirty="0">
                <a:solidFill>
                  <a:schemeClr val="hlink"/>
                </a:solidFill>
                <a:latin typeface="宋体" panose="02010600030101010101" pitchFamily="2" charset="-122"/>
                <a:ea typeface="宋体" panose="02010600030101010101" pitchFamily="2" charset="-122"/>
              </a:rPr>
              <a:t>S</a:t>
            </a:r>
            <a:r>
              <a:rPr lang="zh-CN" altLang="en-US" dirty="0">
                <a:latin typeface="宋体" panose="02010600030101010101" pitchFamily="2" charset="-122"/>
                <a:ea typeface="宋体" panose="02010600030101010101" pitchFamily="2" charset="-122"/>
              </a:rPr>
              <a:t>和</a:t>
            </a:r>
            <a:r>
              <a:rPr lang="en-US" altLang="zh-CN" dirty="0">
                <a:solidFill>
                  <a:srgbClr val="D60093"/>
                </a:solidFill>
                <a:latin typeface="宋体" panose="02010600030101010101" pitchFamily="2" charset="-122"/>
                <a:ea typeface="宋体" panose="02010600030101010101" pitchFamily="2" charset="-122"/>
              </a:rPr>
              <a:t>T</a:t>
            </a:r>
          </a:p>
          <a:p>
            <a:pPr lvl="2" eaLnBrk="1" hangingPunct="1">
              <a:lnSpc>
                <a:spcPts val="3000"/>
              </a:lnSpc>
              <a:spcBef>
                <a:spcPts val="0"/>
              </a:spcBef>
              <a:defRPr/>
            </a:pPr>
            <a:r>
              <a:rPr lang="zh-CN" altLang="en-US" dirty="0">
                <a:latin typeface="宋体" panose="02010600030101010101" pitchFamily="2" charset="-122"/>
                <a:ea typeface="宋体" panose="02010600030101010101" pitchFamily="2" charset="-122"/>
              </a:rPr>
              <a:t>把这段代码改写为：</a:t>
            </a:r>
          </a:p>
          <a:p>
            <a:pPr lvl="2" eaLnBrk="1" hangingPunct="1">
              <a:lnSpc>
                <a:spcPts val="3000"/>
              </a:lnSpc>
              <a:spcBef>
                <a:spcPts val="0"/>
              </a:spcBef>
              <a:buFont typeface="Wingdings" panose="05000000000000000000" pitchFamily="2" charset="2"/>
              <a:buNone/>
              <a:defRPr/>
            </a:pPr>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DIV.D	F0</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F2</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F4</a:t>
            </a:r>
          </a:p>
          <a:p>
            <a:pPr lvl="2" eaLnBrk="1" hangingPunct="1">
              <a:lnSpc>
                <a:spcPts val="3000"/>
              </a:lnSpc>
              <a:spcBef>
                <a:spcPts val="0"/>
              </a:spcBef>
              <a:buFont typeface="Wingdings" panose="05000000000000000000" pitchFamily="2" charset="2"/>
              <a:buNone/>
              <a:defRPr/>
            </a:pPr>
            <a:r>
              <a:rPr lang="en-US" altLang="zh-CN" dirty="0">
                <a:latin typeface="宋体" panose="02010600030101010101" pitchFamily="2" charset="-122"/>
                <a:ea typeface="宋体" panose="02010600030101010101" pitchFamily="2" charset="-122"/>
              </a:rPr>
              <a:t>       </a:t>
            </a:r>
            <a:r>
              <a:rPr lang="en-US" altLang="zh-CN" dirty="0">
                <a:solidFill>
                  <a:srgbClr val="FF0000"/>
                </a:solidFill>
                <a:latin typeface="宋体" panose="02010600030101010101" pitchFamily="2" charset="-122"/>
                <a:ea typeface="宋体" panose="02010600030101010101" pitchFamily="2" charset="-122"/>
              </a:rPr>
              <a:t>ADD.D</a:t>
            </a:r>
            <a:r>
              <a:rPr lang="en-US" altLang="zh-CN" dirty="0">
                <a:latin typeface="宋体" panose="02010600030101010101" pitchFamily="2" charset="-122"/>
                <a:ea typeface="宋体" panose="02010600030101010101" pitchFamily="2" charset="-122"/>
              </a:rPr>
              <a:t>	</a:t>
            </a:r>
            <a:r>
              <a:rPr lang="en-US" altLang="zh-CN" dirty="0">
                <a:solidFill>
                  <a:schemeClr val="hlink"/>
                </a:solidFill>
                <a:latin typeface="宋体" panose="02010600030101010101" pitchFamily="2" charset="-122"/>
                <a:ea typeface="宋体" panose="02010600030101010101" pitchFamily="2" charset="-122"/>
              </a:rPr>
              <a:t>S</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F0</a:t>
            </a:r>
            <a:r>
              <a:rPr lang="zh-CN" altLang="en-US" dirty="0">
                <a:latin typeface="宋体" panose="02010600030101010101" pitchFamily="2" charset="-122"/>
                <a:ea typeface="宋体" panose="02010600030101010101" pitchFamily="2" charset="-122"/>
              </a:rPr>
              <a:t>，</a:t>
            </a:r>
            <a:r>
              <a:rPr lang="en-US" altLang="zh-CN" dirty="0">
                <a:solidFill>
                  <a:srgbClr val="C705CC"/>
                </a:solidFill>
                <a:latin typeface="宋体" panose="02010600030101010101" pitchFamily="2" charset="-122"/>
                <a:ea typeface="宋体" panose="02010600030101010101" pitchFamily="2" charset="-122"/>
              </a:rPr>
              <a:t>F8</a:t>
            </a:r>
          </a:p>
          <a:p>
            <a:pPr lvl="2" eaLnBrk="1" hangingPunct="1">
              <a:lnSpc>
                <a:spcPts val="3000"/>
              </a:lnSpc>
              <a:spcBef>
                <a:spcPts val="0"/>
              </a:spcBef>
              <a:buFont typeface="Wingdings" panose="05000000000000000000" pitchFamily="2" charset="2"/>
              <a:buNone/>
              <a:defRPr/>
            </a:pPr>
            <a:r>
              <a:rPr lang="en-US" altLang="zh-CN" dirty="0">
                <a:latin typeface="宋体" panose="02010600030101010101" pitchFamily="2" charset="-122"/>
                <a:ea typeface="宋体" panose="02010600030101010101" pitchFamily="2" charset="-122"/>
              </a:rPr>
              <a:t>       S.D	</a:t>
            </a:r>
            <a:r>
              <a:rPr lang="en-US" altLang="zh-CN" dirty="0">
                <a:solidFill>
                  <a:schemeClr val="hlink"/>
                </a:solidFill>
                <a:latin typeface="宋体" panose="02010600030101010101" pitchFamily="2" charset="-122"/>
                <a:ea typeface="宋体" panose="02010600030101010101" pitchFamily="2" charset="-122"/>
              </a:rPr>
              <a:t>S</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0</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R1</a:t>
            </a:r>
            <a:r>
              <a:rPr lang="zh-CN" altLang="en-US" dirty="0">
                <a:latin typeface="宋体" panose="02010600030101010101" pitchFamily="2" charset="-122"/>
                <a:ea typeface="宋体" panose="02010600030101010101" pitchFamily="2" charset="-122"/>
              </a:rPr>
              <a:t>）</a:t>
            </a:r>
          </a:p>
          <a:p>
            <a:pPr lvl="2" eaLnBrk="1" hangingPunct="1">
              <a:lnSpc>
                <a:spcPts val="3000"/>
              </a:lnSpc>
              <a:spcBef>
                <a:spcPts val="0"/>
              </a:spcBef>
              <a:buFont typeface="Wingdings" panose="05000000000000000000" pitchFamily="2" charset="2"/>
              <a:buNone/>
              <a:defRPr/>
            </a:pPr>
            <a:r>
              <a:rPr lang="zh-CN" altLang="en-US" dirty="0">
                <a:latin typeface="宋体" panose="02010600030101010101" pitchFamily="2" charset="-122"/>
                <a:ea typeface="宋体" panose="02010600030101010101" pitchFamily="2" charset="-122"/>
              </a:rPr>
              <a:t>       </a:t>
            </a:r>
            <a:r>
              <a:rPr lang="en-US" altLang="zh-CN" dirty="0">
                <a:solidFill>
                  <a:srgbClr val="FF0000"/>
                </a:solidFill>
                <a:latin typeface="宋体" panose="02010600030101010101" pitchFamily="2" charset="-122"/>
                <a:ea typeface="宋体" panose="02010600030101010101" pitchFamily="2" charset="-122"/>
              </a:rPr>
              <a:t>SUB.D</a:t>
            </a:r>
            <a:r>
              <a:rPr lang="en-US" altLang="zh-CN" dirty="0">
                <a:latin typeface="宋体" panose="02010600030101010101" pitchFamily="2" charset="-122"/>
                <a:ea typeface="宋体" panose="02010600030101010101" pitchFamily="2" charset="-122"/>
              </a:rPr>
              <a:t>	</a:t>
            </a:r>
            <a:r>
              <a:rPr lang="en-US" altLang="zh-CN" dirty="0">
                <a:solidFill>
                  <a:srgbClr val="C705CC"/>
                </a:solidFill>
                <a:latin typeface="宋体" panose="02010600030101010101" pitchFamily="2" charset="-122"/>
                <a:ea typeface="宋体" panose="02010600030101010101" pitchFamily="2" charset="-122"/>
              </a:rPr>
              <a:t>T</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F10</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F14</a:t>
            </a:r>
          </a:p>
          <a:p>
            <a:pPr lvl="2" eaLnBrk="1" hangingPunct="1">
              <a:lnSpc>
                <a:spcPts val="3000"/>
              </a:lnSpc>
              <a:spcBef>
                <a:spcPts val="0"/>
              </a:spcBef>
              <a:buFont typeface="Wingdings" panose="05000000000000000000" pitchFamily="2" charset="2"/>
              <a:buNone/>
              <a:defRPr/>
            </a:pPr>
            <a:r>
              <a:rPr lang="en-US" altLang="zh-CN" dirty="0">
                <a:latin typeface="宋体" panose="02010600030101010101" pitchFamily="2" charset="-122"/>
                <a:ea typeface="宋体" panose="02010600030101010101" pitchFamily="2" charset="-122"/>
              </a:rPr>
              <a:t>       </a:t>
            </a:r>
            <a:r>
              <a:rPr lang="en-US" altLang="zh-CN" dirty="0">
                <a:solidFill>
                  <a:srgbClr val="FF0000"/>
                </a:solidFill>
                <a:latin typeface="宋体" panose="02010600030101010101" pitchFamily="2" charset="-122"/>
                <a:ea typeface="宋体" panose="02010600030101010101" pitchFamily="2" charset="-122"/>
              </a:rPr>
              <a:t>MUL.D</a:t>
            </a:r>
            <a:r>
              <a:rPr lang="en-US" altLang="zh-CN" dirty="0">
                <a:latin typeface="宋体" panose="02010600030101010101" pitchFamily="2" charset="-122"/>
                <a:ea typeface="宋体" panose="02010600030101010101" pitchFamily="2" charset="-122"/>
              </a:rPr>
              <a:t>	</a:t>
            </a:r>
            <a:r>
              <a:rPr lang="en-US" altLang="zh-CN" dirty="0">
                <a:solidFill>
                  <a:schemeClr val="hlink"/>
                </a:solidFill>
                <a:latin typeface="宋体" panose="02010600030101010101" pitchFamily="2" charset="-122"/>
                <a:ea typeface="宋体" panose="02010600030101010101" pitchFamily="2" charset="-122"/>
              </a:rPr>
              <a:t>F6</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F10</a:t>
            </a:r>
            <a:r>
              <a:rPr lang="zh-CN" altLang="en-US" dirty="0">
                <a:latin typeface="宋体" panose="02010600030101010101" pitchFamily="2" charset="-122"/>
                <a:ea typeface="宋体" panose="02010600030101010101" pitchFamily="2" charset="-122"/>
              </a:rPr>
              <a:t>，</a:t>
            </a:r>
            <a:r>
              <a:rPr lang="en-US" altLang="zh-CN" dirty="0">
                <a:solidFill>
                  <a:srgbClr val="C705CC"/>
                </a:solidFill>
                <a:latin typeface="宋体" panose="02010600030101010101" pitchFamily="2" charset="-122"/>
                <a:ea typeface="宋体" panose="02010600030101010101" pitchFamily="2" charset="-122"/>
              </a:rPr>
              <a:t>T</a:t>
            </a:r>
          </a:p>
          <a:p>
            <a:pPr lvl="2" eaLnBrk="1" hangingPunct="1">
              <a:lnSpc>
                <a:spcPts val="3000"/>
              </a:lnSpc>
              <a:spcBef>
                <a:spcPts val="0"/>
              </a:spcBef>
              <a:buFont typeface="Wingdings" panose="05000000000000000000" pitchFamily="2" charset="2"/>
              <a:buNone/>
              <a:defRPr/>
            </a:pPr>
            <a:endParaRPr lang="en-US" altLang="zh-CN" dirty="0">
              <a:solidFill>
                <a:schemeClr val="bg2">
                  <a:lumMod val="75000"/>
                </a:schemeClr>
              </a:solidFill>
              <a:latin typeface="宋体" panose="02010600030101010101" pitchFamily="2" charset="-122"/>
              <a:ea typeface="宋体" panose="02010600030101010101" pitchFamily="2" charset="-122"/>
            </a:endParaRPr>
          </a:p>
          <a:p>
            <a:pPr marL="0" lvl="2" indent="0" fontAlgn="base">
              <a:lnSpc>
                <a:spcPct val="100000"/>
              </a:lnSpc>
              <a:spcBef>
                <a:spcPct val="50000"/>
              </a:spcBef>
              <a:spcAft>
                <a:spcPct val="0"/>
              </a:spcAft>
              <a:buNone/>
              <a:defRPr/>
            </a:pPr>
            <a:r>
              <a:rPr kumimoji="1" lang="en-US" altLang="zh-CN" b="1" dirty="0">
                <a:solidFill>
                  <a:srgbClr val="4768F5"/>
                </a:solidFill>
                <a:latin typeface="宋体" panose="02010600030101010101" pitchFamily="2" charset="-122"/>
                <a:ea typeface="宋体" panose="02010600030101010101" pitchFamily="2" charset="-122"/>
              </a:rPr>
              <a:t>       </a:t>
            </a:r>
            <a:r>
              <a:rPr kumimoji="1" lang="en-US" altLang="zh-CN" dirty="0">
                <a:solidFill>
                  <a:srgbClr val="4768F5"/>
                </a:solidFill>
                <a:latin typeface="宋体" panose="02010600030101010101" pitchFamily="2" charset="-122"/>
                <a:ea typeface="宋体" panose="02010600030101010101" pitchFamily="2" charset="-122"/>
              </a:rPr>
              <a:t>S</a:t>
            </a:r>
            <a:r>
              <a:rPr kumimoji="1" lang="zh-CN" altLang="en-US" dirty="0">
                <a:solidFill>
                  <a:srgbClr val="4768F5"/>
                </a:solidFill>
                <a:latin typeface="宋体" panose="02010600030101010101" pitchFamily="2" charset="-122"/>
                <a:ea typeface="宋体" panose="02010600030101010101" pitchFamily="2" charset="-122"/>
              </a:rPr>
              <a:t>消除</a:t>
            </a:r>
            <a:r>
              <a:rPr kumimoji="1" lang="en-US" altLang="zh-CN" dirty="0">
                <a:solidFill>
                  <a:srgbClr val="4768F5"/>
                </a:solidFill>
                <a:latin typeface="宋体" panose="02010600030101010101" pitchFamily="2" charset="-122"/>
                <a:ea typeface="宋体" panose="02010600030101010101" pitchFamily="2" charset="-122"/>
              </a:rPr>
              <a:t>ADD</a:t>
            </a:r>
            <a:r>
              <a:rPr kumimoji="1" lang="zh-CN" altLang="en-US" dirty="0">
                <a:solidFill>
                  <a:srgbClr val="4768F5"/>
                </a:solidFill>
                <a:latin typeface="宋体" panose="02010600030101010101" pitchFamily="2" charset="-122"/>
                <a:ea typeface="宋体" panose="02010600030101010101" pitchFamily="2" charset="-122"/>
              </a:rPr>
              <a:t>与</a:t>
            </a:r>
            <a:r>
              <a:rPr kumimoji="1" lang="en-US" altLang="zh-CN" dirty="0">
                <a:solidFill>
                  <a:srgbClr val="4768F5"/>
                </a:solidFill>
                <a:latin typeface="宋体" panose="02010600030101010101" pitchFamily="2" charset="-122"/>
                <a:ea typeface="宋体" panose="02010600030101010101" pitchFamily="2" charset="-122"/>
              </a:rPr>
              <a:t>MUL</a:t>
            </a:r>
            <a:r>
              <a:rPr kumimoji="1" lang="zh-CN" altLang="en-US" dirty="0">
                <a:solidFill>
                  <a:srgbClr val="4768F5"/>
                </a:solidFill>
                <a:latin typeface="宋体" panose="02010600030101010101" pitchFamily="2" charset="-122"/>
                <a:ea typeface="宋体" panose="02010600030101010101" pitchFamily="2" charset="-122"/>
              </a:rPr>
              <a:t>的</a:t>
            </a:r>
            <a:r>
              <a:rPr kumimoji="1" lang="en-US" altLang="zh-CN" dirty="0">
                <a:solidFill>
                  <a:srgbClr val="4768F5"/>
                </a:solidFill>
                <a:latin typeface="宋体" panose="02010600030101010101" pitchFamily="2" charset="-122"/>
                <a:ea typeface="宋体" panose="02010600030101010101" pitchFamily="2" charset="-122"/>
              </a:rPr>
              <a:t>WAW</a:t>
            </a:r>
            <a:r>
              <a:rPr kumimoji="1" lang="zh-CN" altLang="en-US" dirty="0">
                <a:solidFill>
                  <a:srgbClr val="4768F5"/>
                </a:solidFill>
                <a:latin typeface="宋体" panose="02010600030101010101" pitchFamily="2" charset="-122"/>
                <a:ea typeface="宋体" panose="02010600030101010101" pitchFamily="2" charset="-122"/>
              </a:rPr>
              <a:t>冲突</a:t>
            </a:r>
            <a:endParaRPr kumimoji="1" lang="en-US" altLang="zh-CN" dirty="0">
              <a:solidFill>
                <a:srgbClr val="4768F5"/>
              </a:solidFill>
              <a:latin typeface="宋体" panose="02010600030101010101" pitchFamily="2" charset="-122"/>
              <a:ea typeface="宋体" panose="02010600030101010101" pitchFamily="2" charset="-122"/>
            </a:endParaRPr>
          </a:p>
          <a:p>
            <a:pPr lvl="2" eaLnBrk="1" hangingPunct="1">
              <a:lnSpc>
                <a:spcPts val="3000"/>
              </a:lnSpc>
              <a:spcBef>
                <a:spcPts val="0"/>
              </a:spcBef>
              <a:buFont typeface="Wingdings" panose="05000000000000000000" pitchFamily="2" charset="2"/>
              <a:buNone/>
              <a:defRPr/>
            </a:pPr>
            <a:r>
              <a:rPr lang="en-US" altLang="zh-CN" dirty="0">
                <a:solidFill>
                  <a:srgbClr val="C705CC"/>
                </a:solidFill>
                <a:latin typeface="宋体" panose="02010600030101010101" pitchFamily="2" charset="-122"/>
                <a:ea typeface="宋体" panose="02010600030101010101" pitchFamily="2" charset="-122"/>
              </a:rPr>
              <a:t>T</a:t>
            </a:r>
            <a:r>
              <a:rPr lang="zh-CN" altLang="en-US" dirty="0">
                <a:solidFill>
                  <a:srgbClr val="C705CC"/>
                </a:solidFill>
                <a:latin typeface="宋体" panose="02010600030101010101" pitchFamily="2" charset="-122"/>
                <a:ea typeface="宋体" panose="02010600030101010101" pitchFamily="2" charset="-122"/>
              </a:rPr>
              <a:t>消除</a:t>
            </a:r>
            <a:r>
              <a:rPr lang="en-US" altLang="zh-CN" dirty="0">
                <a:solidFill>
                  <a:srgbClr val="C705CC"/>
                </a:solidFill>
                <a:latin typeface="宋体" panose="02010600030101010101" pitchFamily="2" charset="-122"/>
                <a:ea typeface="宋体" panose="02010600030101010101" pitchFamily="2" charset="-122"/>
              </a:rPr>
              <a:t>ADD</a:t>
            </a:r>
            <a:r>
              <a:rPr lang="zh-CN" altLang="en-US" dirty="0">
                <a:solidFill>
                  <a:srgbClr val="C705CC"/>
                </a:solidFill>
                <a:latin typeface="宋体" panose="02010600030101010101" pitchFamily="2" charset="-122"/>
                <a:ea typeface="宋体" panose="02010600030101010101" pitchFamily="2" charset="-122"/>
              </a:rPr>
              <a:t>与</a:t>
            </a:r>
            <a:r>
              <a:rPr lang="en-US" altLang="zh-CN" dirty="0">
                <a:solidFill>
                  <a:srgbClr val="C705CC"/>
                </a:solidFill>
                <a:latin typeface="宋体" panose="02010600030101010101" pitchFamily="2" charset="-122"/>
                <a:ea typeface="宋体" panose="02010600030101010101" pitchFamily="2" charset="-122"/>
              </a:rPr>
              <a:t>SUB</a:t>
            </a:r>
            <a:r>
              <a:rPr lang="zh-CN" altLang="en-US" dirty="0">
                <a:solidFill>
                  <a:srgbClr val="C705CC"/>
                </a:solidFill>
                <a:latin typeface="宋体" panose="02010600030101010101" pitchFamily="2" charset="-122"/>
                <a:ea typeface="宋体" panose="02010600030101010101" pitchFamily="2" charset="-122"/>
              </a:rPr>
              <a:t>的</a:t>
            </a:r>
            <a:r>
              <a:rPr lang="en-US" altLang="zh-CN" dirty="0">
                <a:solidFill>
                  <a:srgbClr val="C705CC"/>
                </a:solidFill>
                <a:latin typeface="宋体" panose="02010600030101010101" pitchFamily="2" charset="-122"/>
                <a:ea typeface="宋体" panose="02010600030101010101" pitchFamily="2" charset="-122"/>
              </a:rPr>
              <a:t>WAR</a:t>
            </a:r>
            <a:r>
              <a:rPr lang="zh-CN" altLang="en-US" dirty="0">
                <a:solidFill>
                  <a:srgbClr val="C705CC"/>
                </a:solidFill>
                <a:latin typeface="宋体" panose="02010600030101010101" pitchFamily="2" charset="-122"/>
                <a:ea typeface="宋体" panose="02010600030101010101" pitchFamily="2" charset="-122"/>
              </a:rPr>
              <a:t>冲突</a:t>
            </a:r>
            <a:endParaRPr lang="en-US" altLang="zh-CN" dirty="0">
              <a:solidFill>
                <a:srgbClr val="C705CC"/>
              </a:solidFill>
              <a:latin typeface="宋体" panose="02010600030101010101" pitchFamily="2" charset="-122"/>
              <a:ea typeface="宋体" panose="02010600030101010101" pitchFamily="2" charset="-122"/>
            </a:endParaRPr>
          </a:p>
          <a:p>
            <a:pPr lvl="2" eaLnBrk="1" hangingPunct="1">
              <a:buFont typeface="Wingdings" panose="05000000000000000000" pitchFamily="2" charset="2"/>
              <a:buNone/>
              <a:defRPr/>
            </a:pPr>
            <a:endParaRPr lang="en-US" altLang="zh-CN" dirty="0">
              <a:solidFill>
                <a:srgbClr val="C705CC"/>
              </a:solidFill>
              <a:latin typeface="黑体" pitchFamily="49" charset="-122"/>
              <a:ea typeface="黑体" pitchFamily="49" charset="-122"/>
            </a:endParaRPr>
          </a:p>
        </p:txBody>
      </p:sp>
      <p:sp>
        <p:nvSpPr>
          <p:cNvPr id="173060" name="Text Box 4"/>
          <p:cNvSpPr txBox="1">
            <a:spLocks noChangeArrowheads="1"/>
          </p:cNvSpPr>
          <p:nvPr/>
        </p:nvSpPr>
        <p:spPr bwMode="auto">
          <a:xfrm>
            <a:off x="6285774" y="2508251"/>
            <a:ext cx="23764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50000"/>
              </a:spcBef>
              <a:spcAft>
                <a:spcPct val="0"/>
              </a:spcAft>
              <a:buClrTx/>
              <a:buNone/>
            </a:pPr>
            <a:r>
              <a:rPr lang="zh-CN" altLang="en-US" sz="2000" dirty="0">
                <a:solidFill>
                  <a:srgbClr val="4768F5"/>
                </a:solidFill>
                <a:latin typeface="宋体" panose="02010600030101010101" pitchFamily="2" charset="-122"/>
                <a:ea typeface="宋体" panose="02010600030101010101" pitchFamily="2" charset="-122"/>
              </a:rPr>
              <a:t>两个</a:t>
            </a:r>
            <a:r>
              <a:rPr lang="en-US" altLang="zh-CN" sz="2000" dirty="0">
                <a:solidFill>
                  <a:srgbClr val="4768F5"/>
                </a:solidFill>
                <a:latin typeface="宋体" panose="02010600030101010101" pitchFamily="2" charset="-122"/>
                <a:ea typeface="宋体" panose="02010600030101010101" pitchFamily="2" charset="-122"/>
              </a:rPr>
              <a:t>F6</a:t>
            </a:r>
            <a:r>
              <a:rPr lang="zh-CN" altLang="en-US" sz="2000" dirty="0">
                <a:solidFill>
                  <a:srgbClr val="4768F5"/>
                </a:solidFill>
                <a:latin typeface="宋体" panose="02010600030101010101" pitchFamily="2" charset="-122"/>
                <a:ea typeface="宋体" panose="02010600030101010101" pitchFamily="2" charset="-122"/>
              </a:rPr>
              <a:t>都换名为</a:t>
            </a:r>
            <a:r>
              <a:rPr lang="en-US" altLang="zh-CN" sz="2000" dirty="0">
                <a:solidFill>
                  <a:srgbClr val="4768F5"/>
                </a:solidFill>
                <a:latin typeface="宋体" panose="02010600030101010101" pitchFamily="2" charset="-122"/>
                <a:ea typeface="宋体" panose="02010600030101010101" pitchFamily="2" charset="-122"/>
              </a:rPr>
              <a:t>S</a:t>
            </a:r>
            <a:r>
              <a:rPr lang="en-US" altLang="zh-CN" sz="2000" dirty="0">
                <a:solidFill>
                  <a:srgbClr val="40458C"/>
                </a:solidFill>
              </a:rPr>
              <a:t> </a:t>
            </a:r>
          </a:p>
        </p:txBody>
      </p:sp>
      <p:sp>
        <p:nvSpPr>
          <p:cNvPr id="173061" name="AutoShape 5"/>
          <p:cNvSpPr>
            <a:spLocks/>
          </p:cNvSpPr>
          <p:nvPr/>
        </p:nvSpPr>
        <p:spPr bwMode="auto">
          <a:xfrm>
            <a:off x="5986417" y="2508251"/>
            <a:ext cx="153126" cy="379411"/>
          </a:xfrm>
          <a:prstGeom prst="rightBrace">
            <a:avLst>
              <a:gd name="adj1" fmla="val 29121"/>
              <a:gd name="adj2" fmla="val 50000"/>
            </a:avLst>
          </a:prstGeom>
          <a:noFill/>
          <a:ln w="1905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a:solidFill>
                <a:srgbClr val="40458C"/>
              </a:solidFill>
            </a:endParaRPr>
          </a:p>
        </p:txBody>
      </p:sp>
      <p:sp>
        <p:nvSpPr>
          <p:cNvPr id="173062" name="AutoShape 6"/>
          <p:cNvSpPr>
            <a:spLocks/>
          </p:cNvSpPr>
          <p:nvPr/>
        </p:nvSpPr>
        <p:spPr bwMode="auto">
          <a:xfrm>
            <a:off x="3415166" y="3272631"/>
            <a:ext cx="142875" cy="431800"/>
          </a:xfrm>
          <a:prstGeom prst="leftBrace">
            <a:avLst>
              <a:gd name="adj1" fmla="val 25185"/>
              <a:gd name="adj2" fmla="val 50000"/>
            </a:avLst>
          </a:prstGeom>
          <a:noFill/>
          <a:ln w="19050">
            <a:solidFill>
              <a:srgbClr val="D600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algn="ctr" fontAlgn="base">
              <a:lnSpc>
                <a:spcPct val="100000"/>
              </a:lnSpc>
              <a:spcBef>
                <a:spcPct val="0"/>
              </a:spcBef>
              <a:spcAft>
                <a:spcPct val="0"/>
              </a:spcAft>
              <a:buClrTx/>
              <a:buNone/>
            </a:pPr>
            <a:endParaRPr lang="zh-CN" altLang="zh-CN">
              <a:solidFill>
                <a:srgbClr val="D60093"/>
              </a:solidFill>
            </a:endParaRPr>
          </a:p>
        </p:txBody>
      </p:sp>
      <p:sp>
        <p:nvSpPr>
          <p:cNvPr id="173063" name="Text Box 7"/>
          <p:cNvSpPr txBox="1">
            <a:spLocks noChangeArrowheads="1"/>
          </p:cNvSpPr>
          <p:nvPr/>
        </p:nvSpPr>
        <p:spPr bwMode="auto">
          <a:xfrm>
            <a:off x="1326016" y="3272631"/>
            <a:ext cx="2232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50000"/>
              </a:spcBef>
              <a:spcAft>
                <a:spcPct val="0"/>
              </a:spcAft>
              <a:buClrTx/>
              <a:buNone/>
            </a:pPr>
            <a:r>
              <a:rPr lang="zh-CN" altLang="en-US" sz="2000" dirty="0">
                <a:solidFill>
                  <a:srgbClr val="D60093"/>
                </a:solidFill>
                <a:latin typeface="宋体" panose="02010600030101010101" pitchFamily="2" charset="-122"/>
                <a:ea typeface="宋体" panose="02010600030101010101" pitchFamily="2" charset="-122"/>
              </a:rPr>
              <a:t>两个</a:t>
            </a:r>
            <a:r>
              <a:rPr lang="en-US" altLang="zh-CN" sz="2000" dirty="0">
                <a:solidFill>
                  <a:srgbClr val="D60093"/>
                </a:solidFill>
                <a:latin typeface="宋体" panose="02010600030101010101" pitchFamily="2" charset="-122"/>
                <a:ea typeface="宋体" panose="02010600030101010101" pitchFamily="2" charset="-122"/>
              </a:rPr>
              <a:t>F8</a:t>
            </a:r>
            <a:r>
              <a:rPr lang="zh-CN" altLang="en-US" sz="2000" dirty="0">
                <a:solidFill>
                  <a:srgbClr val="D60093"/>
                </a:solidFill>
                <a:latin typeface="宋体" panose="02010600030101010101" pitchFamily="2" charset="-122"/>
                <a:ea typeface="宋体" panose="02010600030101010101" pitchFamily="2" charset="-122"/>
              </a:rPr>
              <a:t>都换名为</a:t>
            </a:r>
            <a:r>
              <a:rPr lang="en-US" altLang="zh-CN" sz="2000" dirty="0">
                <a:solidFill>
                  <a:srgbClr val="D60093"/>
                </a:solidFill>
                <a:latin typeface="宋体" panose="02010600030101010101" pitchFamily="2" charset="-122"/>
                <a:ea typeface="宋体" panose="02010600030101010101" pitchFamily="2" charset="-122"/>
              </a:rPr>
              <a:t>T </a:t>
            </a:r>
          </a:p>
        </p:txBody>
      </p:sp>
      <p:sp>
        <p:nvSpPr>
          <p:cNvPr id="173064" name="Rectangle 8" descr="Rectangle: Click to edit Master text styles&#10;Second level&#10;Third level&#10;Fourth level&#10;Fifth level"/>
          <p:cNvSpPr>
            <a:spLocks noChangeArrowheads="1"/>
          </p:cNvSpPr>
          <p:nvPr/>
        </p:nvSpPr>
        <p:spPr bwMode="auto">
          <a:xfrm>
            <a:off x="2208213" y="4953000"/>
            <a:ext cx="770255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spcAft>
                <a:spcPct val="0"/>
              </a:spcAft>
              <a:buClr>
                <a:srgbClr val="40458C"/>
              </a:buClr>
              <a:buFont typeface="Wingdings" panose="05000000000000000000" pitchFamily="2" charset="2"/>
              <a:buAutoNum type="arabicPeriod" startAt="4"/>
            </a:pPr>
            <a:endParaRPr lang="zh-CN" altLang="en-US">
              <a:latin typeface="黑体" panose="02010609060101010101" pitchFamily="49" charset="-122"/>
            </a:endParaRPr>
          </a:p>
        </p:txBody>
      </p:sp>
    </p:spTree>
    <p:extLst>
      <p:ext uri="{BB962C8B-B14F-4D97-AF65-F5344CB8AC3E}">
        <p14:creationId xmlns:p14="http://schemas.microsoft.com/office/powerpoint/2010/main" val="18177832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1319" y="205758"/>
            <a:ext cx="8029388" cy="5317272"/>
          </a:xfrm>
        </p:spPr>
        <p:txBody>
          <a:bodyPr/>
          <a:lstStyle/>
          <a:p>
            <a:pPr marL="0" indent="0">
              <a:buNone/>
            </a:pPr>
            <a:r>
              <a:rPr lang="en-US" altLang="zh-CN" sz="2400" dirty="0">
                <a:solidFill>
                  <a:srgbClr val="181E33"/>
                </a:solidFill>
                <a:latin typeface="宋体" panose="02010600030101010101" pitchFamily="2" charset="-122"/>
                <a:ea typeface="宋体" panose="02010600030101010101" pitchFamily="2" charset="-122"/>
              </a:rPr>
              <a:t>2.Tomasulo</a:t>
            </a:r>
            <a:r>
              <a:rPr lang="zh-CN" altLang="en-US" sz="2400" dirty="0">
                <a:solidFill>
                  <a:srgbClr val="181E33"/>
                </a:solidFill>
                <a:latin typeface="宋体" panose="02010600030101010101" pitchFamily="2" charset="-122"/>
                <a:ea typeface="宋体" panose="02010600030101010101" pitchFamily="2" charset="-122"/>
              </a:rPr>
              <a:t>的基本结构</a:t>
            </a:r>
          </a:p>
          <a:p>
            <a:pPr marL="0" indent="0">
              <a:buNone/>
            </a:pPr>
            <a:r>
              <a:rPr lang="zh-CN" altLang="en-US" sz="2400" dirty="0">
                <a:solidFill>
                  <a:srgbClr val="181E33"/>
                </a:solidFill>
                <a:latin typeface="宋体" panose="02010600030101010101" pitchFamily="2" charset="-122"/>
                <a:ea typeface="宋体" panose="02010600030101010101" pitchFamily="2" charset="-122"/>
              </a:rPr>
              <a:t>主要部件：</a:t>
            </a:r>
          </a:p>
          <a:p>
            <a:pPr indent="311150">
              <a:buFont typeface="Arial" panose="020B0604020202020204" pitchFamily="34" charset="0"/>
              <a:buChar char="•"/>
            </a:pPr>
            <a:r>
              <a:rPr lang="zh-CN" altLang="en-US" sz="2400" dirty="0">
                <a:solidFill>
                  <a:srgbClr val="181E33"/>
                </a:solidFill>
                <a:latin typeface="宋体" panose="02010600030101010101" pitchFamily="2" charset="-122"/>
                <a:ea typeface="宋体" panose="02010600030101010101" pitchFamily="2" charset="-122"/>
              </a:rPr>
              <a:t>指令队列</a:t>
            </a:r>
          </a:p>
          <a:p>
            <a:pPr indent="311150">
              <a:buFont typeface="Arial" panose="020B0604020202020204" pitchFamily="34" charset="0"/>
              <a:buChar char="•"/>
            </a:pPr>
            <a:r>
              <a:rPr lang="zh-CN" altLang="en-US" sz="2400" dirty="0">
                <a:solidFill>
                  <a:srgbClr val="181E33"/>
                </a:solidFill>
                <a:latin typeface="宋体" panose="02010600030101010101" pitchFamily="2" charset="-122"/>
                <a:ea typeface="宋体" panose="02010600030101010101" pitchFamily="2" charset="-122"/>
              </a:rPr>
              <a:t>保留站</a:t>
            </a:r>
          </a:p>
          <a:p>
            <a:pPr indent="311150">
              <a:buFont typeface="Arial" panose="020B0604020202020204" pitchFamily="34" charset="0"/>
              <a:buChar char="•"/>
            </a:pPr>
            <a:r>
              <a:rPr lang="en-US" altLang="zh-CN" sz="2400" dirty="0">
                <a:solidFill>
                  <a:srgbClr val="181E33"/>
                </a:solidFill>
                <a:latin typeface="宋体" panose="02010600030101010101" pitchFamily="2" charset="-122"/>
                <a:ea typeface="宋体" panose="02010600030101010101" pitchFamily="2" charset="-122"/>
              </a:rPr>
              <a:t>Store/load</a:t>
            </a:r>
            <a:r>
              <a:rPr lang="zh-CN" altLang="en-US" sz="2400" dirty="0">
                <a:solidFill>
                  <a:srgbClr val="181E33"/>
                </a:solidFill>
                <a:latin typeface="宋体" panose="02010600030101010101" pitchFamily="2" charset="-122"/>
                <a:ea typeface="宋体" panose="02010600030101010101" pitchFamily="2" charset="-122"/>
              </a:rPr>
              <a:t>缓冲器</a:t>
            </a:r>
          </a:p>
          <a:p>
            <a:pPr indent="311150">
              <a:buFont typeface="Arial" panose="020B0604020202020204" pitchFamily="34" charset="0"/>
              <a:buChar char="•"/>
            </a:pPr>
            <a:r>
              <a:rPr lang="zh-CN" altLang="en-US" sz="2400" dirty="0">
                <a:solidFill>
                  <a:srgbClr val="181E33"/>
                </a:solidFill>
                <a:latin typeface="宋体" panose="02010600030101010101" pitchFamily="2" charset="-122"/>
                <a:ea typeface="宋体" panose="02010600030101010101" pitchFamily="2" charset="-122"/>
              </a:rPr>
              <a:t>公共数据总线</a:t>
            </a:r>
            <a:r>
              <a:rPr lang="en-US" altLang="zh-CN" sz="2400" dirty="0">
                <a:solidFill>
                  <a:srgbClr val="181E33"/>
                </a:solidFill>
                <a:latin typeface="宋体" panose="02010600030101010101" pitchFamily="2" charset="-122"/>
                <a:ea typeface="宋体" panose="02010600030101010101" pitchFamily="2" charset="-122"/>
              </a:rPr>
              <a:t>CDB</a:t>
            </a:r>
          </a:p>
          <a:p>
            <a:pPr indent="311150">
              <a:buFont typeface="Arial" panose="020B0604020202020204" pitchFamily="34" charset="0"/>
              <a:buChar char="•"/>
            </a:pPr>
            <a:r>
              <a:rPr lang="zh-CN" altLang="en-US" sz="2400" dirty="0">
                <a:solidFill>
                  <a:srgbClr val="181E33"/>
                </a:solidFill>
                <a:latin typeface="宋体" panose="02010600030101010101" pitchFamily="2" charset="-122"/>
                <a:ea typeface="宋体" panose="02010600030101010101" pitchFamily="2" charset="-122"/>
              </a:rPr>
              <a:t>运算部件</a:t>
            </a:r>
            <a:endParaRPr lang="en-US" altLang="zh-CN" sz="2400" dirty="0">
              <a:solidFill>
                <a:srgbClr val="181E33"/>
              </a:solidFill>
              <a:latin typeface="宋体" panose="02010600030101010101" pitchFamily="2" charset="-122"/>
              <a:ea typeface="宋体" panose="02010600030101010101" pitchFamily="2" charset="-122"/>
            </a:endParaRPr>
          </a:p>
          <a:p>
            <a:pPr indent="311150">
              <a:buFont typeface="Arial" panose="020B0604020202020204" pitchFamily="34" charset="0"/>
              <a:buChar char="•"/>
            </a:pPr>
            <a:r>
              <a:rPr lang="zh-CN" altLang="en-US" sz="2400" dirty="0">
                <a:solidFill>
                  <a:srgbClr val="181E33"/>
                </a:solidFill>
                <a:latin typeface="宋体" panose="02010600030101010101" pitchFamily="2" charset="-122"/>
                <a:ea typeface="宋体" panose="02010600030101010101" pitchFamily="2" charset="-122"/>
              </a:rPr>
              <a:t>存储部件</a:t>
            </a:r>
            <a:endParaRPr lang="en-US" altLang="zh-CN" sz="2400" dirty="0">
              <a:solidFill>
                <a:srgbClr val="181E33"/>
              </a:solidFill>
              <a:latin typeface="宋体" panose="02010600030101010101" pitchFamily="2" charset="-122"/>
              <a:ea typeface="宋体" panose="02010600030101010101" pitchFamily="2" charset="-122"/>
            </a:endParaRPr>
          </a:p>
          <a:p>
            <a:pPr indent="311150">
              <a:buFont typeface="Arial" panose="020B0604020202020204" pitchFamily="34" charset="0"/>
              <a:buChar char="•"/>
            </a:pPr>
            <a:r>
              <a:rPr lang="zh-CN" altLang="en-US" sz="2400" dirty="0">
                <a:solidFill>
                  <a:srgbClr val="181E33"/>
                </a:solidFill>
                <a:latin typeface="宋体" panose="02010600030101010101" pitchFamily="2" charset="-122"/>
                <a:ea typeface="宋体" panose="02010600030101010101" pitchFamily="2" charset="-122"/>
              </a:rPr>
              <a:t>浮点寄存器</a:t>
            </a:r>
            <a:endParaRPr lang="en-US" altLang="zh-CN" sz="2400" dirty="0">
              <a:solidFill>
                <a:srgbClr val="181E33"/>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2800" dirty="0">
              <a:solidFill>
                <a:srgbClr val="181E33"/>
              </a:solidFill>
              <a:latin typeface="宋体" panose="02010600030101010101" pitchFamily="2" charset="-122"/>
              <a:ea typeface="宋体" panose="02010600030101010101" pitchFamily="2" charset="-122"/>
            </a:endParaRPr>
          </a:p>
          <a:p>
            <a:pPr marL="0" lvl="0" indent="0">
              <a:buNone/>
            </a:pPr>
            <a:r>
              <a:rPr lang="en-US" altLang="zh-CN" sz="2800" b="1" dirty="0">
                <a:solidFill>
                  <a:srgbClr val="181E33"/>
                </a:solidFill>
                <a:latin typeface="黑体" panose="02010609060101010101" pitchFamily="49" charset="-122"/>
                <a:ea typeface="黑体" panose="02010609060101010101" pitchFamily="49" charset="-122"/>
              </a:rPr>
              <a:t> </a:t>
            </a:r>
            <a:endParaRPr lang="zh-CN" altLang="en-US" sz="2800" dirty="0">
              <a:solidFill>
                <a:srgbClr val="181E33"/>
              </a:solidFill>
              <a:latin typeface="PingFangSC"/>
            </a:endParaRPr>
          </a:p>
          <a:p>
            <a:pPr>
              <a:buFont typeface="Arial" panose="020B0604020202020204" pitchFamily="34" charset="0"/>
              <a:buChar char="•"/>
            </a:pPr>
            <a:endParaRPr lang="zh-CN" altLang="en-US" sz="2400" dirty="0">
              <a:solidFill>
                <a:srgbClr val="181E33"/>
              </a:solidFill>
              <a:latin typeface="PingFangSC"/>
            </a:endParaRPr>
          </a:p>
          <a:p>
            <a:pPr marL="0" indent="0" algn="ctr">
              <a:buNone/>
            </a:pPr>
            <a:endParaRPr lang="en-US" altLang="zh-CN" b="1" dirty="0">
              <a:solidFill>
                <a:srgbClr val="333333"/>
              </a:solidFill>
              <a:latin typeface="MicroSoft YaHei" panose="020B0503020204020204" pitchFamily="34" charset="-122"/>
              <a:ea typeface="MicroSoft YaHei" panose="020B0503020204020204" pitchFamily="34" charset="-122"/>
            </a:endParaRPr>
          </a:p>
          <a:p>
            <a:pPr marL="0" indent="0">
              <a:buNone/>
            </a:pPr>
            <a:endParaRPr lang="zh-CN" altLang="en-US" dirty="0"/>
          </a:p>
        </p:txBody>
      </p:sp>
      <p:graphicFrame>
        <p:nvGraphicFramePr>
          <p:cNvPr id="5" name="Object 4"/>
          <p:cNvGraphicFramePr>
            <a:graphicFrameLocks noChangeAspect="1"/>
          </p:cNvGraphicFramePr>
          <p:nvPr/>
        </p:nvGraphicFramePr>
        <p:xfrm>
          <a:off x="3852131" y="554423"/>
          <a:ext cx="8020050" cy="5184775"/>
        </p:xfrm>
        <a:graphic>
          <a:graphicData uri="http://schemas.openxmlformats.org/presentationml/2006/ole">
            <mc:AlternateContent xmlns:mc="http://schemas.openxmlformats.org/markup-compatibility/2006">
              <mc:Choice xmlns:v="urn:schemas-microsoft-com:vml" Requires="v">
                <p:oleObj name="图片" r:id="rId2" imgW="5127662" imgH="3314128" progId="Word.Picture.8">
                  <p:embed/>
                </p:oleObj>
              </mc:Choice>
              <mc:Fallback>
                <p:oleObj name="图片" r:id="rId2" imgW="5127662" imgH="3314128" progId="Word.Picture.8">
                  <p:embed/>
                  <p:pic>
                    <p:nvPicPr>
                      <p:cNvPr id="0" name=""/>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2131" y="554423"/>
                        <a:ext cx="8020050" cy="518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 name="文本框 5">
            <a:extLst>
              <a:ext uri="{FF2B5EF4-FFF2-40B4-BE49-F238E27FC236}">
                <a16:creationId xmlns:a16="http://schemas.microsoft.com/office/drawing/2014/main" id="{CA70D627-DA7A-A6F4-50D0-E437A813CCF5}"/>
              </a:ext>
            </a:extLst>
          </p:cNvPr>
          <p:cNvSpPr txBox="1"/>
          <p:nvPr/>
        </p:nvSpPr>
        <p:spPr>
          <a:xfrm>
            <a:off x="6722495" y="5823066"/>
            <a:ext cx="3633809" cy="369332"/>
          </a:xfrm>
          <a:prstGeom prst="rect">
            <a:avLst/>
          </a:prstGeom>
          <a:noFill/>
        </p:spPr>
        <p:txBody>
          <a:bodyPr wrap="square">
            <a:spAutoFit/>
          </a:bodyPr>
          <a:lstStyle/>
          <a:p>
            <a:r>
              <a:rPr lang="en-US" altLang="zh-CN" sz="1800">
                <a:solidFill>
                  <a:srgbClr val="181E33"/>
                </a:solidFill>
                <a:latin typeface="宋体" panose="02010600030101010101" pitchFamily="2" charset="-122"/>
                <a:ea typeface="宋体" panose="02010600030101010101" pitchFamily="2" charset="-122"/>
              </a:rPr>
              <a:t>3.1 Tomasulo</a:t>
            </a:r>
            <a:r>
              <a:rPr lang="zh-CN" altLang="en-US" sz="1800" dirty="0">
                <a:solidFill>
                  <a:srgbClr val="181E33"/>
                </a:solidFill>
                <a:latin typeface="宋体" panose="02010600030101010101" pitchFamily="2" charset="-122"/>
                <a:ea typeface="宋体" panose="02010600030101010101" pitchFamily="2" charset="-122"/>
              </a:rPr>
              <a:t>的基本结构</a:t>
            </a:r>
            <a:r>
              <a:rPr lang="zh-CN" altLang="en-US" dirty="0">
                <a:solidFill>
                  <a:srgbClr val="181E33"/>
                </a:solidFill>
                <a:latin typeface="宋体" panose="02010600030101010101" pitchFamily="2" charset="-122"/>
                <a:ea typeface="宋体" panose="02010600030101010101" pitchFamily="2" charset="-122"/>
              </a:rPr>
              <a:t>图</a:t>
            </a:r>
            <a:endParaRPr lang="zh-CN" altLang="en-US" dirty="0"/>
          </a:p>
        </p:txBody>
      </p:sp>
    </p:spTree>
    <p:extLst>
      <p:ext uri="{BB962C8B-B14F-4D97-AF65-F5344CB8AC3E}">
        <p14:creationId xmlns:p14="http://schemas.microsoft.com/office/powerpoint/2010/main" val="10005871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Rectangle 3" descr="Rectangle: Click to edit Master text styles&#10;Second level&#10;Third level&#10;Fourth level&#10;Fifth level"/>
          <p:cNvSpPr>
            <a:spLocks noGrp="1" noChangeArrowheads="1"/>
          </p:cNvSpPr>
          <p:nvPr>
            <p:ph idx="1"/>
          </p:nvPr>
        </p:nvSpPr>
        <p:spPr>
          <a:xfrm>
            <a:off x="0" y="114883"/>
            <a:ext cx="11453178" cy="4834735"/>
          </a:xfrm>
        </p:spPr>
        <p:txBody>
          <a:bodyPr>
            <a:noAutofit/>
          </a:bodyPr>
          <a:lstStyle/>
          <a:p>
            <a:pPr marL="367200" lvl="1" indent="-457200" eaLnBrk="1" hangingPunct="1">
              <a:lnSpc>
                <a:spcPct val="150000"/>
              </a:lnSpc>
            </a:pPr>
            <a:r>
              <a:rPr lang="zh-CN" altLang="en-US" sz="2000" dirty="0">
                <a:latin typeface="宋体" panose="02010600030101010101" pitchFamily="2" charset="-122"/>
                <a:ea typeface="宋体" panose="02010600030101010101" pitchFamily="2" charset="-122"/>
              </a:rPr>
              <a:t>保留站（</a:t>
            </a:r>
            <a:r>
              <a:rPr lang="en-US" altLang="zh-CN" sz="2000" dirty="0">
                <a:solidFill>
                  <a:srgbClr val="9933FF"/>
                </a:solidFill>
                <a:latin typeface="宋体" panose="02010600030101010101" pitchFamily="2" charset="-122"/>
                <a:ea typeface="宋体" panose="02010600030101010101" pitchFamily="2" charset="-122"/>
              </a:rPr>
              <a:t>reservation station</a:t>
            </a:r>
            <a:r>
              <a:rPr lang="zh-CN" altLang="en-US" sz="2000" dirty="0">
                <a:latin typeface="宋体" panose="02010600030101010101" pitchFamily="2" charset="-122"/>
                <a:ea typeface="宋体" panose="02010600030101010101" pitchFamily="2" charset="-122"/>
              </a:rPr>
              <a:t>）</a:t>
            </a:r>
          </a:p>
          <a:p>
            <a:pPr marL="640800" lvl="2">
              <a:lnSpc>
                <a:spcPct val="150000"/>
              </a:lnSpc>
            </a:pPr>
            <a:r>
              <a:rPr lang="zh-CN" altLang="en-US" dirty="0">
                <a:latin typeface="宋体" panose="02010600030101010101" pitchFamily="2" charset="-122"/>
                <a:ea typeface="宋体" panose="02010600030101010101" pitchFamily="2" charset="-122"/>
              </a:rPr>
              <a:t>每个保留站中</a:t>
            </a:r>
            <a:r>
              <a:rPr lang="zh-CN" altLang="en-US" dirty="0">
                <a:solidFill>
                  <a:srgbClr val="CC3399"/>
                </a:solidFill>
                <a:latin typeface="宋体" panose="02010600030101010101" pitchFamily="2" charset="-122"/>
                <a:ea typeface="宋体" panose="02010600030101010101" pitchFamily="2" charset="-122"/>
              </a:rPr>
              <a:t>保存</a:t>
            </a:r>
            <a:r>
              <a:rPr lang="zh-CN" altLang="en-US" dirty="0">
                <a:latin typeface="宋体" panose="02010600030101010101" pitchFamily="2" charset="-122"/>
                <a:ea typeface="宋体" panose="02010600030101010101" pitchFamily="2" charset="-122"/>
              </a:rPr>
              <a:t>一条已经流出并等待到本功能部件执行的指令（相关信息）。</a:t>
            </a:r>
            <a:endParaRPr lang="en-US" altLang="zh-CN" dirty="0">
              <a:latin typeface="宋体" panose="02010600030101010101" pitchFamily="2" charset="-122"/>
              <a:ea typeface="宋体" panose="02010600030101010101" pitchFamily="2" charset="-122"/>
            </a:endParaRPr>
          </a:p>
          <a:p>
            <a:pPr marL="640800" lvl="2">
              <a:lnSpc>
                <a:spcPct val="150000"/>
              </a:lnSpc>
            </a:pPr>
            <a:r>
              <a:rPr lang="zh-CN" altLang="en-US" dirty="0">
                <a:latin typeface="宋体" panose="02010600030101010101" pitchFamily="2" charset="-122"/>
                <a:ea typeface="宋体" panose="02010600030101010101" pitchFamily="2" charset="-122"/>
              </a:rPr>
              <a:t>每个保留站包括操作码、操作数以及用于检测和解决冲突的信息。</a:t>
            </a:r>
          </a:p>
          <a:p>
            <a:pPr marL="882000" lvl="3" eaLnBrk="1" hangingPunct="1">
              <a:lnSpc>
                <a:spcPct val="150000"/>
              </a:lnSpc>
            </a:pPr>
            <a:r>
              <a:rPr lang="zh-CN" altLang="en-US" sz="2000" dirty="0">
                <a:latin typeface="宋体" panose="02010600030101010101" pitchFamily="2" charset="-122"/>
                <a:ea typeface="宋体" panose="02010600030101010101" pitchFamily="2" charset="-122"/>
              </a:rPr>
              <a:t>在一条</a:t>
            </a:r>
            <a:r>
              <a:rPr lang="zh-CN" altLang="en-US" sz="2000" dirty="0">
                <a:solidFill>
                  <a:srgbClr val="FF0000"/>
                </a:solidFill>
                <a:latin typeface="宋体" panose="02010600030101010101" pitchFamily="2" charset="-122"/>
                <a:ea typeface="宋体" panose="02010600030101010101" pitchFamily="2" charset="-122"/>
              </a:rPr>
              <a:t>指令</a:t>
            </a:r>
            <a:r>
              <a:rPr lang="zh-CN" altLang="en-US" sz="2000" dirty="0">
                <a:latin typeface="宋体" panose="02010600030101010101" pitchFamily="2" charset="-122"/>
                <a:ea typeface="宋体" panose="02010600030101010101" pitchFamily="2" charset="-122"/>
              </a:rPr>
              <a:t>流出送到保留站的时候，如果该</a:t>
            </a:r>
            <a:r>
              <a:rPr lang="zh-CN" altLang="en-US" sz="2000" dirty="0">
                <a:solidFill>
                  <a:srgbClr val="FF0000"/>
                </a:solidFill>
                <a:latin typeface="宋体" panose="02010600030101010101" pitchFamily="2" charset="-122"/>
                <a:ea typeface="宋体" panose="02010600030101010101" pitchFamily="2" charset="-122"/>
              </a:rPr>
              <a:t>指令</a:t>
            </a:r>
            <a:r>
              <a:rPr lang="zh-CN" altLang="en-US" sz="2000" dirty="0">
                <a:latin typeface="宋体" panose="02010600030101010101" pitchFamily="2" charset="-122"/>
                <a:ea typeface="宋体" panose="02010600030101010101" pitchFamily="2" charset="-122"/>
              </a:rPr>
              <a:t>的源</a:t>
            </a:r>
            <a:r>
              <a:rPr lang="zh-CN" altLang="en-US" sz="2000" dirty="0">
                <a:solidFill>
                  <a:srgbClr val="FF0000"/>
                </a:solidFill>
                <a:latin typeface="宋体" panose="02010600030101010101" pitchFamily="2" charset="-122"/>
                <a:ea typeface="宋体" panose="02010600030101010101" pitchFamily="2" charset="-122"/>
              </a:rPr>
              <a:t>操作数</a:t>
            </a:r>
            <a:r>
              <a:rPr lang="zh-CN" altLang="en-US" sz="2000" dirty="0">
                <a:latin typeface="宋体" panose="02010600030101010101" pitchFamily="2" charset="-122"/>
                <a:ea typeface="宋体" panose="02010600030101010101" pitchFamily="2" charset="-122"/>
              </a:rPr>
              <a:t>已经在寄存器中</a:t>
            </a:r>
            <a:r>
              <a:rPr lang="zh-CN" altLang="en-US" sz="2000" dirty="0">
                <a:solidFill>
                  <a:srgbClr val="FF0000"/>
                </a:solidFill>
                <a:latin typeface="宋体" panose="02010600030101010101" pitchFamily="2" charset="-122"/>
                <a:ea typeface="宋体" panose="02010600030101010101" pitchFamily="2" charset="-122"/>
              </a:rPr>
              <a:t>就绪</a:t>
            </a:r>
            <a:r>
              <a:rPr lang="zh-CN" altLang="en-US" sz="2000" dirty="0">
                <a:latin typeface="宋体" panose="02010600030101010101" pitchFamily="2" charset="-122"/>
                <a:ea typeface="宋体" panose="02010600030101010101" pitchFamily="2" charset="-122"/>
              </a:rPr>
              <a:t>，则将操作数取到该保留站中。</a:t>
            </a:r>
          </a:p>
          <a:p>
            <a:pPr marL="882000" lvl="3" eaLnBrk="1" hangingPunct="1">
              <a:lnSpc>
                <a:spcPct val="150000"/>
              </a:lnSpc>
            </a:pPr>
            <a:r>
              <a:rPr lang="zh-CN" altLang="en-US" sz="2000" dirty="0">
                <a:latin typeface="宋体" panose="02010600030101010101" pitchFamily="2" charset="-122"/>
                <a:ea typeface="宋体" panose="02010600030101010101" pitchFamily="2" charset="-122"/>
              </a:rPr>
              <a:t>如果</a:t>
            </a:r>
            <a:r>
              <a:rPr lang="zh-CN" altLang="en-US" sz="2000" dirty="0">
                <a:solidFill>
                  <a:srgbClr val="FF0000"/>
                </a:solidFill>
                <a:latin typeface="宋体" panose="02010600030101010101" pitchFamily="2" charset="-122"/>
                <a:ea typeface="宋体" panose="02010600030101010101" pitchFamily="2" charset="-122"/>
              </a:rPr>
              <a:t>操作数</a:t>
            </a:r>
            <a:r>
              <a:rPr lang="zh-CN" altLang="en-US" sz="2000" dirty="0">
                <a:latin typeface="宋体" panose="02010600030101010101" pitchFamily="2" charset="-122"/>
                <a:ea typeface="宋体" panose="02010600030101010101" pitchFamily="2" charset="-122"/>
              </a:rPr>
              <a:t>还没有</a:t>
            </a:r>
            <a:r>
              <a:rPr lang="zh-CN" altLang="en-US" sz="2000" dirty="0">
                <a:solidFill>
                  <a:srgbClr val="FF0000"/>
                </a:solidFill>
                <a:latin typeface="宋体" panose="02010600030101010101" pitchFamily="2" charset="-122"/>
                <a:ea typeface="宋体" panose="02010600030101010101" pitchFamily="2" charset="-122"/>
              </a:rPr>
              <a:t>计算出来</a:t>
            </a:r>
            <a:r>
              <a:rPr lang="zh-CN" altLang="en-US" sz="2000" dirty="0">
                <a:latin typeface="宋体" panose="02010600030101010101" pitchFamily="2" charset="-122"/>
                <a:ea typeface="宋体" panose="02010600030101010101" pitchFamily="2" charset="-122"/>
              </a:rPr>
              <a:t>，则在该保留站中记录即将产生这个操作数的保留站的标识。</a:t>
            </a:r>
          </a:p>
          <a:p>
            <a:pPr marL="640800" lvl="2">
              <a:lnSpc>
                <a:spcPct val="150000"/>
              </a:lnSpc>
            </a:pPr>
            <a:r>
              <a:rPr lang="zh-CN" altLang="en-US" dirty="0">
                <a:latin typeface="宋体" panose="02010600030101010101" pitchFamily="2" charset="-122"/>
                <a:ea typeface="宋体" panose="02010600030101010101" pitchFamily="2" charset="-122"/>
              </a:rPr>
              <a:t>浮点加法器有</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个保留站：</a:t>
            </a:r>
            <a:r>
              <a:rPr lang="en-US" altLang="zh-CN" dirty="0">
                <a:solidFill>
                  <a:srgbClr val="FF33CC"/>
                </a:solidFill>
                <a:latin typeface="宋体" panose="02010600030101010101" pitchFamily="2" charset="-122"/>
                <a:ea typeface="宋体" panose="02010600030101010101" pitchFamily="2" charset="-122"/>
              </a:rPr>
              <a:t>ADD1</a:t>
            </a:r>
            <a:r>
              <a:rPr lang="zh-CN" altLang="en-US" dirty="0">
                <a:solidFill>
                  <a:srgbClr val="FF33CC"/>
                </a:solidFill>
                <a:latin typeface="宋体" panose="02010600030101010101" pitchFamily="2" charset="-122"/>
                <a:ea typeface="宋体" panose="02010600030101010101" pitchFamily="2" charset="-122"/>
              </a:rPr>
              <a:t>，</a:t>
            </a:r>
            <a:r>
              <a:rPr lang="en-US" altLang="zh-CN" dirty="0">
                <a:solidFill>
                  <a:srgbClr val="FF33CC"/>
                </a:solidFill>
                <a:latin typeface="宋体" panose="02010600030101010101" pitchFamily="2" charset="-122"/>
                <a:ea typeface="宋体" panose="02010600030101010101" pitchFamily="2" charset="-122"/>
              </a:rPr>
              <a:t>ADD2</a:t>
            </a:r>
            <a:r>
              <a:rPr lang="zh-CN" altLang="en-US" dirty="0">
                <a:solidFill>
                  <a:srgbClr val="FF33CC"/>
                </a:solidFill>
                <a:latin typeface="宋体" panose="02010600030101010101" pitchFamily="2" charset="-122"/>
                <a:ea typeface="宋体" panose="02010600030101010101" pitchFamily="2" charset="-122"/>
              </a:rPr>
              <a:t>，</a:t>
            </a:r>
            <a:r>
              <a:rPr lang="en-US" altLang="zh-CN" dirty="0">
                <a:solidFill>
                  <a:srgbClr val="FF33CC"/>
                </a:solidFill>
                <a:latin typeface="宋体" panose="02010600030101010101" pitchFamily="2" charset="-122"/>
                <a:ea typeface="宋体" panose="02010600030101010101" pitchFamily="2" charset="-122"/>
              </a:rPr>
              <a:t>ADD3</a:t>
            </a:r>
          </a:p>
          <a:p>
            <a:pPr marL="640800" lvl="2">
              <a:lnSpc>
                <a:spcPct val="150000"/>
              </a:lnSpc>
            </a:pPr>
            <a:r>
              <a:rPr lang="zh-CN" altLang="en-US" dirty="0">
                <a:latin typeface="宋体" panose="02010600030101010101" pitchFamily="2" charset="-122"/>
                <a:ea typeface="宋体" panose="02010600030101010101" pitchFamily="2" charset="-122"/>
              </a:rPr>
              <a:t>浮点乘法器有</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个保留站：</a:t>
            </a:r>
            <a:r>
              <a:rPr lang="en-US" altLang="zh-CN" dirty="0">
                <a:solidFill>
                  <a:srgbClr val="FF33CC"/>
                </a:solidFill>
                <a:latin typeface="宋体" panose="02010600030101010101" pitchFamily="2" charset="-122"/>
                <a:ea typeface="宋体" panose="02010600030101010101" pitchFamily="2" charset="-122"/>
              </a:rPr>
              <a:t>MULT1</a:t>
            </a:r>
            <a:r>
              <a:rPr lang="zh-CN" altLang="en-US" dirty="0">
                <a:solidFill>
                  <a:srgbClr val="FF33CC"/>
                </a:solidFill>
                <a:latin typeface="宋体" panose="02010600030101010101" pitchFamily="2" charset="-122"/>
                <a:ea typeface="宋体" panose="02010600030101010101" pitchFamily="2" charset="-122"/>
              </a:rPr>
              <a:t>，</a:t>
            </a:r>
            <a:r>
              <a:rPr lang="en-US" altLang="zh-CN" dirty="0">
                <a:solidFill>
                  <a:srgbClr val="FF33CC"/>
                </a:solidFill>
                <a:latin typeface="宋体" panose="02010600030101010101" pitchFamily="2" charset="-122"/>
                <a:ea typeface="宋体" panose="02010600030101010101" pitchFamily="2" charset="-122"/>
              </a:rPr>
              <a:t>MULT2 </a:t>
            </a:r>
          </a:p>
          <a:p>
            <a:pPr marL="640800" lvl="2">
              <a:lnSpc>
                <a:spcPct val="150000"/>
              </a:lnSpc>
            </a:pPr>
            <a:r>
              <a:rPr lang="zh-CN" altLang="en-US" dirty="0">
                <a:latin typeface="宋体" panose="02010600030101010101" pitchFamily="2" charset="-122"/>
                <a:ea typeface="宋体" panose="02010600030101010101" pitchFamily="2" charset="-122"/>
              </a:rPr>
              <a:t>每个保留站都有一个标识字段，唯一地标识了该保留站。 </a:t>
            </a:r>
          </a:p>
        </p:txBody>
      </p:sp>
      <p:graphicFrame>
        <p:nvGraphicFramePr>
          <p:cNvPr id="3" name="Object 4"/>
          <p:cNvGraphicFramePr>
            <a:graphicFrameLocks noChangeAspect="1"/>
          </p:cNvGraphicFramePr>
          <p:nvPr>
            <p:extLst>
              <p:ext uri="{D42A27DB-BD31-4B8C-83A1-F6EECF244321}">
                <p14:modId xmlns:p14="http://schemas.microsoft.com/office/powerpoint/2010/main" val="3750296091"/>
              </p:ext>
            </p:extLst>
          </p:nvPr>
        </p:nvGraphicFramePr>
        <p:xfrm>
          <a:off x="7054533" y="3183160"/>
          <a:ext cx="4981619" cy="3478306"/>
        </p:xfrm>
        <a:graphic>
          <a:graphicData uri="http://schemas.openxmlformats.org/presentationml/2006/ole">
            <mc:AlternateContent xmlns:mc="http://schemas.openxmlformats.org/markup-compatibility/2006">
              <mc:Choice xmlns:v="urn:schemas-microsoft-com:vml" Requires="v">
                <p:oleObj name="图片" r:id="rId2" imgW="5127662" imgH="3314128" progId="Word.Picture.8">
                  <p:embed/>
                </p:oleObj>
              </mc:Choice>
              <mc:Fallback>
                <p:oleObj name="图片" r:id="rId2" imgW="5127662" imgH="3314128" progId="Word.Picture.8">
                  <p:embed/>
                  <p:pic>
                    <p:nvPicPr>
                      <p:cNvPr id="0" name=""/>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4533" y="3183160"/>
                        <a:ext cx="4981619" cy="3478306"/>
                      </a:xfrm>
                      <a:prstGeom prst="rect">
                        <a:avLst/>
                      </a:prstGeom>
                      <a:noFill/>
                      <a:ln>
                        <a:noFill/>
                      </a:ln>
                    </p:spPr>
                  </p:pic>
                </p:oleObj>
              </mc:Fallback>
            </mc:AlternateContent>
          </a:graphicData>
        </a:graphic>
      </p:graphicFrame>
      <p:sp>
        <p:nvSpPr>
          <p:cNvPr id="2" name="椭圆 1"/>
          <p:cNvSpPr/>
          <p:nvPr/>
        </p:nvSpPr>
        <p:spPr>
          <a:xfrm>
            <a:off x="8746794" y="5188496"/>
            <a:ext cx="3387280" cy="9825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99606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Rectangle 3" descr="Rectangle: Click to edit Master text styles&#10;Second level&#10;Third level&#10;Fourth level&#10;Fifth level"/>
          <p:cNvSpPr>
            <a:spLocks noGrp="1" noChangeArrowheads="1"/>
          </p:cNvSpPr>
          <p:nvPr>
            <p:ph idx="1"/>
          </p:nvPr>
        </p:nvSpPr>
        <p:spPr>
          <a:xfrm>
            <a:off x="4923692" y="671794"/>
            <a:ext cx="7046259" cy="5349772"/>
          </a:xfrm>
        </p:spPr>
        <p:txBody>
          <a:bodyPr>
            <a:normAutofit/>
          </a:bodyPr>
          <a:lstStyle/>
          <a:p>
            <a:pPr marL="538163" lvl="1" indent="-273050" eaLnBrk="1" hangingPunct="1">
              <a:lnSpc>
                <a:spcPct val="150000"/>
              </a:lnSpc>
            </a:pPr>
            <a:r>
              <a:rPr lang="zh-CN" altLang="en-US" sz="2000" dirty="0">
                <a:latin typeface="宋体" panose="02010600030101010101" pitchFamily="2" charset="-122"/>
                <a:ea typeface="宋体" panose="02010600030101010101" pitchFamily="2" charset="-122"/>
              </a:rPr>
              <a:t>公共数据总线</a:t>
            </a:r>
            <a:r>
              <a:rPr lang="en-US" altLang="zh-CN" sz="2000" dirty="0">
                <a:solidFill>
                  <a:srgbClr val="9933FF"/>
                </a:solidFill>
                <a:latin typeface="宋体" panose="02010600030101010101" pitchFamily="2" charset="-122"/>
                <a:ea typeface="宋体" panose="02010600030101010101" pitchFamily="2" charset="-122"/>
              </a:rPr>
              <a:t>CDB</a:t>
            </a:r>
            <a:r>
              <a:rPr lang="en-US" altLang="zh-CN" sz="2000" dirty="0">
                <a:latin typeface="宋体" panose="02010600030101010101" pitchFamily="2" charset="-122"/>
                <a:ea typeface="宋体" panose="02010600030101010101" pitchFamily="2" charset="-122"/>
              </a:rPr>
              <a:t> </a:t>
            </a:r>
            <a:r>
              <a:rPr lang="zh-CN" altLang="en-US" dirty="0">
                <a:solidFill>
                  <a:srgbClr val="D60093"/>
                </a:solidFill>
                <a:latin typeface="宋体" panose="02010600030101010101" pitchFamily="2" charset="-122"/>
                <a:ea typeface="宋体" panose="02010600030101010101" pitchFamily="2" charset="-122"/>
              </a:rPr>
              <a:t>（一条重要的数据通路）</a:t>
            </a:r>
          </a:p>
          <a:p>
            <a:pPr lvl="2" eaLnBrk="1" hangingPunct="1">
              <a:lnSpc>
                <a:spcPct val="150000"/>
              </a:lnSpc>
            </a:pPr>
            <a:r>
              <a:rPr lang="zh-CN" altLang="en-US" dirty="0">
                <a:latin typeface="宋体" panose="02010600030101010101" pitchFamily="2" charset="-122"/>
                <a:ea typeface="宋体" panose="02010600030101010101" pitchFamily="2" charset="-122"/>
              </a:rPr>
              <a:t>所有功能部件的计算</a:t>
            </a:r>
            <a:r>
              <a:rPr lang="zh-CN" altLang="en-US" dirty="0">
                <a:solidFill>
                  <a:srgbClr val="FF0000"/>
                </a:solidFill>
                <a:latin typeface="宋体" panose="02010600030101010101" pitchFamily="2" charset="-122"/>
                <a:ea typeface="宋体" panose="02010600030101010101" pitchFamily="2" charset="-122"/>
              </a:rPr>
              <a:t>结果都是送到</a:t>
            </a:r>
            <a:r>
              <a:rPr lang="en-US" altLang="zh-CN" dirty="0">
                <a:solidFill>
                  <a:srgbClr val="FF0000"/>
                </a:solidFill>
                <a:latin typeface="宋体" panose="02010600030101010101" pitchFamily="2" charset="-122"/>
                <a:ea typeface="宋体" panose="02010600030101010101" pitchFamily="2" charset="-122"/>
              </a:rPr>
              <a:t>CDB</a:t>
            </a:r>
            <a:r>
              <a:rPr lang="zh-CN" altLang="en-US" dirty="0">
                <a:solidFill>
                  <a:srgbClr val="FF0000"/>
                </a:solidFill>
                <a:latin typeface="宋体" panose="02010600030101010101" pitchFamily="2" charset="-122"/>
                <a:ea typeface="宋体" panose="02010600030101010101" pitchFamily="2" charset="-122"/>
              </a:rPr>
              <a:t>上</a:t>
            </a:r>
            <a:r>
              <a:rPr lang="zh-CN" altLang="en-US" dirty="0">
                <a:latin typeface="宋体" panose="02010600030101010101" pitchFamily="2" charset="-122"/>
                <a:ea typeface="宋体" panose="02010600030101010101" pitchFamily="2" charset="-122"/>
              </a:rPr>
              <a:t>，由它把这些结果直接送到（播送到）各个需要该结果的地方。</a:t>
            </a:r>
          </a:p>
          <a:p>
            <a:pPr lvl="2" eaLnBrk="1" hangingPunct="1">
              <a:lnSpc>
                <a:spcPct val="150000"/>
              </a:lnSpc>
            </a:pPr>
            <a:r>
              <a:rPr lang="zh-CN" altLang="en-US" dirty="0">
                <a:latin typeface="宋体" panose="02010600030101010101" pitchFamily="2" charset="-122"/>
                <a:ea typeface="宋体" panose="02010600030101010101" pitchFamily="2" charset="-122"/>
              </a:rPr>
              <a:t>在具有多个执行部件且采用</a:t>
            </a:r>
            <a:r>
              <a:rPr lang="zh-CN" altLang="en-US" dirty="0">
                <a:solidFill>
                  <a:srgbClr val="FF0000"/>
                </a:solidFill>
                <a:latin typeface="宋体" panose="02010600030101010101" pitchFamily="2" charset="-122"/>
                <a:ea typeface="宋体" panose="02010600030101010101" pitchFamily="2" charset="-122"/>
              </a:rPr>
              <a:t>多流出</a:t>
            </a:r>
            <a:r>
              <a:rPr lang="zh-CN" altLang="en-US" dirty="0">
                <a:latin typeface="宋体" panose="02010600030101010101" pitchFamily="2" charset="-122"/>
                <a:ea typeface="宋体" panose="02010600030101010101" pitchFamily="2" charset="-122"/>
              </a:rPr>
              <a:t>（即每个时钟周期流出多条指令）的流水线中，需要采用</a:t>
            </a:r>
            <a:r>
              <a:rPr lang="zh-CN" altLang="en-US" dirty="0">
                <a:solidFill>
                  <a:srgbClr val="FF0000"/>
                </a:solidFill>
                <a:latin typeface="宋体" panose="02010600030101010101" pitchFamily="2" charset="-122"/>
                <a:ea typeface="宋体" panose="02010600030101010101" pitchFamily="2" charset="-122"/>
              </a:rPr>
              <a:t>多条</a:t>
            </a:r>
            <a:r>
              <a:rPr lang="en-US" altLang="zh-CN" dirty="0">
                <a:solidFill>
                  <a:srgbClr val="FF0000"/>
                </a:solidFill>
                <a:latin typeface="宋体" panose="02010600030101010101" pitchFamily="2" charset="-122"/>
                <a:ea typeface="宋体" panose="02010600030101010101" pitchFamily="2" charset="-122"/>
              </a:rPr>
              <a:t>CDB</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lvl="2" eaLnBrk="1" hangingPunct="1">
              <a:lnSpc>
                <a:spcPct val="150000"/>
              </a:lnSpc>
            </a:pPr>
            <a:r>
              <a:rPr lang="zh-CN" altLang="en-US" dirty="0">
                <a:latin typeface="宋体" panose="02010600030101010101" pitchFamily="2" charset="-122"/>
                <a:ea typeface="宋体" panose="02010600030101010101" pitchFamily="2" charset="-122"/>
              </a:rPr>
              <a:t>从存储器读取的数据也送到</a:t>
            </a:r>
            <a:r>
              <a:rPr lang="en-US" altLang="zh-CN" dirty="0">
                <a:latin typeface="宋体" panose="02010600030101010101" pitchFamily="2" charset="-122"/>
                <a:ea typeface="宋体" panose="02010600030101010101" pitchFamily="2" charset="-122"/>
              </a:rPr>
              <a:t>CDB</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lvl="2" eaLnBrk="1" hangingPunct="1">
              <a:lnSpc>
                <a:spcPct val="150000"/>
              </a:lnSpc>
            </a:pPr>
            <a:r>
              <a:rPr lang="en-US" altLang="zh-CN" dirty="0">
                <a:latin typeface="宋体" panose="02010600030101010101" pitchFamily="2" charset="-122"/>
                <a:ea typeface="宋体" panose="02010600030101010101" pitchFamily="2" charset="-122"/>
              </a:rPr>
              <a:t>CDB</a:t>
            </a:r>
            <a:r>
              <a:rPr lang="zh-CN" altLang="en-US" dirty="0">
                <a:latin typeface="宋体" panose="02010600030101010101" pitchFamily="2" charset="-122"/>
                <a:ea typeface="宋体" panose="02010600030101010101" pitchFamily="2" charset="-122"/>
              </a:rPr>
              <a:t>连接到除了</a:t>
            </a:r>
            <a:r>
              <a:rPr lang="en-US" altLang="zh-CN" dirty="0">
                <a:latin typeface="宋体" panose="02010600030101010101" pitchFamily="2" charset="-122"/>
                <a:ea typeface="宋体" panose="02010600030101010101" pitchFamily="2" charset="-122"/>
              </a:rPr>
              <a:t>load</a:t>
            </a:r>
            <a:r>
              <a:rPr lang="zh-CN" altLang="en-US" dirty="0">
                <a:latin typeface="宋体" panose="02010600030101010101" pitchFamily="2" charset="-122"/>
                <a:ea typeface="宋体" panose="02010600030101010101" pitchFamily="2" charset="-122"/>
              </a:rPr>
              <a:t>缓冲器以外的所有部件的入口。</a:t>
            </a:r>
            <a:endParaRPr lang="en-US" altLang="zh-CN" dirty="0">
              <a:latin typeface="宋体" panose="02010600030101010101" pitchFamily="2" charset="-122"/>
              <a:ea typeface="宋体" panose="02010600030101010101" pitchFamily="2" charset="-122"/>
            </a:endParaRPr>
          </a:p>
          <a:p>
            <a:pPr lvl="2" eaLnBrk="1" hangingPunct="1">
              <a:lnSpc>
                <a:spcPct val="150000"/>
              </a:lnSpc>
            </a:pPr>
            <a:r>
              <a:rPr lang="zh-CN" altLang="en-US" dirty="0">
                <a:latin typeface="宋体" panose="02010600030101010101" pitchFamily="2" charset="-122"/>
                <a:ea typeface="宋体" panose="02010600030101010101" pitchFamily="2" charset="-122"/>
              </a:rPr>
              <a:t>浮点寄存器通过一对总线连接到功能部件，并通过</a:t>
            </a:r>
            <a:r>
              <a:rPr lang="en-US" altLang="zh-CN" dirty="0">
                <a:latin typeface="宋体" panose="02010600030101010101" pitchFamily="2" charset="-122"/>
                <a:ea typeface="宋体" panose="02010600030101010101" pitchFamily="2" charset="-122"/>
              </a:rPr>
              <a:t>CDB</a:t>
            </a:r>
            <a:r>
              <a:rPr lang="zh-CN" altLang="en-US" dirty="0">
                <a:latin typeface="宋体" panose="02010600030101010101" pitchFamily="2" charset="-122"/>
                <a:ea typeface="宋体" panose="02010600030101010101" pitchFamily="2" charset="-122"/>
              </a:rPr>
              <a:t>连接到</a:t>
            </a:r>
            <a:r>
              <a:rPr lang="en-US" altLang="zh-CN" dirty="0">
                <a:latin typeface="宋体" panose="02010600030101010101" pitchFamily="2" charset="-122"/>
                <a:ea typeface="宋体" panose="02010600030101010101" pitchFamily="2" charset="-122"/>
              </a:rPr>
              <a:t>store</a:t>
            </a:r>
            <a:r>
              <a:rPr lang="zh-CN" altLang="en-US" dirty="0">
                <a:latin typeface="宋体" panose="02010600030101010101" pitchFamily="2" charset="-122"/>
                <a:ea typeface="宋体" panose="02010600030101010101" pitchFamily="2" charset="-122"/>
              </a:rPr>
              <a:t>缓冲器的入口</a:t>
            </a:r>
          </a:p>
        </p:txBody>
      </p:sp>
      <p:graphicFrame>
        <p:nvGraphicFramePr>
          <p:cNvPr id="3" name="Object 4"/>
          <p:cNvGraphicFramePr>
            <a:graphicFrameLocks noChangeAspect="1"/>
          </p:cNvGraphicFramePr>
          <p:nvPr>
            <p:extLst>
              <p:ext uri="{D42A27DB-BD31-4B8C-83A1-F6EECF244321}">
                <p14:modId xmlns:p14="http://schemas.microsoft.com/office/powerpoint/2010/main" val="2189725644"/>
              </p:ext>
            </p:extLst>
          </p:nvPr>
        </p:nvGraphicFramePr>
        <p:xfrm>
          <a:off x="185985" y="836434"/>
          <a:ext cx="5110087" cy="3735566"/>
        </p:xfrm>
        <a:graphic>
          <a:graphicData uri="http://schemas.openxmlformats.org/presentationml/2006/ole">
            <mc:AlternateContent xmlns:mc="http://schemas.openxmlformats.org/markup-compatibility/2006">
              <mc:Choice xmlns:v="urn:schemas-microsoft-com:vml" Requires="v">
                <p:oleObj name="图片" r:id="rId2" imgW="5127662" imgH="3314128" progId="Word.Picture.8">
                  <p:embed/>
                </p:oleObj>
              </mc:Choice>
              <mc:Fallback>
                <p:oleObj name="图片" r:id="rId2" imgW="5127662" imgH="3314128" progId="Word.Picture.8">
                  <p:embed/>
                  <p:pic>
                    <p:nvPicPr>
                      <p:cNvPr id="0" name=""/>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985" y="836434"/>
                        <a:ext cx="5110087" cy="3735566"/>
                      </a:xfrm>
                      <a:prstGeom prst="rect">
                        <a:avLst/>
                      </a:prstGeom>
                      <a:noFill/>
                      <a:ln>
                        <a:noFill/>
                      </a:ln>
                    </p:spPr>
                  </p:pic>
                </p:oleObj>
              </mc:Fallback>
            </mc:AlternateContent>
          </a:graphicData>
        </a:graphic>
      </p:graphicFrame>
      <p:sp>
        <p:nvSpPr>
          <p:cNvPr id="4" name="椭圆 3"/>
          <p:cNvSpPr/>
          <p:nvPr/>
        </p:nvSpPr>
        <p:spPr>
          <a:xfrm>
            <a:off x="3067941" y="4204531"/>
            <a:ext cx="2187724" cy="4529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589526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内容占位符 2" descr="Rectangle: Click to edit Master text styles&#10;Second level&#10;Third level&#10;Fourth level&#10;Fifth level"/>
          <p:cNvSpPr>
            <a:spLocks noGrp="1"/>
          </p:cNvSpPr>
          <p:nvPr>
            <p:ph idx="1"/>
          </p:nvPr>
        </p:nvSpPr>
        <p:spPr>
          <a:xfrm>
            <a:off x="5986412" y="472539"/>
            <a:ext cx="6111803" cy="3056797"/>
          </a:xfrm>
        </p:spPr>
        <p:txBody>
          <a:bodyPr>
            <a:normAutofit/>
          </a:bodyPr>
          <a:lstStyle/>
          <a:p>
            <a:pPr marL="265113" lvl="1" indent="-179388">
              <a:lnSpc>
                <a:spcPct val="150000"/>
              </a:lnSpc>
              <a:buClr>
                <a:srgbClr val="40458C"/>
              </a:buClr>
            </a:pPr>
            <a:r>
              <a:rPr lang="en-US" altLang="zh-CN" sz="2000" dirty="0">
                <a:solidFill>
                  <a:srgbClr val="FF0000"/>
                </a:solidFill>
                <a:latin typeface="宋体" panose="02010600030101010101" pitchFamily="2" charset="-122"/>
                <a:ea typeface="宋体" panose="02010600030101010101" pitchFamily="2" charset="-122"/>
              </a:rPr>
              <a:t>load</a:t>
            </a:r>
            <a:r>
              <a:rPr lang="zh-CN" altLang="en-US" sz="2000" dirty="0">
                <a:solidFill>
                  <a:srgbClr val="FF0000"/>
                </a:solidFill>
                <a:latin typeface="宋体" panose="02010600030101010101" pitchFamily="2" charset="-122"/>
                <a:ea typeface="宋体" panose="02010600030101010101" pitchFamily="2" charset="-122"/>
              </a:rPr>
              <a:t>缓冲器</a:t>
            </a:r>
            <a:r>
              <a:rPr lang="zh-CN" altLang="en-US" sz="2000" dirty="0">
                <a:latin typeface="宋体" panose="02010600030101010101" pitchFamily="2" charset="-122"/>
                <a:ea typeface="宋体" panose="02010600030101010101" pitchFamily="2" charset="-122"/>
              </a:rPr>
              <a:t>的作用有</a:t>
            </a:r>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个</a:t>
            </a:r>
            <a:endParaRPr lang="en-US" altLang="zh-CN" sz="2000" dirty="0">
              <a:latin typeface="宋体" panose="02010600030101010101" pitchFamily="2" charset="-122"/>
              <a:ea typeface="宋体" panose="02010600030101010101" pitchFamily="2" charset="-122"/>
            </a:endParaRPr>
          </a:p>
          <a:p>
            <a:pPr marL="722313" lvl="4" indent="-179388">
              <a:lnSpc>
                <a:spcPct val="150000"/>
              </a:lnSpc>
            </a:pPr>
            <a:r>
              <a:rPr lang="zh-CN" altLang="en-US" sz="2000" dirty="0">
                <a:latin typeface="宋体" panose="02010600030101010101" pitchFamily="2" charset="-122"/>
                <a:ea typeface="宋体" panose="02010600030101010101" pitchFamily="2" charset="-122"/>
              </a:rPr>
              <a:t>存放用于计算有效地址的分量；</a:t>
            </a:r>
          </a:p>
          <a:p>
            <a:pPr marL="722313" lvl="4" indent="-179388">
              <a:lnSpc>
                <a:spcPct val="150000"/>
              </a:lnSpc>
            </a:pPr>
            <a:r>
              <a:rPr lang="zh-CN" altLang="en-US" sz="2000" dirty="0">
                <a:latin typeface="宋体" panose="02010600030101010101" pitchFamily="2" charset="-122"/>
                <a:ea typeface="宋体" panose="02010600030101010101" pitchFamily="2" charset="-122"/>
              </a:rPr>
              <a:t>记录正在进行的</a:t>
            </a:r>
            <a:r>
              <a:rPr lang="en-US" altLang="zh-CN" sz="2000" dirty="0">
                <a:latin typeface="宋体" panose="02010600030101010101" pitchFamily="2" charset="-122"/>
                <a:ea typeface="宋体" panose="02010600030101010101" pitchFamily="2" charset="-122"/>
              </a:rPr>
              <a:t>load</a:t>
            </a:r>
            <a:r>
              <a:rPr lang="zh-CN" altLang="en-US" sz="2000" dirty="0">
                <a:latin typeface="宋体" panose="02010600030101010101" pitchFamily="2" charset="-122"/>
                <a:ea typeface="宋体" panose="02010600030101010101" pitchFamily="2" charset="-122"/>
              </a:rPr>
              <a:t>访存，等待存储器的响应；</a:t>
            </a:r>
          </a:p>
          <a:p>
            <a:pPr marL="722313" lvl="4" indent="-179388">
              <a:lnSpc>
                <a:spcPct val="150000"/>
              </a:lnSpc>
            </a:pPr>
            <a:r>
              <a:rPr lang="zh-CN" altLang="en-US" sz="2000" dirty="0">
                <a:latin typeface="宋体" panose="02010600030101010101" pitchFamily="2" charset="-122"/>
                <a:ea typeface="宋体" panose="02010600030101010101" pitchFamily="2" charset="-122"/>
              </a:rPr>
              <a:t>保存已经完成了的</a:t>
            </a:r>
            <a:r>
              <a:rPr lang="en-US" altLang="zh-CN" sz="2000" dirty="0">
                <a:latin typeface="宋体" panose="02010600030101010101" pitchFamily="2" charset="-122"/>
                <a:ea typeface="宋体" panose="02010600030101010101" pitchFamily="2" charset="-122"/>
              </a:rPr>
              <a:t>load</a:t>
            </a:r>
            <a:r>
              <a:rPr lang="zh-CN" altLang="en-US" sz="2000" dirty="0">
                <a:latin typeface="宋体" panose="02010600030101010101" pitchFamily="2" charset="-122"/>
                <a:ea typeface="宋体" panose="02010600030101010101" pitchFamily="2" charset="-122"/>
              </a:rPr>
              <a:t>的结果（即从存储器取来的数据），等待</a:t>
            </a:r>
            <a:r>
              <a:rPr lang="en-US" altLang="zh-CN" sz="2000" dirty="0">
                <a:latin typeface="宋体" panose="02010600030101010101" pitchFamily="2" charset="-122"/>
                <a:ea typeface="宋体" panose="02010600030101010101" pitchFamily="2" charset="-122"/>
              </a:rPr>
              <a:t>CDB</a:t>
            </a:r>
            <a:r>
              <a:rPr lang="zh-CN" altLang="en-US" sz="2000" dirty="0">
                <a:latin typeface="宋体" panose="02010600030101010101" pitchFamily="2" charset="-122"/>
                <a:ea typeface="宋体" panose="02010600030101010101" pitchFamily="2" charset="-122"/>
              </a:rPr>
              <a:t>传输。</a:t>
            </a:r>
          </a:p>
          <a:p>
            <a:pPr marL="265113" indent="-179388"/>
            <a:endParaRPr lang="zh-CN" altLang="en-US" sz="2000" dirty="0">
              <a:latin typeface="宋体" panose="02010600030101010101" pitchFamily="2" charset="-122"/>
              <a:ea typeface="宋体" panose="02010600030101010101" pitchFamily="2" charset="-122"/>
            </a:endParaRPr>
          </a:p>
        </p:txBody>
      </p:sp>
      <p:graphicFrame>
        <p:nvGraphicFramePr>
          <p:cNvPr id="4" name="Object 4"/>
          <p:cNvGraphicFramePr>
            <a:graphicFrameLocks noChangeAspect="1"/>
          </p:cNvGraphicFramePr>
          <p:nvPr>
            <p:extLst>
              <p:ext uri="{D42A27DB-BD31-4B8C-83A1-F6EECF244321}">
                <p14:modId xmlns:p14="http://schemas.microsoft.com/office/powerpoint/2010/main" val="1647202512"/>
              </p:ext>
            </p:extLst>
          </p:nvPr>
        </p:nvGraphicFramePr>
        <p:xfrm>
          <a:off x="200135" y="830165"/>
          <a:ext cx="5778346" cy="3735566"/>
        </p:xfrm>
        <a:graphic>
          <a:graphicData uri="http://schemas.openxmlformats.org/presentationml/2006/ole">
            <mc:AlternateContent xmlns:mc="http://schemas.openxmlformats.org/markup-compatibility/2006">
              <mc:Choice xmlns:v="urn:schemas-microsoft-com:vml" Requires="v">
                <p:oleObj name="图片" r:id="rId2" imgW="5127662" imgH="3314128" progId="Word.Picture.8">
                  <p:embed/>
                </p:oleObj>
              </mc:Choice>
              <mc:Fallback>
                <p:oleObj name="图片" r:id="rId2" imgW="5127662" imgH="3314128" progId="Word.Picture.8">
                  <p:embed/>
                  <p:pic>
                    <p:nvPicPr>
                      <p:cNvPr id="0" name=""/>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135" y="830165"/>
                        <a:ext cx="5778346" cy="3735566"/>
                      </a:xfrm>
                      <a:prstGeom prst="rect">
                        <a:avLst/>
                      </a:prstGeom>
                      <a:noFill/>
                      <a:ln>
                        <a:noFill/>
                      </a:ln>
                    </p:spPr>
                  </p:pic>
                </p:oleObj>
              </mc:Fallback>
            </mc:AlternateContent>
          </a:graphicData>
        </a:graphic>
      </p:graphicFrame>
      <p:sp>
        <p:nvSpPr>
          <p:cNvPr id="5" name="椭圆 4"/>
          <p:cNvSpPr/>
          <p:nvPr/>
        </p:nvSpPr>
        <p:spPr>
          <a:xfrm>
            <a:off x="255262" y="2131891"/>
            <a:ext cx="2531671" cy="10380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5870561" y="3529336"/>
            <a:ext cx="6281443" cy="2520883"/>
          </a:xfrm>
          <a:prstGeom prst="rect">
            <a:avLst/>
          </a:prstGeom>
        </p:spPr>
        <p:txBody>
          <a:bodyPr wrap="square">
            <a:spAutoFit/>
          </a:bodyPr>
          <a:lstStyle/>
          <a:p>
            <a:pPr marL="265113" lvl="1" indent="-179388">
              <a:lnSpc>
                <a:spcPct val="150000"/>
              </a:lnSpc>
              <a:spcBef>
                <a:spcPts val="500"/>
              </a:spcBef>
              <a:buClr>
                <a:srgbClr val="40458C"/>
              </a:buClr>
              <a:buFont typeface="Arial" panose="020B0604020202020204" pitchFamily="34" charset="0"/>
              <a:buChar char="•"/>
            </a:pPr>
            <a:r>
              <a:rPr lang="en-US" altLang="zh-CN" sz="2000" dirty="0">
                <a:solidFill>
                  <a:srgbClr val="FF0000"/>
                </a:solidFill>
                <a:latin typeface="宋体" panose="02010600030101010101" pitchFamily="2" charset="-122"/>
                <a:ea typeface="宋体" panose="02010600030101010101" pitchFamily="2" charset="-122"/>
              </a:rPr>
              <a:t>store</a:t>
            </a:r>
            <a:r>
              <a:rPr lang="zh-CN" altLang="en-US" sz="2000" dirty="0">
                <a:solidFill>
                  <a:srgbClr val="FF0000"/>
                </a:solidFill>
                <a:latin typeface="宋体" panose="02010600030101010101" pitchFamily="2" charset="-122"/>
                <a:ea typeface="宋体" panose="02010600030101010101" pitchFamily="2" charset="-122"/>
              </a:rPr>
              <a:t>缓冲器</a:t>
            </a:r>
            <a:r>
              <a:rPr lang="zh-CN" altLang="en-US" sz="2000" dirty="0">
                <a:latin typeface="宋体" panose="02010600030101010101" pitchFamily="2" charset="-122"/>
                <a:ea typeface="宋体" panose="02010600030101010101" pitchFamily="2" charset="-122"/>
              </a:rPr>
              <a:t>的作用有</a:t>
            </a:r>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个：</a:t>
            </a:r>
          </a:p>
          <a:p>
            <a:pPr marL="722313" lvl="4" indent="-179388">
              <a:lnSpc>
                <a:spcPct val="150000"/>
              </a:lnSpc>
              <a:spcBef>
                <a:spcPts val="50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存放用于计算有效地址的分量；</a:t>
            </a:r>
          </a:p>
          <a:p>
            <a:pPr marL="722313" lvl="4" indent="-179388">
              <a:lnSpc>
                <a:spcPct val="150000"/>
              </a:lnSpc>
              <a:spcBef>
                <a:spcPts val="50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保存正在进行的</a:t>
            </a:r>
            <a:r>
              <a:rPr lang="en-US" altLang="zh-CN" sz="2000" dirty="0">
                <a:latin typeface="宋体" panose="02010600030101010101" pitchFamily="2" charset="-122"/>
                <a:ea typeface="宋体" panose="02010600030101010101" pitchFamily="2" charset="-122"/>
              </a:rPr>
              <a:t>store</a:t>
            </a:r>
            <a:r>
              <a:rPr lang="zh-CN" altLang="en-US" sz="2000" dirty="0">
                <a:latin typeface="宋体" panose="02010600030101010101" pitchFamily="2" charset="-122"/>
                <a:ea typeface="宋体" panose="02010600030101010101" pitchFamily="2" charset="-122"/>
              </a:rPr>
              <a:t>访存的目标地址，该</a:t>
            </a:r>
            <a:r>
              <a:rPr lang="en-US" altLang="zh-CN" sz="2000" dirty="0">
                <a:latin typeface="宋体" panose="02010600030101010101" pitchFamily="2" charset="-122"/>
                <a:ea typeface="宋体" panose="02010600030101010101" pitchFamily="2" charset="-122"/>
              </a:rPr>
              <a:t>store</a:t>
            </a:r>
            <a:r>
              <a:rPr lang="zh-CN" altLang="en-US" sz="2000" dirty="0">
                <a:latin typeface="宋体" panose="02010600030101010101" pitchFamily="2" charset="-122"/>
                <a:ea typeface="宋体" panose="02010600030101010101" pitchFamily="2" charset="-122"/>
              </a:rPr>
              <a:t>正在等待存储数据的到达；</a:t>
            </a:r>
          </a:p>
          <a:p>
            <a:pPr marL="722313" lvl="4" indent="-179388">
              <a:lnSpc>
                <a:spcPct val="150000"/>
              </a:lnSpc>
              <a:spcBef>
                <a:spcPts val="50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保存该</a:t>
            </a:r>
            <a:r>
              <a:rPr lang="en-US" altLang="zh-CN" sz="2000" dirty="0">
                <a:latin typeface="宋体" panose="02010600030101010101" pitchFamily="2" charset="-122"/>
                <a:ea typeface="宋体" panose="02010600030101010101" pitchFamily="2" charset="-122"/>
              </a:rPr>
              <a:t>store</a:t>
            </a:r>
            <a:r>
              <a:rPr lang="zh-CN" altLang="en-US" sz="2000" dirty="0">
                <a:latin typeface="宋体" panose="02010600030101010101" pitchFamily="2" charset="-122"/>
                <a:ea typeface="宋体" panose="02010600030101010101" pitchFamily="2" charset="-122"/>
              </a:rPr>
              <a:t>的地址和数据，直到存储部件接收。</a:t>
            </a:r>
          </a:p>
        </p:txBody>
      </p:sp>
    </p:spTree>
    <p:extLst>
      <p:ext uri="{BB962C8B-B14F-4D97-AF65-F5344CB8AC3E}">
        <p14:creationId xmlns:p14="http://schemas.microsoft.com/office/powerpoint/2010/main" val="21824173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Rectangle 3" descr="Rectangle: Click to edit Master text styles&#10;Second level&#10;Third level&#10;Fourth level&#10;Fifth level"/>
          <p:cNvSpPr>
            <a:spLocks noGrp="1" noChangeArrowheads="1"/>
          </p:cNvSpPr>
          <p:nvPr>
            <p:ph idx="1"/>
          </p:nvPr>
        </p:nvSpPr>
        <p:spPr>
          <a:xfrm>
            <a:off x="5966357" y="648014"/>
            <a:ext cx="6090483" cy="5334000"/>
          </a:xfrm>
        </p:spPr>
        <p:txBody>
          <a:bodyPr>
            <a:normAutofit lnSpcReduction="10000"/>
          </a:bodyPr>
          <a:lstStyle/>
          <a:p>
            <a:pPr lvl="2" eaLnBrk="1" hangingPunct="1">
              <a:lnSpc>
                <a:spcPct val="110000"/>
              </a:lnSpc>
            </a:pPr>
            <a:endParaRPr lang="zh-CN" altLang="en-US" dirty="0">
              <a:latin typeface="黑体" panose="02010609060101010101" pitchFamily="49" charset="-122"/>
              <a:ea typeface="黑体" panose="02010609060101010101" pitchFamily="49" charset="-122"/>
            </a:endParaRPr>
          </a:p>
          <a:p>
            <a:pPr marL="444500" lvl="1" indent="-265113" eaLnBrk="1" hangingPunct="1">
              <a:lnSpc>
                <a:spcPct val="150000"/>
              </a:lnSpc>
            </a:pPr>
            <a:r>
              <a:rPr lang="zh-CN" altLang="en-US" sz="2000" dirty="0">
                <a:solidFill>
                  <a:srgbClr val="FF0000"/>
                </a:solidFill>
                <a:latin typeface="宋体" panose="02010600030101010101" pitchFamily="2" charset="-122"/>
                <a:ea typeface="宋体" panose="02010600030101010101" pitchFamily="2" charset="-122"/>
              </a:rPr>
              <a:t>浮点寄存器</a:t>
            </a:r>
            <a:r>
              <a:rPr lang="en-US" altLang="zh-CN" sz="2000" dirty="0">
                <a:solidFill>
                  <a:srgbClr val="FF0000"/>
                </a:solidFill>
                <a:latin typeface="宋体" panose="02010600030101010101" pitchFamily="2" charset="-122"/>
                <a:ea typeface="宋体" panose="02010600030101010101" pitchFamily="2" charset="-122"/>
              </a:rPr>
              <a:t>FP</a:t>
            </a:r>
          </a:p>
          <a:p>
            <a:pPr marL="717550" lvl="2" indent="-179388" eaLnBrk="1" hangingPunct="1">
              <a:lnSpc>
                <a:spcPct val="150000"/>
              </a:lnSpc>
            </a:pPr>
            <a:r>
              <a:rPr lang="zh-CN" altLang="en-US" dirty="0">
                <a:latin typeface="宋体" panose="02010600030101010101" pitchFamily="2" charset="-122"/>
                <a:ea typeface="宋体" panose="02010600030101010101" pitchFamily="2" charset="-122"/>
              </a:rPr>
              <a:t>共有</a:t>
            </a:r>
            <a:r>
              <a:rPr lang="en-US" altLang="zh-CN" dirty="0">
                <a:latin typeface="宋体" panose="02010600030101010101" pitchFamily="2" charset="-122"/>
                <a:ea typeface="宋体" panose="02010600030101010101" pitchFamily="2" charset="-122"/>
              </a:rPr>
              <a:t>16</a:t>
            </a:r>
            <a:r>
              <a:rPr lang="zh-CN" altLang="en-US" dirty="0">
                <a:latin typeface="宋体" panose="02010600030101010101" pitchFamily="2" charset="-122"/>
                <a:ea typeface="宋体" panose="02010600030101010101" pitchFamily="2" charset="-122"/>
              </a:rPr>
              <a:t>个浮点寄存器：</a:t>
            </a:r>
            <a:r>
              <a:rPr lang="en-US" altLang="zh-CN" dirty="0">
                <a:latin typeface="宋体" panose="02010600030101010101" pitchFamily="2" charset="-122"/>
                <a:ea typeface="宋体" panose="02010600030101010101" pitchFamily="2" charset="-122"/>
              </a:rPr>
              <a:t>F0</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F2</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F4</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F30</a:t>
            </a:r>
            <a:r>
              <a:rPr lang="zh-CN" altLang="en-US" dirty="0">
                <a:latin typeface="宋体" panose="02010600030101010101" pitchFamily="2" charset="-122"/>
                <a:ea typeface="宋体" panose="02010600030101010101" pitchFamily="2" charset="-122"/>
              </a:rPr>
              <a:t>。</a:t>
            </a:r>
          </a:p>
          <a:p>
            <a:pPr marL="717550" lvl="2" indent="-179388" eaLnBrk="1" hangingPunct="1">
              <a:lnSpc>
                <a:spcPct val="150000"/>
              </a:lnSpc>
            </a:pPr>
            <a:r>
              <a:rPr lang="zh-CN" altLang="en-US" dirty="0">
                <a:latin typeface="宋体" panose="02010600030101010101" pitchFamily="2" charset="-122"/>
                <a:ea typeface="宋体" panose="02010600030101010101" pitchFamily="2" charset="-122"/>
              </a:rPr>
              <a:t>它们通过一对总线连接到功能部件，并通过</a:t>
            </a:r>
            <a:r>
              <a:rPr lang="en-US" altLang="zh-CN" dirty="0">
                <a:latin typeface="宋体" panose="02010600030101010101" pitchFamily="2" charset="-122"/>
                <a:ea typeface="宋体" panose="02010600030101010101" pitchFamily="2" charset="-122"/>
              </a:rPr>
              <a:t>CDB</a:t>
            </a:r>
            <a:r>
              <a:rPr lang="zh-CN" altLang="en-US" dirty="0">
                <a:latin typeface="宋体" panose="02010600030101010101" pitchFamily="2" charset="-122"/>
                <a:ea typeface="宋体" panose="02010600030101010101" pitchFamily="2" charset="-122"/>
              </a:rPr>
              <a:t>连接到</a:t>
            </a:r>
            <a:r>
              <a:rPr lang="en-US" altLang="zh-CN" dirty="0">
                <a:latin typeface="宋体" panose="02010600030101010101" pitchFamily="2" charset="-122"/>
                <a:ea typeface="宋体" panose="02010600030101010101" pitchFamily="2" charset="-122"/>
              </a:rPr>
              <a:t>store</a:t>
            </a:r>
            <a:r>
              <a:rPr lang="zh-CN" altLang="en-US" dirty="0">
                <a:latin typeface="宋体" panose="02010600030101010101" pitchFamily="2" charset="-122"/>
                <a:ea typeface="宋体" panose="02010600030101010101" pitchFamily="2" charset="-122"/>
              </a:rPr>
              <a:t>缓冲器。</a:t>
            </a:r>
          </a:p>
          <a:p>
            <a:pPr marL="444500" lvl="1" indent="-265113">
              <a:lnSpc>
                <a:spcPct val="150000"/>
              </a:lnSpc>
            </a:pPr>
            <a:r>
              <a:rPr lang="zh-CN" altLang="en-US" sz="2000" dirty="0">
                <a:solidFill>
                  <a:srgbClr val="FF0000"/>
                </a:solidFill>
                <a:latin typeface="宋体" panose="02010600030101010101" pitchFamily="2" charset="-122"/>
                <a:ea typeface="宋体" panose="02010600030101010101" pitchFamily="2" charset="-122"/>
              </a:rPr>
              <a:t>指令队列</a:t>
            </a:r>
          </a:p>
          <a:p>
            <a:pPr marL="717550" lvl="2" indent="-179388">
              <a:lnSpc>
                <a:spcPct val="150000"/>
              </a:lnSpc>
            </a:pPr>
            <a:r>
              <a:rPr lang="zh-CN" altLang="en-US" dirty="0">
                <a:latin typeface="宋体" panose="02010600030101010101" pitchFamily="2" charset="-122"/>
                <a:ea typeface="宋体" panose="02010600030101010101" pitchFamily="2" charset="-122"/>
              </a:rPr>
              <a:t>指令部件送来的指令放入指令队列</a:t>
            </a:r>
          </a:p>
          <a:p>
            <a:pPr marL="717550" lvl="2" indent="-179388">
              <a:lnSpc>
                <a:spcPct val="150000"/>
              </a:lnSpc>
            </a:pPr>
            <a:r>
              <a:rPr lang="zh-CN" altLang="en-US" dirty="0">
                <a:latin typeface="宋体" panose="02010600030101010101" pitchFamily="2" charset="-122"/>
                <a:ea typeface="宋体" panose="02010600030101010101" pitchFamily="2" charset="-122"/>
              </a:rPr>
              <a:t>指令队列中的指令按先进先出的顺序流出</a:t>
            </a:r>
            <a:endParaRPr lang="en-US" altLang="zh-CN" dirty="0">
              <a:latin typeface="宋体" panose="02010600030101010101" pitchFamily="2" charset="-122"/>
              <a:ea typeface="宋体" panose="02010600030101010101" pitchFamily="2" charset="-122"/>
            </a:endParaRPr>
          </a:p>
          <a:p>
            <a:pPr marL="444500" lvl="1" indent="-265113">
              <a:lnSpc>
                <a:spcPct val="150000"/>
              </a:lnSpc>
            </a:pPr>
            <a:r>
              <a:rPr lang="zh-CN" altLang="en-US" sz="2000" dirty="0">
                <a:solidFill>
                  <a:srgbClr val="FF0000"/>
                </a:solidFill>
                <a:latin typeface="宋体" panose="02010600030101010101" pitchFamily="2" charset="-122"/>
                <a:ea typeface="宋体" panose="02010600030101010101" pitchFamily="2" charset="-122"/>
              </a:rPr>
              <a:t>运算部件</a:t>
            </a:r>
          </a:p>
          <a:p>
            <a:pPr marL="717550" lvl="2" indent="-179388">
              <a:lnSpc>
                <a:spcPct val="150000"/>
              </a:lnSpc>
            </a:pPr>
            <a:r>
              <a:rPr lang="zh-CN" altLang="en-US" dirty="0">
                <a:latin typeface="宋体" panose="02010600030101010101" pitchFamily="2" charset="-122"/>
                <a:ea typeface="宋体" panose="02010600030101010101" pitchFamily="2" charset="-122"/>
              </a:rPr>
              <a:t>浮点加法器完成加法和减法操作</a:t>
            </a:r>
          </a:p>
          <a:p>
            <a:pPr marL="717550" lvl="2" indent="-179388">
              <a:lnSpc>
                <a:spcPct val="150000"/>
              </a:lnSpc>
            </a:pPr>
            <a:r>
              <a:rPr lang="zh-CN" altLang="en-US" dirty="0">
                <a:latin typeface="宋体" panose="02010600030101010101" pitchFamily="2" charset="-122"/>
                <a:ea typeface="宋体" panose="02010600030101010101" pitchFamily="2" charset="-122"/>
              </a:rPr>
              <a:t>浮点乘法器完成乘法和除法操作 </a:t>
            </a:r>
          </a:p>
          <a:p>
            <a:pPr lvl="2" eaLnBrk="1" hangingPunct="1">
              <a:lnSpc>
                <a:spcPct val="110000"/>
              </a:lnSpc>
            </a:pPr>
            <a:endParaRPr lang="zh-CN" altLang="en-US" dirty="0">
              <a:latin typeface="黑体" panose="02010609060101010101" pitchFamily="49" charset="-122"/>
              <a:ea typeface="黑体" panose="02010609060101010101" pitchFamily="49" charset="-122"/>
            </a:endParaRPr>
          </a:p>
        </p:txBody>
      </p:sp>
      <p:graphicFrame>
        <p:nvGraphicFramePr>
          <p:cNvPr id="3" name="Object 4"/>
          <p:cNvGraphicFramePr>
            <a:graphicFrameLocks noChangeAspect="1"/>
          </p:cNvGraphicFramePr>
          <p:nvPr>
            <p:extLst>
              <p:ext uri="{D42A27DB-BD31-4B8C-83A1-F6EECF244321}">
                <p14:modId xmlns:p14="http://schemas.microsoft.com/office/powerpoint/2010/main" val="1629334006"/>
              </p:ext>
            </p:extLst>
          </p:nvPr>
        </p:nvGraphicFramePr>
        <p:xfrm>
          <a:off x="186641" y="1095085"/>
          <a:ext cx="5778346" cy="3735566"/>
        </p:xfrm>
        <a:graphic>
          <a:graphicData uri="http://schemas.openxmlformats.org/presentationml/2006/ole">
            <mc:AlternateContent xmlns:mc="http://schemas.openxmlformats.org/markup-compatibility/2006">
              <mc:Choice xmlns:v="urn:schemas-microsoft-com:vml" Requires="v">
                <p:oleObj name="图片" r:id="rId2" imgW="5127662" imgH="3314128" progId="Word.Picture.8">
                  <p:embed/>
                </p:oleObj>
              </mc:Choice>
              <mc:Fallback>
                <p:oleObj name="图片" r:id="rId2" imgW="5127662" imgH="3314128" progId="Word.Picture.8">
                  <p:embed/>
                  <p:pic>
                    <p:nvPicPr>
                      <p:cNvPr id="0" name=""/>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41" y="1095085"/>
                        <a:ext cx="5778346" cy="3735566"/>
                      </a:xfrm>
                      <a:prstGeom prst="rect">
                        <a:avLst/>
                      </a:prstGeom>
                      <a:noFill/>
                      <a:ln>
                        <a:noFill/>
                      </a:ln>
                    </p:spPr>
                  </p:pic>
                </p:oleObj>
              </mc:Fallback>
            </mc:AlternateContent>
          </a:graphicData>
        </a:graphic>
      </p:graphicFrame>
      <p:sp>
        <p:nvSpPr>
          <p:cNvPr id="4" name="椭圆 3"/>
          <p:cNvSpPr/>
          <p:nvPr/>
        </p:nvSpPr>
        <p:spPr>
          <a:xfrm>
            <a:off x="1809978" y="978209"/>
            <a:ext cx="2531671" cy="14573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2217610" y="4000368"/>
            <a:ext cx="1943153" cy="94715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277147" y="4000368"/>
            <a:ext cx="1943153" cy="94715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61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3" descr="Rectangle: Click to edit Master text styles&#10;Second level&#10;Third level&#10;Fourth level&#10;Fifth level"/>
          <p:cNvSpPr>
            <a:spLocks noGrp="1" noChangeArrowheads="1"/>
          </p:cNvSpPr>
          <p:nvPr>
            <p:ph idx="1"/>
          </p:nvPr>
        </p:nvSpPr>
        <p:spPr>
          <a:xfrm>
            <a:off x="969073" y="619900"/>
            <a:ext cx="10371970" cy="3137001"/>
          </a:xfrm>
        </p:spPr>
        <p:txBody>
          <a:bodyPr>
            <a:normAutofit fontScale="92500" lnSpcReduction="10000"/>
          </a:bodyPr>
          <a:lstStyle/>
          <a:p>
            <a:pPr marL="0" indent="0" eaLnBrk="1" hangingPunct="1">
              <a:lnSpc>
                <a:spcPct val="150000"/>
              </a:lnSpc>
              <a:buNone/>
            </a:pPr>
            <a:r>
              <a:rPr lang="zh-CN" altLang="en-US" sz="2400" dirty="0">
                <a:latin typeface="宋体" panose="02010600030101010101" pitchFamily="2" charset="-122"/>
                <a:ea typeface="宋体" panose="02010600030101010101" pitchFamily="2" charset="-122"/>
              </a:rPr>
              <a:t>在</a:t>
            </a:r>
            <a:r>
              <a:rPr lang="en-US" altLang="zh-CN" sz="2400" dirty="0" err="1">
                <a:latin typeface="宋体" panose="02010600030101010101" pitchFamily="2" charset="-122"/>
                <a:ea typeface="宋体" panose="02010600030101010101" pitchFamily="2" charset="-122"/>
              </a:rPr>
              <a:t>Tomasulo</a:t>
            </a:r>
            <a:r>
              <a:rPr lang="zh-CN" altLang="en-US" sz="2400" dirty="0">
                <a:latin typeface="宋体" panose="02010600030101010101" pitchFamily="2" charset="-122"/>
                <a:ea typeface="宋体" panose="02010600030101010101" pitchFamily="2" charset="-122"/>
              </a:rPr>
              <a:t>算法中，</a:t>
            </a:r>
            <a:r>
              <a:rPr lang="zh-CN" altLang="en-US" sz="2400" dirty="0">
                <a:solidFill>
                  <a:srgbClr val="02A215"/>
                </a:solidFill>
                <a:latin typeface="宋体" panose="02010600030101010101" pitchFamily="2" charset="-122"/>
                <a:ea typeface="宋体" panose="02010600030101010101" pitchFamily="2" charset="-122"/>
              </a:rPr>
              <a:t>寄存器换名</a:t>
            </a:r>
            <a:r>
              <a:rPr lang="zh-CN" altLang="en-US" sz="2400" dirty="0">
                <a:latin typeface="宋体" panose="02010600030101010101" pitchFamily="2" charset="-122"/>
                <a:ea typeface="宋体" panose="02010600030101010101" pitchFamily="2" charset="-122"/>
              </a:rPr>
              <a:t>是通过保留站和流出逻辑来共同完成的。</a:t>
            </a:r>
          </a:p>
          <a:p>
            <a:pPr marL="803275" lvl="1" indent="-265113" eaLnBrk="1" hangingPunct="1">
              <a:lnSpc>
                <a:spcPct val="150000"/>
              </a:lnSpc>
            </a:pPr>
            <a:r>
              <a:rPr lang="zh-CN" altLang="en-US" dirty="0">
                <a:latin typeface="宋体" panose="02010600030101010101" pitchFamily="2" charset="-122"/>
                <a:ea typeface="宋体" panose="02010600030101010101" pitchFamily="2" charset="-122"/>
              </a:rPr>
              <a:t>当指令流出时，如果其操作数还没有计算出来，则将该指令中相应的</a:t>
            </a:r>
            <a:r>
              <a:rPr lang="zh-CN" altLang="en-US" dirty="0">
                <a:solidFill>
                  <a:srgbClr val="C20A73"/>
                </a:solidFill>
                <a:latin typeface="宋体" panose="02010600030101010101" pitchFamily="2" charset="-122"/>
                <a:ea typeface="宋体" panose="02010600030101010101" pitchFamily="2" charset="-122"/>
              </a:rPr>
              <a:t>寄存器号 </a:t>
            </a:r>
            <a:r>
              <a:rPr lang="zh-CN" altLang="en-US" dirty="0">
                <a:solidFill>
                  <a:srgbClr val="02A215"/>
                </a:solidFill>
                <a:latin typeface="宋体" panose="02010600030101010101" pitchFamily="2" charset="-122"/>
                <a:ea typeface="宋体" panose="02010600030101010101" pitchFamily="2" charset="-122"/>
              </a:rPr>
              <a:t>换名 </a:t>
            </a:r>
            <a:r>
              <a:rPr lang="zh-CN" altLang="en-US" dirty="0">
                <a:solidFill>
                  <a:srgbClr val="D60093"/>
                </a:solidFill>
                <a:latin typeface="宋体" panose="02010600030101010101" pitchFamily="2" charset="-122"/>
                <a:ea typeface="宋体" panose="02010600030101010101" pitchFamily="2" charset="-122"/>
              </a:rPr>
              <a:t>为将产生这个操作数的保留站的标识。</a:t>
            </a:r>
            <a:endParaRPr lang="en-US" altLang="zh-CN" dirty="0">
              <a:solidFill>
                <a:srgbClr val="D60093"/>
              </a:solidFill>
              <a:latin typeface="宋体" panose="02010600030101010101" pitchFamily="2" charset="-122"/>
              <a:ea typeface="宋体" panose="02010600030101010101" pitchFamily="2" charset="-122"/>
            </a:endParaRPr>
          </a:p>
          <a:p>
            <a:pPr marL="803275" lvl="1" indent="-265113" eaLnBrk="1" hangingPunct="1">
              <a:lnSpc>
                <a:spcPct val="150000"/>
              </a:lnSpc>
            </a:pPr>
            <a:r>
              <a:rPr lang="zh-CN" altLang="en-US" dirty="0">
                <a:latin typeface="宋体" panose="02010600030101010101" pitchFamily="2" charset="-122"/>
                <a:ea typeface="宋体" panose="02010600030101010101" pitchFamily="2" charset="-122"/>
              </a:rPr>
              <a:t>指令流出到保留站后，其操作数寄存器号或者换成了数据本身（如果该数据已经就绪），或者换成了保留站的标识，</a:t>
            </a:r>
            <a:r>
              <a:rPr lang="zh-CN" altLang="en-US" dirty="0">
                <a:solidFill>
                  <a:srgbClr val="D60093"/>
                </a:solidFill>
                <a:latin typeface="宋体" panose="02010600030101010101" pitchFamily="2" charset="-122"/>
                <a:ea typeface="宋体" panose="02010600030101010101" pitchFamily="2" charset="-122"/>
              </a:rPr>
              <a:t>不再与寄存器有关系</a:t>
            </a:r>
            <a:r>
              <a:rPr lang="zh-CN" altLang="en-US" dirty="0">
                <a:latin typeface="宋体" panose="02010600030101010101" pitchFamily="2" charset="-122"/>
                <a:ea typeface="宋体" panose="02010600030101010101" pitchFamily="2" charset="-122"/>
              </a:rPr>
              <a:t>。这样 后面指令对寄存器的写入操作就不可能产生</a:t>
            </a:r>
            <a:r>
              <a:rPr lang="en-US" altLang="zh-CN" dirty="0">
                <a:solidFill>
                  <a:srgbClr val="9900CC"/>
                </a:solidFill>
                <a:latin typeface="宋体" panose="02010600030101010101" pitchFamily="2" charset="-122"/>
                <a:ea typeface="宋体" panose="02010600030101010101" pitchFamily="2" charset="-122"/>
              </a:rPr>
              <a:t>WAR</a:t>
            </a:r>
            <a:r>
              <a:rPr lang="zh-CN" altLang="en-US" dirty="0">
                <a:latin typeface="宋体" panose="02010600030101010101" pitchFamily="2" charset="-122"/>
                <a:ea typeface="宋体" panose="02010600030101010101" pitchFamily="2" charset="-122"/>
              </a:rPr>
              <a:t>冲突了 </a:t>
            </a:r>
          </a:p>
        </p:txBody>
      </p:sp>
      <p:sp>
        <p:nvSpPr>
          <p:cNvPr id="3" name="内容占位符 2">
            <a:extLst>
              <a:ext uri="{FF2B5EF4-FFF2-40B4-BE49-F238E27FC236}">
                <a16:creationId xmlns:a16="http://schemas.microsoft.com/office/drawing/2014/main" id="{94584294-CFD5-88E7-AADE-4B07BBF5F367}"/>
              </a:ext>
            </a:extLst>
          </p:cNvPr>
          <p:cNvSpPr txBox="1">
            <a:spLocks/>
          </p:cNvSpPr>
          <p:nvPr/>
        </p:nvSpPr>
        <p:spPr>
          <a:xfrm>
            <a:off x="969073" y="4058405"/>
            <a:ext cx="7483455" cy="5508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400" b="1" dirty="0">
                <a:solidFill>
                  <a:srgbClr val="181E33"/>
                </a:solidFill>
                <a:latin typeface="宋体" panose="02010600030101010101" pitchFamily="2" charset="-122"/>
                <a:ea typeface="宋体" panose="02010600030101010101" pitchFamily="2" charset="-122"/>
              </a:rPr>
              <a:t>3.Tomasulo</a:t>
            </a:r>
            <a:r>
              <a:rPr lang="zh-CN" altLang="en-US" sz="2400" b="1" dirty="0">
                <a:solidFill>
                  <a:srgbClr val="181E33"/>
                </a:solidFill>
                <a:latin typeface="宋体" panose="02010600030101010101" pitchFamily="2" charset="-122"/>
                <a:ea typeface="宋体" panose="02010600030101010101" pitchFamily="2" charset="-122"/>
              </a:rPr>
              <a:t>算法的执行步骤</a:t>
            </a:r>
            <a:r>
              <a:rPr lang="en-US" altLang="zh-CN" sz="2400" b="1" dirty="0">
                <a:solidFill>
                  <a:srgbClr val="181E33"/>
                </a:solidFill>
                <a:latin typeface="宋体" panose="02010600030101010101" pitchFamily="2" charset="-122"/>
                <a:ea typeface="宋体" panose="02010600030101010101" pitchFamily="2" charset="-122"/>
              </a:rPr>
              <a:t>——</a:t>
            </a:r>
            <a:r>
              <a:rPr lang="zh-CN" altLang="en-US" sz="2400" dirty="0">
                <a:solidFill>
                  <a:srgbClr val="181E33"/>
                </a:solidFill>
                <a:latin typeface="宋体" panose="02010600030101010101" pitchFamily="2" charset="-122"/>
                <a:ea typeface="宋体" panose="02010600030101010101" pitchFamily="2" charset="-122"/>
              </a:rPr>
              <a:t>要点三步：</a:t>
            </a:r>
          </a:p>
        </p:txBody>
      </p:sp>
      <p:sp>
        <p:nvSpPr>
          <p:cNvPr id="5" name="文本框 4">
            <a:extLst>
              <a:ext uri="{FF2B5EF4-FFF2-40B4-BE49-F238E27FC236}">
                <a16:creationId xmlns:a16="http://schemas.microsoft.com/office/drawing/2014/main" id="{EF22A652-C960-116C-EDD8-719BD6BEB34C}"/>
              </a:ext>
            </a:extLst>
          </p:cNvPr>
          <p:cNvSpPr txBox="1"/>
          <p:nvPr/>
        </p:nvSpPr>
        <p:spPr>
          <a:xfrm>
            <a:off x="1682952" y="4726076"/>
            <a:ext cx="1333328" cy="461665"/>
          </a:xfrm>
          <a:prstGeom prst="rect">
            <a:avLst/>
          </a:prstGeom>
          <a:noFill/>
        </p:spPr>
        <p:txBody>
          <a:bodyPr wrap="square">
            <a:spAutoFit/>
          </a:bodyPr>
          <a:lstStyle/>
          <a:p>
            <a:pPr indent="-285750">
              <a:buFont typeface="Arial" panose="020B0604020202020204" pitchFamily="34" charset="0"/>
              <a:buChar char="•"/>
            </a:pPr>
            <a:r>
              <a:rPr lang="zh-CN" altLang="en-US" sz="2400" dirty="0">
                <a:solidFill>
                  <a:srgbClr val="FF0000"/>
                </a:solidFill>
                <a:latin typeface="宋体" panose="02010600030101010101" pitchFamily="2" charset="-122"/>
                <a:ea typeface="宋体" panose="02010600030101010101" pitchFamily="2" charset="-122"/>
              </a:rPr>
              <a:t>流出</a:t>
            </a:r>
          </a:p>
        </p:txBody>
      </p:sp>
      <p:sp>
        <p:nvSpPr>
          <p:cNvPr id="7" name="文本框 6">
            <a:extLst>
              <a:ext uri="{FF2B5EF4-FFF2-40B4-BE49-F238E27FC236}">
                <a16:creationId xmlns:a16="http://schemas.microsoft.com/office/drawing/2014/main" id="{B4C530D3-7C33-F581-84B8-547D41920755}"/>
              </a:ext>
            </a:extLst>
          </p:cNvPr>
          <p:cNvSpPr txBox="1"/>
          <p:nvPr/>
        </p:nvSpPr>
        <p:spPr>
          <a:xfrm>
            <a:off x="3243844" y="4726076"/>
            <a:ext cx="1212304" cy="461665"/>
          </a:xfrm>
          <a:prstGeom prst="rect">
            <a:avLst/>
          </a:prstGeom>
          <a:noFill/>
        </p:spPr>
        <p:txBody>
          <a:bodyPr wrap="square">
            <a:spAutoFit/>
          </a:bodyPr>
          <a:lstStyle/>
          <a:p>
            <a:pPr indent="-285750">
              <a:buFont typeface="Arial" panose="020B0604020202020204" pitchFamily="34" charset="0"/>
              <a:buChar char="•"/>
            </a:pPr>
            <a:r>
              <a:rPr lang="zh-CN" altLang="en-US" sz="2400" dirty="0">
                <a:solidFill>
                  <a:srgbClr val="FF0000"/>
                </a:solidFill>
                <a:latin typeface="宋体" panose="02010600030101010101" pitchFamily="2" charset="-122"/>
                <a:ea typeface="宋体" panose="02010600030101010101" pitchFamily="2" charset="-122"/>
              </a:rPr>
              <a:t>执行</a:t>
            </a:r>
          </a:p>
        </p:txBody>
      </p:sp>
      <p:sp>
        <p:nvSpPr>
          <p:cNvPr id="9" name="文本框 8">
            <a:extLst>
              <a:ext uri="{FF2B5EF4-FFF2-40B4-BE49-F238E27FC236}">
                <a16:creationId xmlns:a16="http://schemas.microsoft.com/office/drawing/2014/main" id="{4C433792-A5D0-61AA-D4A0-892E70F45682}"/>
              </a:ext>
            </a:extLst>
          </p:cNvPr>
          <p:cNvSpPr txBox="1"/>
          <p:nvPr/>
        </p:nvSpPr>
        <p:spPr>
          <a:xfrm>
            <a:off x="4683712" y="4726075"/>
            <a:ext cx="1522621" cy="461665"/>
          </a:xfrm>
          <a:prstGeom prst="rect">
            <a:avLst/>
          </a:prstGeom>
          <a:noFill/>
        </p:spPr>
        <p:txBody>
          <a:bodyPr wrap="square">
            <a:spAutoFit/>
          </a:bodyPr>
          <a:lstStyle/>
          <a:p>
            <a:pPr indent="-285750">
              <a:buFont typeface="Arial" panose="020B0604020202020204" pitchFamily="34" charset="0"/>
              <a:buChar char="•"/>
            </a:pPr>
            <a:r>
              <a:rPr lang="zh-CN" altLang="en-US" sz="2400" dirty="0">
                <a:solidFill>
                  <a:srgbClr val="FF0000"/>
                </a:solidFill>
                <a:latin typeface="宋体" panose="02010600030101010101" pitchFamily="2" charset="-122"/>
                <a:ea typeface="宋体" panose="02010600030101010101" pitchFamily="2" charset="-122"/>
              </a:rPr>
              <a:t>写结果</a:t>
            </a:r>
          </a:p>
        </p:txBody>
      </p:sp>
    </p:spTree>
    <p:extLst>
      <p:ext uri="{BB962C8B-B14F-4D97-AF65-F5344CB8AC3E}">
        <p14:creationId xmlns:p14="http://schemas.microsoft.com/office/powerpoint/2010/main" val="18934990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5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8909"/>
          <a:stretch/>
        </p:blipFill>
        <p:spPr bwMode="auto">
          <a:xfrm>
            <a:off x="922275" y="821537"/>
            <a:ext cx="6696075" cy="5024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7822732" y="2368878"/>
            <a:ext cx="3816640" cy="1528624"/>
          </a:xfrm>
          <a:prstGeom prst="rect">
            <a:avLst/>
          </a:prstGeom>
        </p:spPr>
        <p:txBody>
          <a:bodyPr wrap="square">
            <a:spAutoFit/>
          </a:bodyPr>
          <a:lstStyle/>
          <a:p>
            <a:pPr fontAlgn="base">
              <a:lnSpc>
                <a:spcPts val="2800"/>
              </a:lnSpc>
              <a:spcBef>
                <a:spcPct val="0"/>
              </a:spcBef>
              <a:spcAft>
                <a:spcPct val="0"/>
              </a:spcAft>
              <a:defRPr/>
            </a:pPr>
            <a:r>
              <a:rPr kumimoji="1" lang="zh-CN" altLang="zh-CN" kern="100" dirty="0">
                <a:solidFill>
                  <a:srgbClr val="40458C"/>
                </a:solidFill>
                <a:latin typeface="宋体" panose="02010600030101010101" pitchFamily="2" charset="-122"/>
                <a:ea typeface="宋体" panose="02010600030101010101" pitchFamily="2" charset="-122"/>
                <a:cs typeface="Times New Roman"/>
              </a:rPr>
              <a:t>把图</a:t>
            </a:r>
            <a:r>
              <a:rPr kumimoji="1" lang="en-US" altLang="zh-CN" kern="100" dirty="0">
                <a:solidFill>
                  <a:srgbClr val="40458C"/>
                </a:solidFill>
                <a:latin typeface="宋体" panose="02010600030101010101" pitchFamily="2" charset="-122"/>
                <a:ea typeface="宋体" panose="02010600030101010101" pitchFamily="2" charset="-122"/>
                <a:cs typeface="Times New Roman"/>
              </a:rPr>
              <a:t>3.1</a:t>
            </a:r>
            <a:r>
              <a:rPr kumimoji="1" lang="zh-CN" altLang="zh-CN" kern="100" dirty="0">
                <a:solidFill>
                  <a:srgbClr val="40458C"/>
                </a:solidFill>
                <a:latin typeface="宋体" panose="02010600030101010101" pitchFamily="2" charset="-122"/>
                <a:ea typeface="宋体" panose="02010600030101010101" pitchFamily="2" charset="-122"/>
                <a:cs typeface="Times New Roman"/>
              </a:rPr>
              <a:t>简化为图</a:t>
            </a:r>
            <a:r>
              <a:rPr kumimoji="1" lang="en-US" altLang="zh-CN" kern="100" dirty="0">
                <a:solidFill>
                  <a:srgbClr val="40458C"/>
                </a:solidFill>
                <a:latin typeface="宋体" panose="02010600030101010101" pitchFamily="2" charset="-122"/>
                <a:ea typeface="宋体" panose="02010600030101010101" pitchFamily="2" charset="-122"/>
                <a:cs typeface="Times New Roman"/>
              </a:rPr>
              <a:t>3.2(a),</a:t>
            </a:r>
            <a:r>
              <a:rPr kumimoji="1" lang="zh-CN" altLang="zh-CN" kern="100" dirty="0">
                <a:solidFill>
                  <a:srgbClr val="40458C"/>
                </a:solidFill>
                <a:latin typeface="宋体" panose="02010600030101010101" pitchFamily="2" charset="-122"/>
                <a:ea typeface="宋体" panose="02010600030101010101" pitchFamily="2" charset="-122"/>
                <a:cs typeface="Times New Roman"/>
              </a:rPr>
              <a:t>并且增加了一个寄存器状态表</a:t>
            </a:r>
            <a:r>
              <a:rPr kumimoji="1" lang="en-US" altLang="zh-CN" kern="100" dirty="0">
                <a:solidFill>
                  <a:srgbClr val="40458C"/>
                </a:solidFill>
                <a:latin typeface="宋体" panose="02010600030101010101" pitchFamily="2" charset="-122"/>
                <a:ea typeface="宋体" panose="02010600030101010101" pitchFamily="2" charset="-122"/>
                <a:cs typeface="Times New Roman"/>
              </a:rPr>
              <a:t>Q</a:t>
            </a:r>
            <a:r>
              <a:rPr kumimoji="1" lang="en-US" altLang="zh-CN" kern="100" baseline="-25000" dirty="0">
                <a:solidFill>
                  <a:srgbClr val="40458C"/>
                </a:solidFill>
                <a:latin typeface="宋体" panose="02010600030101010101" pitchFamily="2" charset="-122"/>
                <a:ea typeface="宋体" panose="02010600030101010101" pitchFamily="2" charset="-122"/>
                <a:cs typeface="Times New Roman"/>
              </a:rPr>
              <a:t>i</a:t>
            </a:r>
            <a:r>
              <a:rPr kumimoji="1" lang="zh-CN" altLang="zh-CN" kern="100" dirty="0">
                <a:solidFill>
                  <a:srgbClr val="40458C"/>
                </a:solidFill>
                <a:latin typeface="宋体" panose="02010600030101010101" pitchFamily="2" charset="-122"/>
                <a:ea typeface="宋体" panose="02010600030101010101" pitchFamily="2" charset="-122"/>
                <a:cs typeface="Times New Roman"/>
              </a:rPr>
              <a:t>。每个寄存器在</a:t>
            </a:r>
            <a:r>
              <a:rPr kumimoji="1" lang="en-US" altLang="zh-CN" kern="100" dirty="0">
                <a:solidFill>
                  <a:srgbClr val="40458C"/>
                </a:solidFill>
                <a:latin typeface="宋体" panose="02010600030101010101" pitchFamily="2" charset="-122"/>
                <a:ea typeface="宋体" panose="02010600030101010101" pitchFamily="2" charset="-122"/>
                <a:cs typeface="Times New Roman"/>
              </a:rPr>
              <a:t>Q</a:t>
            </a:r>
            <a:r>
              <a:rPr kumimoji="1" lang="en-US" altLang="zh-CN" kern="100" baseline="-25000" dirty="0">
                <a:solidFill>
                  <a:srgbClr val="40458C"/>
                </a:solidFill>
                <a:latin typeface="宋体" panose="02010600030101010101" pitchFamily="2" charset="-122"/>
                <a:ea typeface="宋体" panose="02010600030101010101" pitchFamily="2" charset="-122"/>
                <a:cs typeface="Times New Roman"/>
              </a:rPr>
              <a:t>i</a:t>
            </a:r>
            <a:r>
              <a:rPr kumimoji="1" lang="zh-CN" altLang="zh-CN" kern="100" dirty="0">
                <a:solidFill>
                  <a:srgbClr val="40458C"/>
                </a:solidFill>
                <a:latin typeface="宋体" panose="02010600030101010101" pitchFamily="2" charset="-122"/>
                <a:ea typeface="宋体" panose="02010600030101010101" pitchFamily="2" charset="-122"/>
                <a:cs typeface="Times New Roman"/>
              </a:rPr>
              <a:t>中有一项</a:t>
            </a:r>
            <a:r>
              <a:rPr kumimoji="1" lang="en-US" altLang="zh-CN"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kern="100" dirty="0">
                <a:solidFill>
                  <a:srgbClr val="40458C"/>
                </a:solidFill>
                <a:latin typeface="宋体" panose="02010600030101010101" pitchFamily="2" charset="-122"/>
                <a:ea typeface="宋体" panose="02010600030101010101" pitchFamily="2" charset="-122"/>
                <a:cs typeface="Times New Roman"/>
              </a:rPr>
              <a:t>用于指出哪个保留站将产生该寄存器的值。</a:t>
            </a:r>
            <a:endParaRPr kumimoji="1" lang="en-US" altLang="zh-CN" kern="100" dirty="0">
              <a:solidFill>
                <a:srgbClr val="40458C"/>
              </a:solidFill>
              <a:latin typeface="宋体" panose="02010600030101010101" pitchFamily="2" charset="-122"/>
              <a:ea typeface="宋体" panose="02010600030101010101" pitchFamily="2" charset="-122"/>
              <a:cs typeface="Times New Roman"/>
            </a:endParaRPr>
          </a:p>
        </p:txBody>
      </p:sp>
      <p:sp>
        <p:nvSpPr>
          <p:cNvPr id="181254" name="矩形 2"/>
          <p:cNvSpPr>
            <a:spLocks noChangeArrowheads="1"/>
          </p:cNvSpPr>
          <p:nvPr/>
        </p:nvSpPr>
        <p:spPr bwMode="auto">
          <a:xfrm>
            <a:off x="3431534" y="6011264"/>
            <a:ext cx="12644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zh-CN" altLang="en-US" sz="2000" dirty="0">
                <a:solidFill>
                  <a:schemeClr val="tx1"/>
                </a:solidFill>
                <a:latin typeface="宋体" panose="02010600030101010101" pitchFamily="2" charset="-122"/>
                <a:ea typeface="宋体" panose="02010600030101010101" pitchFamily="2" charset="-122"/>
              </a:rPr>
              <a:t>图</a:t>
            </a:r>
            <a:r>
              <a:rPr lang="en-US" altLang="zh-CN" sz="2000" dirty="0">
                <a:solidFill>
                  <a:schemeClr val="tx1"/>
                </a:solidFill>
                <a:latin typeface="宋体" panose="02010600030101010101" pitchFamily="2" charset="-122"/>
                <a:ea typeface="宋体" panose="02010600030101010101" pitchFamily="2" charset="-122"/>
              </a:rPr>
              <a:t>3.2(a)</a:t>
            </a:r>
            <a:endParaRPr lang="zh-CN" altLang="en-US" sz="2000" dirty="0">
              <a:solidFill>
                <a:schemeClr val="tx1"/>
              </a:solidFill>
              <a:latin typeface="宋体" panose="02010600030101010101" pitchFamily="2" charset="-122"/>
              <a:ea typeface="宋体" panose="02010600030101010101" pitchFamily="2" charset="-122"/>
            </a:endParaRPr>
          </a:p>
        </p:txBody>
      </p:sp>
      <p:sp>
        <p:nvSpPr>
          <p:cNvPr id="2" name="矩形 1"/>
          <p:cNvSpPr/>
          <p:nvPr/>
        </p:nvSpPr>
        <p:spPr>
          <a:xfrm>
            <a:off x="8196045" y="1322803"/>
            <a:ext cx="2357438" cy="646112"/>
          </a:xfrm>
          <a:prstGeom prst="rect">
            <a:avLst/>
          </a:prstGeom>
        </p:spPr>
        <p:txBody>
          <a:bodyPr>
            <a:spAutoFit/>
          </a:bodyPr>
          <a:lstStyle/>
          <a:p>
            <a:pPr fontAlgn="base">
              <a:spcBef>
                <a:spcPct val="0"/>
              </a:spcBef>
              <a:spcAft>
                <a:spcPct val="0"/>
              </a:spcAft>
              <a:defRPr/>
            </a:pPr>
            <a:r>
              <a:rPr kumimoji="1" lang="en-US" altLang="zh-CN" b="1" kern="100" dirty="0">
                <a:solidFill>
                  <a:srgbClr val="FF0000"/>
                </a:solidFill>
                <a:latin typeface="Calibri"/>
                <a:ea typeface="宋体"/>
                <a:cs typeface="Times New Roman"/>
              </a:rPr>
              <a:t>MUL F0,F2,F4</a:t>
            </a:r>
          </a:p>
          <a:p>
            <a:pPr fontAlgn="base">
              <a:spcBef>
                <a:spcPct val="0"/>
              </a:spcBef>
              <a:spcAft>
                <a:spcPct val="0"/>
              </a:spcAft>
              <a:defRPr/>
            </a:pPr>
            <a:r>
              <a:rPr kumimoji="1" lang="en-US" altLang="zh-CN" b="1" kern="100" dirty="0">
                <a:solidFill>
                  <a:srgbClr val="FF0000"/>
                </a:solidFill>
                <a:latin typeface="Calibri"/>
                <a:ea typeface="宋体"/>
                <a:cs typeface="Times New Roman"/>
              </a:rPr>
              <a:t>ADD F2,F0,F6</a:t>
            </a:r>
            <a:r>
              <a:rPr kumimoji="1" lang="zh-CN" altLang="zh-CN" b="1" kern="100" dirty="0">
                <a:solidFill>
                  <a:srgbClr val="FF0000"/>
                </a:solidFill>
                <a:latin typeface="Calibri"/>
                <a:ea typeface="宋体"/>
                <a:cs typeface="Times New Roman"/>
              </a:rPr>
              <a:t> </a:t>
            </a:r>
            <a:endParaRPr kumimoji="1" lang="zh-CN" altLang="en-US" sz="2400" dirty="0">
              <a:solidFill>
                <a:srgbClr val="FF0000"/>
              </a:solidFill>
              <a:latin typeface="Tahoma" panose="020B0604030504040204" pitchFamily="34" charset="0"/>
              <a:ea typeface="黑体" panose="02010609060101010101" pitchFamily="49" charset="-122"/>
            </a:endParaRPr>
          </a:p>
        </p:txBody>
      </p:sp>
      <p:sp>
        <p:nvSpPr>
          <p:cNvPr id="8" name="内容占位符 2"/>
          <p:cNvSpPr txBox="1">
            <a:spLocks/>
          </p:cNvSpPr>
          <p:nvPr/>
        </p:nvSpPr>
        <p:spPr>
          <a:xfrm>
            <a:off x="0" y="78476"/>
            <a:ext cx="9374764" cy="5774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一个简单的例子说明 </a:t>
            </a:r>
            <a:r>
              <a:rPr lang="en-US" altLang="zh-CN" dirty="0" err="1">
                <a:latin typeface="宋体" panose="02010600030101010101" pitchFamily="2" charset="-122"/>
                <a:ea typeface="宋体" panose="02010600030101010101" pitchFamily="2" charset="-122"/>
              </a:rPr>
              <a:t>Tomasulo</a:t>
            </a:r>
            <a:r>
              <a:rPr lang="zh-CN" altLang="en-US" dirty="0">
                <a:latin typeface="宋体" panose="02010600030101010101" pitchFamily="2" charset="-122"/>
                <a:ea typeface="宋体" panose="02010600030101010101" pitchFamily="2" charset="-122"/>
              </a:rPr>
              <a:t>算法的基本思想。</a:t>
            </a:r>
          </a:p>
          <a:p>
            <a:endParaRPr lang="zh-CN" altLang="en-US" dirty="0"/>
          </a:p>
        </p:txBody>
      </p:sp>
    </p:spTree>
    <p:extLst>
      <p:ext uri="{BB962C8B-B14F-4D97-AF65-F5344CB8AC3E}">
        <p14:creationId xmlns:p14="http://schemas.microsoft.com/office/powerpoint/2010/main" val="6202644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3337147" y="5947735"/>
            <a:ext cx="2292476" cy="381000"/>
          </a:xfrm>
        </p:spPr>
        <p:txBody>
          <a:bodyPr>
            <a:noAutofit/>
          </a:bodyPr>
          <a:lstStyle/>
          <a:p>
            <a:pPr>
              <a:defRPr/>
            </a:pPr>
            <a:r>
              <a:rPr lang="zh-CN" altLang="zh-CN" sz="2000" kern="100" dirty="0">
                <a:latin typeface="宋体" panose="02010600030101010101" pitchFamily="2" charset="-122"/>
                <a:ea typeface="宋体" panose="02010600030101010101" pitchFamily="2" charset="-122"/>
                <a:cs typeface="Times New Roman"/>
              </a:rPr>
              <a:t>图</a:t>
            </a:r>
            <a:r>
              <a:rPr lang="en-US" altLang="zh-CN" sz="2000" kern="100" dirty="0">
                <a:latin typeface="宋体" panose="02010600030101010101" pitchFamily="2" charset="-122"/>
                <a:ea typeface="宋体" panose="02010600030101010101" pitchFamily="2" charset="-122"/>
                <a:cs typeface="Times New Roman"/>
              </a:rPr>
              <a:t>3.2(b)</a:t>
            </a:r>
            <a:endParaRPr lang="zh-CN" altLang="en-US" sz="2000" dirty="0">
              <a:latin typeface="宋体" panose="02010600030101010101" pitchFamily="2" charset="-122"/>
              <a:ea typeface="宋体" panose="02010600030101010101" pitchFamily="2" charset="-122"/>
            </a:endParaRPr>
          </a:p>
        </p:txBody>
      </p:sp>
      <p:pic>
        <p:nvPicPr>
          <p:cNvPr id="18227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381"/>
          <a:stretch/>
        </p:blipFill>
        <p:spPr bwMode="auto">
          <a:xfrm>
            <a:off x="785217" y="1144212"/>
            <a:ext cx="6084888" cy="4717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7535223" y="2416964"/>
            <a:ext cx="4155588" cy="3323987"/>
          </a:xfrm>
          <a:prstGeom prst="rect">
            <a:avLst/>
          </a:prstGeom>
        </p:spPr>
        <p:txBody>
          <a:bodyPr wrap="square">
            <a:spAutoFit/>
          </a:bodyPr>
          <a:lstStyle/>
          <a:p>
            <a:pPr fontAlgn="base">
              <a:lnSpc>
                <a:spcPts val="2800"/>
              </a:lnSpc>
              <a:spcBef>
                <a:spcPct val="0"/>
              </a:spcBef>
              <a:spcAft>
                <a:spcPct val="0"/>
              </a:spcAft>
              <a:defRPr/>
            </a:pPr>
            <a:r>
              <a:rPr kumimoji="1" lang="en-US" altLang="zh-CN" b="1" kern="100" dirty="0">
                <a:solidFill>
                  <a:srgbClr val="40458C"/>
                </a:solidFill>
                <a:latin typeface="Calibri"/>
                <a:ea typeface="宋体"/>
                <a:cs typeface="Times New Roman"/>
              </a:rPr>
              <a:t> </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图</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3.2(b),</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当指令</a:t>
            </a:r>
            <a:r>
              <a:rPr kumimoji="1" lang="en-US" altLang="zh-CN" sz="2000" kern="100" dirty="0">
                <a:solidFill>
                  <a:srgbClr val="C705CC"/>
                </a:solidFill>
                <a:latin typeface="宋体" panose="02010600030101010101" pitchFamily="2" charset="-122"/>
                <a:ea typeface="宋体" panose="02010600030101010101" pitchFamily="2" charset="-122"/>
                <a:cs typeface="Times New Roman"/>
              </a:rPr>
              <a:t>MULF0,F2,F4</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流出到保留站</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 Mult1</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时</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由于其操作数</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和</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b</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就绪</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在</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F2</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和</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F4</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中</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就将它们从寄存器取到保留站</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这样该指令以后就跟</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F2</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和</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F4</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没有关系了</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执行时直接从保留站中取数据。同时将目的寄存器</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F0</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对应的</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Q</a:t>
            </a:r>
            <a:r>
              <a:rPr kumimoji="1" lang="en-US" altLang="zh-CN" sz="2000" kern="100" baseline="-25000" dirty="0">
                <a:solidFill>
                  <a:srgbClr val="40458C"/>
                </a:solidFill>
                <a:latin typeface="宋体" panose="02010600030101010101" pitchFamily="2" charset="-122"/>
                <a:ea typeface="宋体" panose="02010600030101010101" pitchFamily="2" charset="-122"/>
                <a:cs typeface="Times New Roman"/>
              </a:rPr>
              <a:t>i</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标志置为</a:t>
            </a:r>
            <a:r>
              <a:rPr kumimoji="1" lang="en-US" altLang="zh-CN" sz="2000" kern="100" dirty="0" err="1">
                <a:solidFill>
                  <a:srgbClr val="40458C"/>
                </a:solidFill>
                <a:latin typeface="宋体" panose="02010600030101010101" pitchFamily="2" charset="-122"/>
                <a:ea typeface="宋体" panose="02010600030101010101" pitchFamily="2" charset="-122"/>
                <a:cs typeface="Times New Roman"/>
              </a:rPr>
              <a:t>Mutl</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表示该寄存器的内容将由保留站</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 Mult1</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提供</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图</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3.2(b)</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中的虚线所示</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a:t>
            </a:r>
            <a:endParaRPr kumimoji="1" lang="zh-CN" altLang="en-US" sz="2800" dirty="0">
              <a:solidFill>
                <a:srgbClr val="40458C"/>
              </a:solidFill>
              <a:latin typeface="宋体" panose="02010600030101010101" pitchFamily="2" charset="-122"/>
              <a:ea typeface="宋体" panose="02010600030101010101" pitchFamily="2" charset="-122"/>
            </a:endParaRPr>
          </a:p>
        </p:txBody>
      </p:sp>
      <p:sp>
        <p:nvSpPr>
          <p:cNvPr id="2" name="椭圆形标注 1"/>
          <p:cNvSpPr/>
          <p:nvPr/>
        </p:nvSpPr>
        <p:spPr bwMode="auto">
          <a:xfrm>
            <a:off x="5629623" y="1875365"/>
            <a:ext cx="1182118" cy="644148"/>
          </a:xfrm>
          <a:prstGeom prst="wedgeEllipseCallout">
            <a:avLst>
              <a:gd name="adj1" fmla="val -53221"/>
              <a:gd name="adj2" fmla="val 54176"/>
            </a:avLst>
          </a:prstGeom>
          <a:solidFill>
            <a:srgbClr val="00B0F0"/>
          </a:solidFill>
          <a:ln w="9525" cap="flat" cmpd="sng" algn="ctr">
            <a:solidFill>
              <a:schemeClr val="tx1"/>
            </a:solidFill>
            <a:prstDash val="solid"/>
            <a:round/>
            <a:headEnd type="none" w="med" len="med"/>
            <a:tailEnd type="none" w="med" len="med"/>
          </a:ln>
          <a:effectLst/>
        </p:spPr>
        <p:txBody>
          <a:bodyPr wrap="none"/>
          <a:lstStyle/>
          <a:p>
            <a:pPr fontAlgn="base">
              <a:spcBef>
                <a:spcPct val="0"/>
              </a:spcBef>
              <a:spcAft>
                <a:spcPct val="0"/>
              </a:spcAft>
              <a:defRPr/>
            </a:pPr>
            <a:r>
              <a:rPr kumimoji="1" lang="zh-CN" altLang="en-US" sz="1400" dirty="0">
                <a:ln>
                  <a:solidFill>
                    <a:srgbClr val="C705CC"/>
                  </a:solidFill>
                </a:ln>
                <a:solidFill>
                  <a:srgbClr val="40458C"/>
                </a:solidFill>
                <a:latin typeface="Tahoma" panose="020B0604030504040204" pitchFamily="34" charset="0"/>
                <a:ea typeface="黑体" pitchFamily="2" charset="-122"/>
              </a:rPr>
              <a:t>换名预约</a:t>
            </a:r>
            <a:endParaRPr kumimoji="1" lang="en-US" altLang="zh-CN" sz="1400" dirty="0">
              <a:ln>
                <a:solidFill>
                  <a:srgbClr val="C705CC"/>
                </a:solidFill>
              </a:ln>
              <a:solidFill>
                <a:srgbClr val="40458C"/>
              </a:solidFill>
              <a:latin typeface="Tahoma" panose="020B0604030504040204" pitchFamily="34" charset="0"/>
              <a:ea typeface="黑体" pitchFamily="2" charset="-122"/>
            </a:endParaRPr>
          </a:p>
          <a:p>
            <a:pPr fontAlgn="base">
              <a:spcBef>
                <a:spcPct val="0"/>
              </a:spcBef>
              <a:spcAft>
                <a:spcPct val="0"/>
              </a:spcAft>
              <a:defRPr/>
            </a:pPr>
            <a:r>
              <a:rPr kumimoji="1" lang="zh-CN" altLang="en-US" sz="1400" dirty="0">
                <a:ln>
                  <a:solidFill>
                    <a:srgbClr val="C705CC"/>
                  </a:solidFill>
                </a:ln>
                <a:solidFill>
                  <a:srgbClr val="40458C"/>
                </a:solidFill>
                <a:latin typeface="Tahoma" panose="020B0604030504040204" pitchFamily="34" charset="0"/>
                <a:ea typeface="黑体" pitchFamily="2" charset="-122"/>
              </a:rPr>
              <a:t>消除</a:t>
            </a:r>
            <a:r>
              <a:rPr kumimoji="1" lang="en-US" altLang="zh-CN" sz="1400" dirty="0">
                <a:ln>
                  <a:solidFill>
                    <a:srgbClr val="C705CC"/>
                  </a:solidFill>
                </a:ln>
                <a:solidFill>
                  <a:srgbClr val="40458C"/>
                </a:solidFill>
                <a:latin typeface="Tahoma" panose="020B0604030504040204" pitchFamily="34" charset="0"/>
                <a:ea typeface="黑体" pitchFamily="2" charset="-122"/>
              </a:rPr>
              <a:t>WAW</a:t>
            </a:r>
            <a:endParaRPr kumimoji="1" lang="zh-CN" altLang="en-US" sz="1400" dirty="0">
              <a:ln>
                <a:solidFill>
                  <a:srgbClr val="C705CC"/>
                </a:solidFill>
              </a:ln>
              <a:solidFill>
                <a:srgbClr val="40458C"/>
              </a:solidFill>
              <a:latin typeface="Tahoma" panose="020B0604030504040204" pitchFamily="34" charset="0"/>
              <a:ea typeface="黑体" pitchFamily="2" charset="-122"/>
            </a:endParaRPr>
          </a:p>
        </p:txBody>
      </p:sp>
      <p:sp>
        <p:nvSpPr>
          <p:cNvPr id="3" name="矩形 2"/>
          <p:cNvSpPr/>
          <p:nvPr/>
        </p:nvSpPr>
        <p:spPr>
          <a:xfrm>
            <a:off x="8650199" y="1125538"/>
            <a:ext cx="1925637" cy="646112"/>
          </a:xfrm>
          <a:prstGeom prst="rect">
            <a:avLst/>
          </a:prstGeom>
        </p:spPr>
        <p:txBody>
          <a:bodyPr>
            <a:spAutoFit/>
          </a:bodyPr>
          <a:lstStyle/>
          <a:p>
            <a:pPr fontAlgn="base">
              <a:spcBef>
                <a:spcPct val="0"/>
              </a:spcBef>
              <a:spcAft>
                <a:spcPct val="0"/>
              </a:spcAft>
              <a:defRPr/>
            </a:pPr>
            <a:r>
              <a:rPr kumimoji="1" lang="en-US" altLang="zh-CN" b="1" kern="100" dirty="0">
                <a:solidFill>
                  <a:srgbClr val="FF0000"/>
                </a:solidFill>
                <a:latin typeface="Calibri"/>
                <a:ea typeface="宋体"/>
                <a:cs typeface="Times New Roman"/>
              </a:rPr>
              <a:t>MUL F0,F2,F4</a:t>
            </a:r>
          </a:p>
          <a:p>
            <a:pPr fontAlgn="base">
              <a:spcBef>
                <a:spcPct val="0"/>
              </a:spcBef>
              <a:spcAft>
                <a:spcPct val="0"/>
              </a:spcAft>
              <a:defRPr/>
            </a:pPr>
            <a:r>
              <a:rPr kumimoji="1" lang="en-US" altLang="zh-CN" b="1" kern="100" dirty="0">
                <a:solidFill>
                  <a:srgbClr val="FF0000"/>
                </a:solidFill>
                <a:latin typeface="Calibri"/>
                <a:ea typeface="宋体"/>
                <a:cs typeface="Times New Roman"/>
              </a:rPr>
              <a:t>ADD F2,F0,F6</a:t>
            </a:r>
            <a:r>
              <a:rPr kumimoji="1" lang="zh-CN" altLang="zh-CN" b="1" kern="100" dirty="0">
                <a:solidFill>
                  <a:srgbClr val="FF0000"/>
                </a:solidFill>
                <a:latin typeface="Calibri"/>
                <a:ea typeface="宋体"/>
                <a:cs typeface="Times New Roman"/>
              </a:rPr>
              <a:t> </a:t>
            </a:r>
            <a:endParaRPr kumimoji="1" lang="zh-CN" altLang="en-US" sz="2400" dirty="0">
              <a:solidFill>
                <a:srgbClr val="FF0000"/>
              </a:solidFill>
              <a:latin typeface="Tahoma" panose="020B0604030504040204" pitchFamily="34" charset="0"/>
              <a:ea typeface="黑体" panose="02010609060101010101" pitchFamily="49" charset="-122"/>
            </a:endParaRPr>
          </a:p>
        </p:txBody>
      </p:sp>
    </p:spTree>
    <p:extLst>
      <p:ext uri="{BB962C8B-B14F-4D97-AF65-F5344CB8AC3E}">
        <p14:creationId xmlns:p14="http://schemas.microsoft.com/office/powerpoint/2010/main" val="27824270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标题 1"/>
          <p:cNvSpPr>
            <a:spLocks noGrp="1"/>
          </p:cNvSpPr>
          <p:nvPr>
            <p:ph type="title"/>
          </p:nvPr>
        </p:nvSpPr>
        <p:spPr>
          <a:xfrm>
            <a:off x="2628182" y="5650794"/>
            <a:ext cx="2131825" cy="381000"/>
          </a:xfrm>
        </p:spPr>
        <p:txBody>
          <a:bodyPr>
            <a:noAutofit/>
          </a:bodyPr>
          <a:lstStyle/>
          <a:p>
            <a:r>
              <a:rPr lang="zh-CN" altLang="en-US" sz="2000" dirty="0">
                <a:latin typeface="宋体" panose="02010600030101010101" pitchFamily="2" charset="-122"/>
                <a:ea typeface="宋体" panose="02010600030101010101" pitchFamily="2" charset="-122"/>
              </a:rPr>
              <a:t>图</a:t>
            </a:r>
            <a:r>
              <a:rPr lang="en-US" altLang="zh-CN" sz="2000" dirty="0">
                <a:latin typeface="宋体" panose="02010600030101010101" pitchFamily="2" charset="-122"/>
                <a:ea typeface="宋体" panose="02010600030101010101" pitchFamily="2" charset="-122"/>
              </a:rPr>
              <a:t>3.2(c)</a:t>
            </a:r>
            <a:endParaRPr lang="zh-CN" altLang="en-US" sz="2000" dirty="0">
              <a:latin typeface="宋体" panose="02010600030101010101" pitchFamily="2" charset="-122"/>
              <a:ea typeface="宋体" panose="02010600030101010101" pitchFamily="2" charset="-122"/>
            </a:endParaRPr>
          </a:p>
        </p:txBody>
      </p:sp>
      <p:pic>
        <p:nvPicPr>
          <p:cNvPr id="18330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073"/>
          <a:stretch/>
        </p:blipFill>
        <p:spPr bwMode="auto">
          <a:xfrm>
            <a:off x="671404" y="840106"/>
            <a:ext cx="5832475" cy="4421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6916345" y="1750728"/>
            <a:ext cx="4201734" cy="3277500"/>
          </a:xfrm>
          <a:prstGeom prst="rect">
            <a:avLst/>
          </a:prstGeom>
        </p:spPr>
        <p:txBody>
          <a:bodyPr wrap="square">
            <a:spAutoFit/>
          </a:bodyPr>
          <a:lstStyle/>
          <a:p>
            <a:pPr algn="just" eaLnBrk="0" fontAlgn="base" hangingPunct="0">
              <a:lnSpc>
                <a:spcPts val="2800"/>
              </a:lnSpc>
              <a:spcBef>
                <a:spcPct val="20000"/>
              </a:spcBef>
              <a:buClr>
                <a:srgbClr val="40458C"/>
              </a:buClr>
              <a:defRPr/>
            </a:pP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图</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3.2(c),</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当指令</a:t>
            </a:r>
            <a:r>
              <a:rPr kumimoji="1" lang="en-US" altLang="zh-CN" sz="2000" kern="100" dirty="0">
                <a:solidFill>
                  <a:srgbClr val="C705CC"/>
                </a:solidFill>
                <a:latin typeface="宋体" panose="02010600030101010101" pitchFamily="2" charset="-122"/>
                <a:ea typeface="宋体" panose="02010600030101010101" pitchFamily="2" charset="-122"/>
                <a:cs typeface="Times New Roman"/>
              </a:rPr>
              <a:t>ADDF2,F0,F6</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流出到保留站</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Add1</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时</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也将操作数</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c</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取到保留站</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但发现</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F0</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中的操作数还没有就绪</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于是就把其提供者</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 Mult1</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的标识取到保留站中。这样就有两个地方在等</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 Mult1</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的结果。同时</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它将目的寄存器</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F2</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对应的</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Q</a:t>
            </a:r>
            <a:r>
              <a:rPr kumimoji="1" lang="en-US" altLang="zh-CN" sz="2000" kern="100" baseline="-25000" dirty="0">
                <a:solidFill>
                  <a:srgbClr val="40458C"/>
                </a:solidFill>
                <a:latin typeface="宋体" panose="02010600030101010101" pitchFamily="2" charset="-122"/>
                <a:ea typeface="宋体" panose="02010600030101010101" pitchFamily="2" charset="-122"/>
                <a:cs typeface="Times New Roman"/>
              </a:rPr>
              <a:t>i</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标志置为</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Add1</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表示该寄存器的内容将由保留站</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Add1</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提供。 </a:t>
            </a:r>
          </a:p>
        </p:txBody>
      </p:sp>
      <p:sp>
        <p:nvSpPr>
          <p:cNvPr id="2" name="椭圆形标注 1"/>
          <p:cNvSpPr/>
          <p:nvPr/>
        </p:nvSpPr>
        <p:spPr bwMode="auto">
          <a:xfrm>
            <a:off x="387410" y="4452329"/>
            <a:ext cx="1403648" cy="870438"/>
          </a:xfrm>
          <a:prstGeom prst="wedgeEllipseCallout">
            <a:avLst>
              <a:gd name="adj1" fmla="val 66287"/>
              <a:gd name="adj2" fmla="val -98343"/>
            </a:avLst>
          </a:prstGeom>
          <a:solidFill>
            <a:srgbClr val="00B0F0"/>
          </a:solidFill>
          <a:ln w="9525" cap="flat" cmpd="sng" algn="ctr">
            <a:solidFill>
              <a:schemeClr val="tx1"/>
            </a:solidFill>
            <a:prstDash val="solid"/>
            <a:round/>
            <a:headEnd type="none" w="med" len="med"/>
            <a:tailEnd type="none" w="med" len="med"/>
          </a:ln>
          <a:effectLst/>
        </p:spPr>
        <p:txBody>
          <a:bodyPr wrap="none"/>
          <a:lstStyle/>
          <a:p>
            <a:pPr fontAlgn="base">
              <a:spcBef>
                <a:spcPct val="0"/>
              </a:spcBef>
              <a:spcAft>
                <a:spcPct val="0"/>
              </a:spcAft>
              <a:defRPr/>
            </a:pPr>
            <a:r>
              <a:rPr kumimoji="1" lang="zh-CN" altLang="en-US" sz="1600" dirty="0">
                <a:ln>
                  <a:solidFill>
                    <a:srgbClr val="C705CC"/>
                  </a:solidFill>
                </a:ln>
                <a:solidFill>
                  <a:srgbClr val="40458C"/>
                </a:solidFill>
                <a:latin typeface="Tahoma" panose="020B0604030504040204" pitchFamily="34" charset="0"/>
                <a:ea typeface="黑体" pitchFamily="2" charset="-122"/>
              </a:rPr>
              <a:t>换名消除</a:t>
            </a:r>
            <a:endParaRPr kumimoji="1" lang="en-US" altLang="zh-CN" sz="1600" dirty="0">
              <a:ln>
                <a:solidFill>
                  <a:srgbClr val="C705CC"/>
                </a:solidFill>
              </a:ln>
              <a:solidFill>
                <a:srgbClr val="40458C"/>
              </a:solidFill>
              <a:latin typeface="Tahoma" panose="020B0604030504040204" pitchFamily="34" charset="0"/>
              <a:ea typeface="黑体" pitchFamily="2" charset="-122"/>
            </a:endParaRPr>
          </a:p>
          <a:p>
            <a:pPr fontAlgn="base">
              <a:spcBef>
                <a:spcPct val="0"/>
              </a:spcBef>
              <a:spcAft>
                <a:spcPct val="0"/>
              </a:spcAft>
              <a:defRPr/>
            </a:pPr>
            <a:r>
              <a:rPr kumimoji="1" lang="en-US" altLang="zh-CN" sz="1600" dirty="0">
                <a:ln>
                  <a:solidFill>
                    <a:srgbClr val="C705CC"/>
                  </a:solidFill>
                </a:ln>
                <a:solidFill>
                  <a:srgbClr val="40458C"/>
                </a:solidFill>
                <a:latin typeface="Tahoma" panose="020B0604030504040204" pitchFamily="34" charset="0"/>
                <a:ea typeface="黑体" pitchFamily="2" charset="-122"/>
              </a:rPr>
              <a:t>F2</a:t>
            </a:r>
            <a:r>
              <a:rPr kumimoji="1" lang="zh-CN" altLang="en-US" sz="1600" dirty="0">
                <a:ln>
                  <a:solidFill>
                    <a:srgbClr val="C705CC"/>
                  </a:solidFill>
                </a:ln>
                <a:solidFill>
                  <a:srgbClr val="40458C"/>
                </a:solidFill>
                <a:latin typeface="Tahoma" panose="020B0604030504040204" pitchFamily="34" charset="0"/>
                <a:ea typeface="黑体" pitchFamily="2" charset="-122"/>
              </a:rPr>
              <a:t>的</a:t>
            </a:r>
            <a:r>
              <a:rPr kumimoji="1" lang="en-US" altLang="zh-CN" sz="1600" dirty="0">
                <a:ln>
                  <a:solidFill>
                    <a:srgbClr val="C705CC"/>
                  </a:solidFill>
                </a:ln>
                <a:solidFill>
                  <a:srgbClr val="40458C"/>
                </a:solidFill>
                <a:latin typeface="Tahoma" panose="020B0604030504040204" pitchFamily="34" charset="0"/>
                <a:ea typeface="黑体" pitchFamily="2" charset="-122"/>
              </a:rPr>
              <a:t>WAR</a:t>
            </a:r>
            <a:endParaRPr kumimoji="1" lang="zh-CN" altLang="en-US" sz="1600" dirty="0">
              <a:ln>
                <a:solidFill>
                  <a:srgbClr val="C705CC"/>
                </a:solidFill>
              </a:ln>
              <a:solidFill>
                <a:srgbClr val="40458C"/>
              </a:solidFill>
              <a:latin typeface="Tahoma" panose="020B0604030504040204" pitchFamily="34" charset="0"/>
              <a:ea typeface="黑体" pitchFamily="2" charset="-122"/>
            </a:endParaRPr>
          </a:p>
        </p:txBody>
      </p:sp>
      <p:sp>
        <p:nvSpPr>
          <p:cNvPr id="3" name="矩形 2"/>
          <p:cNvSpPr/>
          <p:nvPr/>
        </p:nvSpPr>
        <p:spPr>
          <a:xfrm>
            <a:off x="7858556" y="636366"/>
            <a:ext cx="1638300" cy="646113"/>
          </a:xfrm>
          <a:prstGeom prst="rect">
            <a:avLst/>
          </a:prstGeom>
        </p:spPr>
        <p:txBody>
          <a:bodyPr>
            <a:spAutoFit/>
          </a:bodyPr>
          <a:lstStyle/>
          <a:p>
            <a:pPr fontAlgn="base">
              <a:spcBef>
                <a:spcPct val="0"/>
              </a:spcBef>
              <a:spcAft>
                <a:spcPct val="0"/>
              </a:spcAft>
              <a:defRPr/>
            </a:pPr>
            <a:r>
              <a:rPr kumimoji="1" lang="en-US" altLang="zh-CN" b="1" kern="100" dirty="0">
                <a:solidFill>
                  <a:srgbClr val="FF0000"/>
                </a:solidFill>
                <a:latin typeface="Calibri"/>
                <a:ea typeface="宋体"/>
                <a:cs typeface="Times New Roman"/>
              </a:rPr>
              <a:t>MUL F0,F2,F4</a:t>
            </a:r>
          </a:p>
          <a:p>
            <a:pPr fontAlgn="base">
              <a:spcBef>
                <a:spcPct val="0"/>
              </a:spcBef>
              <a:spcAft>
                <a:spcPct val="0"/>
              </a:spcAft>
              <a:defRPr/>
            </a:pPr>
            <a:r>
              <a:rPr kumimoji="1" lang="en-US" altLang="zh-CN" b="1" kern="100" dirty="0">
                <a:solidFill>
                  <a:srgbClr val="FF0000"/>
                </a:solidFill>
                <a:latin typeface="Calibri"/>
                <a:ea typeface="宋体"/>
                <a:cs typeface="Times New Roman"/>
              </a:rPr>
              <a:t>ADD F2,F0,F6</a:t>
            </a:r>
            <a:r>
              <a:rPr kumimoji="1" lang="zh-CN" altLang="zh-CN" b="1" kern="100" dirty="0">
                <a:solidFill>
                  <a:srgbClr val="FF0000"/>
                </a:solidFill>
                <a:latin typeface="Calibri"/>
                <a:ea typeface="宋体"/>
                <a:cs typeface="Times New Roman"/>
              </a:rPr>
              <a:t> </a:t>
            </a:r>
            <a:endParaRPr kumimoji="1" lang="zh-CN" altLang="en-US" sz="2400" dirty="0">
              <a:solidFill>
                <a:srgbClr val="FF0000"/>
              </a:solidFill>
              <a:latin typeface="Tahoma" panose="020B0604030504040204" pitchFamily="34" charset="0"/>
              <a:ea typeface="黑体" panose="02010609060101010101" pitchFamily="49" charset="-122"/>
            </a:endParaRPr>
          </a:p>
        </p:txBody>
      </p:sp>
    </p:spTree>
    <p:extLst>
      <p:ext uri="{BB962C8B-B14F-4D97-AF65-F5344CB8AC3E}">
        <p14:creationId xmlns:p14="http://schemas.microsoft.com/office/powerpoint/2010/main" val="1098760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E00D182-79C4-EE84-5400-217253FBC522}"/>
              </a:ext>
            </a:extLst>
          </p:cNvPr>
          <p:cNvSpPr>
            <a:spLocks noGrp="1"/>
          </p:cNvSpPr>
          <p:nvPr>
            <p:ph idx="1"/>
          </p:nvPr>
        </p:nvSpPr>
        <p:spPr>
          <a:xfrm>
            <a:off x="695110" y="1183341"/>
            <a:ext cx="10658690" cy="4993622"/>
          </a:xfrm>
        </p:spPr>
        <p:txBody>
          <a:bodyPr/>
          <a:lstStyle/>
          <a:p>
            <a:pPr>
              <a:lnSpc>
                <a:spcPct val="150000"/>
              </a:lnSpc>
            </a:pPr>
            <a:r>
              <a:rPr lang="zh-CN" altLang="en-US" dirty="0"/>
              <a:t>当数据的流动是经过寄存器时，相关的检测比较直观和容易。</a:t>
            </a:r>
          </a:p>
          <a:p>
            <a:pPr>
              <a:lnSpc>
                <a:spcPct val="150000"/>
              </a:lnSpc>
            </a:pPr>
            <a:r>
              <a:rPr lang="zh-CN" altLang="en-US" dirty="0"/>
              <a:t>当数据的流动是经过存储器时，检测比较复杂。</a:t>
            </a:r>
          </a:p>
          <a:p>
            <a:pPr>
              <a:lnSpc>
                <a:spcPct val="150000"/>
              </a:lnSpc>
            </a:pPr>
            <a:r>
              <a:rPr lang="zh-CN" altLang="en-US" dirty="0"/>
              <a:t>相同形式的地址其有效地址未必相同。</a:t>
            </a:r>
          </a:p>
          <a:p>
            <a:pPr>
              <a:lnSpc>
                <a:spcPct val="150000"/>
              </a:lnSpc>
            </a:pPr>
            <a:r>
              <a:rPr lang="zh-CN" altLang="en-US" dirty="0"/>
              <a:t>形式不同的地址其有效地址却可能相同。</a:t>
            </a:r>
          </a:p>
          <a:p>
            <a:endParaRPr lang="zh-CN" altLang="en-US" dirty="0"/>
          </a:p>
        </p:txBody>
      </p:sp>
    </p:spTree>
    <p:extLst>
      <p:ext uri="{BB962C8B-B14F-4D97-AF65-F5344CB8AC3E}">
        <p14:creationId xmlns:p14="http://schemas.microsoft.com/office/powerpoint/2010/main" val="21185874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标题 1"/>
          <p:cNvSpPr>
            <a:spLocks noGrp="1"/>
          </p:cNvSpPr>
          <p:nvPr>
            <p:ph type="title"/>
          </p:nvPr>
        </p:nvSpPr>
        <p:spPr>
          <a:xfrm>
            <a:off x="3427548" y="5555910"/>
            <a:ext cx="1333500" cy="381000"/>
          </a:xfrm>
        </p:spPr>
        <p:txBody>
          <a:bodyPr>
            <a:noAutofit/>
          </a:bodyPr>
          <a:lstStyle/>
          <a:p>
            <a:r>
              <a:rPr lang="zh-CN" altLang="en-US" sz="2000" dirty="0">
                <a:latin typeface="宋体" panose="02010600030101010101" pitchFamily="2" charset="-122"/>
                <a:ea typeface="宋体" panose="02010600030101010101" pitchFamily="2" charset="-122"/>
              </a:rPr>
              <a:t>图</a:t>
            </a:r>
            <a:r>
              <a:rPr lang="en-US" altLang="zh-CN" sz="2000" dirty="0">
                <a:latin typeface="宋体" panose="02010600030101010101" pitchFamily="2" charset="-122"/>
                <a:ea typeface="宋体" panose="02010600030101010101" pitchFamily="2" charset="-122"/>
              </a:rPr>
              <a:t>3.2(d)</a:t>
            </a:r>
            <a:endParaRPr lang="zh-CN" altLang="en-US" sz="2000" dirty="0">
              <a:latin typeface="宋体" panose="02010600030101010101" pitchFamily="2" charset="-122"/>
              <a:ea typeface="宋体" panose="02010600030101010101" pitchFamily="2" charset="-122"/>
            </a:endParaRPr>
          </a:p>
        </p:txBody>
      </p:sp>
      <p:pic>
        <p:nvPicPr>
          <p:cNvPr id="18432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168"/>
          <a:stretch/>
        </p:blipFill>
        <p:spPr bwMode="auto">
          <a:xfrm>
            <a:off x="666275" y="1012949"/>
            <a:ext cx="6192838" cy="4441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7235128" y="2110538"/>
            <a:ext cx="3720580" cy="2195922"/>
          </a:xfrm>
          <a:prstGeom prst="rect">
            <a:avLst/>
          </a:prstGeom>
        </p:spPr>
        <p:txBody>
          <a:bodyPr wrap="square">
            <a:spAutoFit/>
          </a:bodyPr>
          <a:lstStyle/>
          <a:p>
            <a:pPr algn="just" eaLnBrk="0" fontAlgn="base" hangingPunct="0">
              <a:lnSpc>
                <a:spcPts val="2800"/>
              </a:lnSpc>
              <a:spcBef>
                <a:spcPct val="20000"/>
              </a:spcBef>
              <a:buClr>
                <a:srgbClr val="40458C"/>
              </a:buClr>
              <a:defRPr/>
            </a:pP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图</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3.2(d),</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当</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 Mult1</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的运算结果产生后</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设为</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e),</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就把数据放到总线上</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广播</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所有等待该数据的地方都会自动把数据取走。</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Add1</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中的</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ADD</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指令得到该数据后</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马上就可以开始执行。 </a:t>
            </a:r>
          </a:p>
        </p:txBody>
      </p:sp>
      <p:sp>
        <p:nvSpPr>
          <p:cNvPr id="2" name="矩形 1"/>
          <p:cNvSpPr/>
          <p:nvPr/>
        </p:nvSpPr>
        <p:spPr>
          <a:xfrm>
            <a:off x="7847756" y="872576"/>
            <a:ext cx="1709737" cy="646112"/>
          </a:xfrm>
          <a:prstGeom prst="rect">
            <a:avLst/>
          </a:prstGeom>
        </p:spPr>
        <p:txBody>
          <a:bodyPr>
            <a:spAutoFit/>
          </a:bodyPr>
          <a:lstStyle/>
          <a:p>
            <a:pPr fontAlgn="base">
              <a:spcBef>
                <a:spcPct val="0"/>
              </a:spcBef>
              <a:spcAft>
                <a:spcPct val="0"/>
              </a:spcAft>
              <a:defRPr/>
            </a:pPr>
            <a:r>
              <a:rPr kumimoji="1" lang="en-US" altLang="zh-CN" b="1" kern="100" dirty="0">
                <a:solidFill>
                  <a:srgbClr val="FF0000"/>
                </a:solidFill>
                <a:latin typeface="Calibri"/>
                <a:ea typeface="宋体"/>
                <a:cs typeface="Times New Roman"/>
              </a:rPr>
              <a:t>MUL F0,F2,F4</a:t>
            </a:r>
          </a:p>
          <a:p>
            <a:pPr fontAlgn="base">
              <a:spcBef>
                <a:spcPct val="0"/>
              </a:spcBef>
              <a:spcAft>
                <a:spcPct val="0"/>
              </a:spcAft>
              <a:defRPr/>
            </a:pPr>
            <a:r>
              <a:rPr kumimoji="1" lang="en-US" altLang="zh-CN" b="1" kern="100" dirty="0">
                <a:solidFill>
                  <a:srgbClr val="FF0000"/>
                </a:solidFill>
                <a:latin typeface="Calibri"/>
                <a:ea typeface="宋体"/>
                <a:cs typeface="Times New Roman"/>
              </a:rPr>
              <a:t>ADD F2,F0,F6</a:t>
            </a:r>
            <a:r>
              <a:rPr kumimoji="1" lang="zh-CN" altLang="zh-CN" b="1" kern="100" dirty="0">
                <a:solidFill>
                  <a:srgbClr val="FF0000"/>
                </a:solidFill>
                <a:latin typeface="Calibri"/>
                <a:ea typeface="宋体"/>
                <a:cs typeface="Times New Roman"/>
              </a:rPr>
              <a:t> </a:t>
            </a:r>
            <a:endParaRPr kumimoji="1" lang="zh-CN" altLang="en-US" sz="2400" dirty="0">
              <a:solidFill>
                <a:srgbClr val="FF0000"/>
              </a:solidFill>
              <a:latin typeface="Tahoma" panose="020B0604030504040204" pitchFamily="34" charset="0"/>
              <a:ea typeface="黑体" panose="02010609060101010101" pitchFamily="49" charset="-122"/>
            </a:endParaRPr>
          </a:p>
        </p:txBody>
      </p:sp>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AEFE59F0-CC07-7E89-F2D8-AFBAF6A39C2E}"/>
                  </a:ext>
                </a:extLst>
              </p14:cNvPr>
              <p14:cNvContentPartPr/>
              <p14:nvPr/>
            </p14:nvContentPartPr>
            <p14:xfrm>
              <a:off x="4986408" y="2292024"/>
              <a:ext cx="137520" cy="160200"/>
            </p14:xfrm>
          </p:contentPart>
        </mc:Choice>
        <mc:Fallback xmlns="">
          <p:pic>
            <p:nvPicPr>
              <p:cNvPr id="3" name="墨迹 2">
                <a:extLst>
                  <a:ext uri="{FF2B5EF4-FFF2-40B4-BE49-F238E27FC236}">
                    <a16:creationId xmlns:a16="http://schemas.microsoft.com/office/drawing/2014/main" id="{AEFE59F0-CC07-7E89-F2D8-AFBAF6A39C2E}"/>
                  </a:ext>
                </a:extLst>
              </p:cNvPr>
              <p:cNvPicPr/>
              <p:nvPr/>
            </p:nvPicPr>
            <p:blipFill>
              <a:blip r:embed="rId4"/>
              <a:stretch>
                <a:fillRect/>
              </a:stretch>
            </p:blipFill>
            <p:spPr>
              <a:xfrm>
                <a:off x="4977408" y="2283024"/>
                <a:ext cx="1551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墨迹 6">
                <a:extLst>
                  <a:ext uri="{FF2B5EF4-FFF2-40B4-BE49-F238E27FC236}">
                    <a16:creationId xmlns:a16="http://schemas.microsoft.com/office/drawing/2014/main" id="{042D5A97-DB2C-0D89-B48A-072ED900BAB1}"/>
                  </a:ext>
                </a:extLst>
              </p14:cNvPr>
              <p14:cNvContentPartPr/>
              <p14:nvPr/>
            </p14:nvContentPartPr>
            <p14:xfrm>
              <a:off x="3956088" y="2340264"/>
              <a:ext cx="98640" cy="98640"/>
            </p14:xfrm>
          </p:contentPart>
        </mc:Choice>
        <mc:Fallback xmlns="">
          <p:pic>
            <p:nvPicPr>
              <p:cNvPr id="7" name="墨迹 6">
                <a:extLst>
                  <a:ext uri="{FF2B5EF4-FFF2-40B4-BE49-F238E27FC236}">
                    <a16:creationId xmlns:a16="http://schemas.microsoft.com/office/drawing/2014/main" id="{042D5A97-DB2C-0D89-B48A-072ED900BAB1}"/>
                  </a:ext>
                </a:extLst>
              </p:cNvPr>
              <p:cNvPicPr/>
              <p:nvPr/>
            </p:nvPicPr>
            <p:blipFill>
              <a:blip r:embed="rId6"/>
              <a:stretch>
                <a:fillRect/>
              </a:stretch>
            </p:blipFill>
            <p:spPr>
              <a:xfrm>
                <a:off x="3947088" y="2331264"/>
                <a:ext cx="116280" cy="116280"/>
              </a:xfrm>
              <a:prstGeom prst="rect">
                <a:avLst/>
              </a:prstGeom>
            </p:spPr>
          </p:pic>
        </mc:Fallback>
      </mc:AlternateContent>
    </p:spTree>
    <p:extLst>
      <p:ext uri="{BB962C8B-B14F-4D97-AF65-F5344CB8AC3E}">
        <p14:creationId xmlns:p14="http://schemas.microsoft.com/office/powerpoint/2010/main" val="27600864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7" name="Rectangle 3" descr="Rectangle: Click to edit Master text styles&#10;Second level&#10;Third level&#10;Fourth level&#10;Fifth level"/>
          <p:cNvSpPr>
            <a:spLocks noGrp="1" noChangeArrowheads="1"/>
          </p:cNvSpPr>
          <p:nvPr>
            <p:ph idx="1"/>
          </p:nvPr>
        </p:nvSpPr>
        <p:spPr>
          <a:xfrm>
            <a:off x="900157" y="788409"/>
            <a:ext cx="9144000" cy="5473700"/>
          </a:xfrm>
        </p:spPr>
        <p:txBody>
          <a:bodyPr>
            <a:normAutofit/>
          </a:bodyPr>
          <a:lstStyle/>
          <a:p>
            <a:pPr marL="0" indent="0" eaLnBrk="1" hangingPunct="1">
              <a:lnSpc>
                <a:spcPts val="3000"/>
              </a:lnSpc>
              <a:spcBef>
                <a:spcPts val="0"/>
              </a:spcBef>
              <a:buNone/>
            </a:pPr>
            <a:r>
              <a:rPr lang="en-US" altLang="zh-CN" sz="2200" b="1" dirty="0">
                <a:latin typeface="宋体" panose="02010600030101010101" pitchFamily="2" charset="-122"/>
                <a:ea typeface="宋体" panose="02010600030101010101" pitchFamily="2" charset="-122"/>
              </a:rPr>
              <a:t>5.Tomasulo</a:t>
            </a:r>
            <a:r>
              <a:rPr lang="zh-CN" altLang="en-US" sz="2200" b="1" dirty="0">
                <a:latin typeface="宋体" panose="02010600030101010101" pitchFamily="2" charset="-122"/>
                <a:ea typeface="宋体" panose="02010600030101010101" pitchFamily="2" charset="-122"/>
              </a:rPr>
              <a:t>算法具有两个主要的优点：</a:t>
            </a:r>
          </a:p>
          <a:p>
            <a:pPr marL="628650" lvl="1" indent="0" eaLnBrk="1" hangingPunct="1">
              <a:lnSpc>
                <a:spcPts val="3000"/>
              </a:lnSpc>
              <a:spcBef>
                <a:spcPts val="0"/>
              </a:spcBef>
              <a:buNone/>
            </a:pPr>
            <a:r>
              <a:rPr lang="zh-CN" altLang="en-US" sz="2200" b="1" dirty="0">
                <a:latin typeface="宋体" panose="02010600030101010101" pitchFamily="2" charset="-122"/>
                <a:ea typeface="宋体" panose="02010600030101010101" pitchFamily="2" charset="-122"/>
              </a:rPr>
              <a:t>①冲突检测和指令执行控制是分布的。</a:t>
            </a:r>
          </a:p>
          <a:p>
            <a:pPr lvl="2" eaLnBrk="1" hangingPunct="1">
              <a:lnSpc>
                <a:spcPts val="3000"/>
              </a:lnSpc>
              <a:spcBef>
                <a:spcPts val="0"/>
              </a:spcBef>
            </a:pPr>
            <a:r>
              <a:rPr lang="zh-CN" altLang="en-US" sz="2200" dirty="0">
                <a:latin typeface="宋体" panose="02010600030101010101" pitchFamily="2" charset="-122"/>
                <a:ea typeface="宋体" panose="02010600030101010101" pitchFamily="2" charset="-122"/>
              </a:rPr>
              <a:t>每个功能部件的保留站中的信息决定了什么时候指令可以在该功能部件开始执行。</a:t>
            </a:r>
            <a:endParaRPr lang="en-US" altLang="zh-CN" sz="2200" dirty="0">
              <a:latin typeface="宋体" panose="02010600030101010101" pitchFamily="2" charset="-122"/>
              <a:ea typeface="宋体" panose="02010600030101010101" pitchFamily="2" charset="-122"/>
            </a:endParaRPr>
          </a:p>
          <a:p>
            <a:pPr lvl="2" eaLnBrk="1" hangingPunct="1">
              <a:lnSpc>
                <a:spcPts val="3000"/>
              </a:lnSpc>
              <a:spcBef>
                <a:spcPts val="0"/>
              </a:spcBef>
            </a:pPr>
            <a:r>
              <a:rPr lang="zh-CN" altLang="en-US" sz="2200" dirty="0">
                <a:latin typeface="宋体" panose="02010600030101010101" pitchFamily="2" charset="-122"/>
                <a:ea typeface="宋体" panose="02010600030101010101" pitchFamily="2" charset="-122"/>
              </a:rPr>
              <a:t>计算结果通过</a:t>
            </a:r>
            <a:r>
              <a:rPr lang="en-US" altLang="zh-CN" sz="2200" dirty="0">
                <a:solidFill>
                  <a:srgbClr val="9933FF"/>
                </a:solidFill>
                <a:latin typeface="宋体" panose="02010600030101010101" pitchFamily="2" charset="-122"/>
                <a:ea typeface="宋体" panose="02010600030101010101" pitchFamily="2" charset="-122"/>
              </a:rPr>
              <a:t>CDB</a:t>
            </a:r>
            <a:r>
              <a:rPr lang="zh-CN" altLang="en-US" sz="2200" dirty="0">
                <a:latin typeface="宋体" panose="02010600030101010101" pitchFamily="2" charset="-122"/>
                <a:ea typeface="宋体" panose="02010600030101010101" pitchFamily="2" charset="-122"/>
              </a:rPr>
              <a:t>直接从产生它的保留站传送到所有需要它的功能部件，而不用经过寄存器。</a:t>
            </a:r>
          </a:p>
          <a:p>
            <a:pPr marL="628650" lvl="1" indent="0" eaLnBrk="1" hangingPunct="1">
              <a:lnSpc>
                <a:spcPts val="3000"/>
              </a:lnSpc>
              <a:spcBef>
                <a:spcPts val="0"/>
              </a:spcBef>
              <a:buNone/>
            </a:pPr>
            <a:r>
              <a:rPr lang="zh-CN" altLang="en-US" sz="2200" b="1" dirty="0">
                <a:latin typeface="宋体" panose="02010600030101010101" pitchFamily="2" charset="-122"/>
                <a:ea typeface="宋体" panose="02010600030101010101" pitchFamily="2" charset="-122"/>
              </a:rPr>
              <a:t>②消除了</a:t>
            </a:r>
            <a:r>
              <a:rPr lang="en-US" altLang="zh-CN" sz="2200" b="1" dirty="0">
                <a:solidFill>
                  <a:srgbClr val="9933FF"/>
                </a:solidFill>
                <a:latin typeface="宋体" panose="02010600030101010101" pitchFamily="2" charset="-122"/>
                <a:ea typeface="宋体" panose="02010600030101010101" pitchFamily="2" charset="-122"/>
              </a:rPr>
              <a:t>WAW</a:t>
            </a:r>
            <a:r>
              <a:rPr lang="zh-CN" altLang="en-US" sz="2200" b="1" dirty="0">
                <a:latin typeface="宋体" panose="02010600030101010101" pitchFamily="2" charset="-122"/>
                <a:ea typeface="宋体" panose="02010600030101010101" pitchFamily="2" charset="-122"/>
              </a:rPr>
              <a:t>冲突和</a:t>
            </a:r>
            <a:r>
              <a:rPr lang="en-US" altLang="zh-CN" sz="2200" b="1" dirty="0">
                <a:solidFill>
                  <a:srgbClr val="9933FF"/>
                </a:solidFill>
                <a:latin typeface="宋体" panose="02010600030101010101" pitchFamily="2" charset="-122"/>
                <a:ea typeface="宋体" panose="02010600030101010101" pitchFamily="2" charset="-122"/>
              </a:rPr>
              <a:t>WAR</a:t>
            </a:r>
            <a:r>
              <a:rPr lang="zh-CN" altLang="en-US" sz="2200" b="1" dirty="0">
                <a:latin typeface="宋体" panose="02010600030101010101" pitchFamily="2" charset="-122"/>
                <a:ea typeface="宋体" panose="02010600030101010101" pitchFamily="2" charset="-122"/>
              </a:rPr>
              <a:t>冲突导致的停顿</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详情见后面例题</a:t>
            </a:r>
            <a:r>
              <a:rPr lang="en-US" altLang="zh-CN" sz="2200" b="1" dirty="0">
                <a:latin typeface="宋体" panose="02010600030101010101" pitchFamily="2" charset="-122"/>
                <a:ea typeface="宋体" panose="02010600030101010101" pitchFamily="2" charset="-122"/>
              </a:rPr>
              <a:t>4.1)</a:t>
            </a:r>
          </a:p>
          <a:p>
            <a:pPr lvl="2" eaLnBrk="1" hangingPunct="1">
              <a:lnSpc>
                <a:spcPts val="3000"/>
              </a:lnSpc>
              <a:spcBef>
                <a:spcPts val="0"/>
              </a:spcBef>
              <a:buFont typeface="Wingdings" panose="05000000000000000000" pitchFamily="2" charset="2"/>
              <a:buNone/>
            </a:pPr>
            <a:r>
              <a:rPr lang="en-US" altLang="zh-CN" sz="2200" dirty="0">
                <a:latin typeface="宋体" panose="02010600030101010101" pitchFamily="2" charset="-122"/>
                <a:ea typeface="宋体" panose="02010600030101010101" pitchFamily="2" charset="-122"/>
              </a:rPr>
              <a:t>    </a:t>
            </a:r>
            <a:r>
              <a:rPr lang="zh-CN" altLang="en-US" sz="2200" dirty="0">
                <a:latin typeface="宋体" panose="02010600030101010101" pitchFamily="2" charset="-122"/>
                <a:ea typeface="宋体" panose="02010600030101010101" pitchFamily="2" charset="-122"/>
              </a:rPr>
              <a:t>使用</a:t>
            </a:r>
            <a:r>
              <a:rPr lang="zh-CN" altLang="en-US" sz="2200" dirty="0">
                <a:solidFill>
                  <a:srgbClr val="D60093"/>
                </a:solidFill>
                <a:latin typeface="宋体" panose="02010600030101010101" pitchFamily="2" charset="-122"/>
                <a:ea typeface="宋体" panose="02010600030101010101" pitchFamily="2" charset="-122"/>
              </a:rPr>
              <a:t>保留站</a:t>
            </a:r>
            <a:r>
              <a:rPr lang="zh-CN" altLang="en-US" sz="2200" dirty="0">
                <a:latin typeface="宋体" panose="02010600030101010101" pitchFamily="2" charset="-122"/>
                <a:ea typeface="宋体" panose="02010600030101010101" pitchFamily="2" charset="-122"/>
              </a:rPr>
              <a:t>进行</a:t>
            </a:r>
            <a:r>
              <a:rPr lang="zh-CN" altLang="en-US" sz="2200" dirty="0">
                <a:solidFill>
                  <a:srgbClr val="D60093"/>
                </a:solidFill>
                <a:latin typeface="宋体" panose="02010600030101010101" pitchFamily="2" charset="-122"/>
                <a:ea typeface="宋体" panose="02010600030101010101" pitchFamily="2" charset="-122"/>
              </a:rPr>
              <a:t>寄存器换名</a:t>
            </a:r>
            <a:r>
              <a:rPr lang="zh-CN" altLang="en-US" sz="2200" dirty="0">
                <a:latin typeface="宋体" panose="02010600030101010101" pitchFamily="2" charset="-122"/>
                <a:ea typeface="宋体" panose="02010600030101010101" pitchFamily="2" charset="-122"/>
              </a:rPr>
              <a:t>，并且操作数一旦就绪就将之放入保留站。     </a:t>
            </a:r>
          </a:p>
        </p:txBody>
      </p:sp>
    </p:spTree>
    <p:extLst>
      <p:ext uri="{BB962C8B-B14F-4D97-AF65-F5344CB8AC3E}">
        <p14:creationId xmlns:p14="http://schemas.microsoft.com/office/powerpoint/2010/main" val="4170594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25803" y="792869"/>
            <a:ext cx="8200293" cy="4525963"/>
          </a:xfrm>
        </p:spPr>
        <p:txBody>
          <a:bodyPr>
            <a:normAutofit/>
          </a:bodyPr>
          <a:lstStyle/>
          <a:p>
            <a:pPr marL="0" lvl="0" indent="0" eaLnBrk="1" hangingPunct="1">
              <a:lnSpc>
                <a:spcPct val="120000"/>
              </a:lnSpc>
              <a:buClr>
                <a:srgbClr val="40458C"/>
              </a:buClr>
              <a:buNone/>
            </a:pPr>
            <a:r>
              <a:rPr kumimoji="1" lang="en-US" altLang="zh-CN" sz="2200" b="1" kern="0" dirty="0">
                <a:solidFill>
                  <a:srgbClr val="000000"/>
                </a:solidFill>
                <a:latin typeface="宋体" panose="02010600030101010101" pitchFamily="2" charset="-122"/>
                <a:ea typeface="宋体" panose="02010600030101010101" pitchFamily="2" charset="-122"/>
              </a:rPr>
              <a:t>6.</a:t>
            </a:r>
            <a:r>
              <a:rPr kumimoji="1" lang="zh-CN" altLang="en-US" sz="2200" b="1" kern="0" dirty="0">
                <a:solidFill>
                  <a:srgbClr val="000000"/>
                </a:solidFill>
                <a:latin typeface="宋体" panose="02010600030101010101" pitchFamily="2" charset="-122"/>
                <a:ea typeface="宋体" panose="02010600030101010101" pitchFamily="2" charset="-122"/>
              </a:rPr>
              <a:t>详细算法解读</a:t>
            </a:r>
            <a:endParaRPr lang="zh-CN" altLang="en-US" sz="2200" dirty="0">
              <a:solidFill>
                <a:srgbClr val="000000"/>
              </a:solidFill>
              <a:latin typeface="宋体" panose="02010600030101010101" pitchFamily="2" charset="-122"/>
              <a:ea typeface="宋体" panose="02010600030101010101" pitchFamily="2" charset="-122"/>
            </a:endParaRPr>
          </a:p>
          <a:p>
            <a:pPr marL="0" indent="538163">
              <a:buNone/>
            </a:pPr>
            <a:r>
              <a:rPr lang="zh-CN" altLang="en-US" sz="2200" dirty="0">
                <a:solidFill>
                  <a:srgbClr val="000000"/>
                </a:solidFill>
                <a:latin typeface="宋体" panose="02010600030101010101" pitchFamily="2" charset="-122"/>
                <a:ea typeface="宋体" panose="02010600030101010101" pitchFamily="2" charset="-122"/>
              </a:rPr>
              <a:t>① 首先，搞清楚所有的字段是什么含义；</a:t>
            </a:r>
            <a:endParaRPr lang="zh-CN" altLang="en-US" sz="2200" dirty="0">
              <a:solidFill>
                <a:srgbClr val="181E33"/>
              </a:solidFill>
              <a:latin typeface="宋体" panose="02010600030101010101" pitchFamily="2" charset="-122"/>
              <a:ea typeface="宋体" panose="02010600030101010101" pitchFamily="2" charset="-122"/>
            </a:endParaRPr>
          </a:p>
          <a:p>
            <a:pPr marL="0" indent="538163">
              <a:buNone/>
            </a:pPr>
            <a:r>
              <a:rPr lang="zh-CN" altLang="en-US" sz="2200" dirty="0">
                <a:solidFill>
                  <a:srgbClr val="000000"/>
                </a:solidFill>
                <a:latin typeface="宋体" panose="02010600030101010101" pitchFamily="2" charset="-122"/>
                <a:ea typeface="宋体" panose="02010600030101010101" pitchFamily="2" charset="-122"/>
              </a:rPr>
              <a:t>② 其次，搞清楚 </a:t>
            </a:r>
            <a:r>
              <a:rPr lang="en-US" altLang="zh-CN" sz="2200" dirty="0">
                <a:solidFill>
                  <a:srgbClr val="000000"/>
                </a:solidFill>
                <a:latin typeface="宋体" panose="02010600030101010101" pitchFamily="2" charset="-122"/>
                <a:ea typeface="宋体" panose="02010600030101010101" pitchFamily="2" charset="-122"/>
              </a:rPr>
              <a:t>ALU</a:t>
            </a:r>
            <a:r>
              <a:rPr lang="zh-CN" altLang="en-US" sz="2200" dirty="0">
                <a:solidFill>
                  <a:srgbClr val="000000"/>
                </a:solidFill>
                <a:latin typeface="宋体" panose="02010600030101010101" pitchFamily="2" charset="-122"/>
                <a:ea typeface="宋体" panose="02010600030101010101" pitchFamily="2" charset="-122"/>
              </a:rPr>
              <a:t>指令、 </a:t>
            </a:r>
            <a:r>
              <a:rPr lang="en-US" altLang="zh-CN" sz="2200" dirty="0">
                <a:solidFill>
                  <a:srgbClr val="000000"/>
                </a:solidFill>
                <a:latin typeface="宋体" panose="02010600030101010101" pitchFamily="2" charset="-122"/>
                <a:ea typeface="宋体" panose="02010600030101010101" pitchFamily="2" charset="-122"/>
              </a:rPr>
              <a:t>Load</a:t>
            </a:r>
            <a:r>
              <a:rPr lang="zh-CN" altLang="en-US" sz="2200" dirty="0">
                <a:solidFill>
                  <a:srgbClr val="000000"/>
                </a:solidFill>
                <a:latin typeface="宋体" panose="02010600030101010101" pitchFamily="2" charset="-122"/>
                <a:ea typeface="宋体" panose="02010600030101010101" pitchFamily="2" charset="-122"/>
              </a:rPr>
              <a:t>指令 和 </a:t>
            </a:r>
            <a:r>
              <a:rPr lang="en-US" altLang="zh-CN" sz="2200" dirty="0">
                <a:solidFill>
                  <a:srgbClr val="000000"/>
                </a:solidFill>
                <a:latin typeface="宋体" panose="02010600030101010101" pitchFamily="2" charset="-122"/>
                <a:ea typeface="宋体" panose="02010600030101010101" pitchFamily="2" charset="-122"/>
              </a:rPr>
              <a:t>Store</a:t>
            </a:r>
            <a:r>
              <a:rPr lang="zh-CN" altLang="en-US" sz="2200" dirty="0">
                <a:solidFill>
                  <a:srgbClr val="000000"/>
                </a:solidFill>
                <a:latin typeface="宋体" panose="02010600030101010101" pitchFamily="2" charset="-122"/>
                <a:ea typeface="宋体" panose="02010600030101010101" pitchFamily="2" charset="-122"/>
              </a:rPr>
              <a:t>指令进入</a:t>
            </a:r>
            <a:endParaRPr lang="en-US" altLang="zh-CN" sz="2200" dirty="0">
              <a:solidFill>
                <a:srgbClr val="000000"/>
              </a:solidFill>
              <a:latin typeface="宋体" panose="02010600030101010101" pitchFamily="2" charset="-122"/>
              <a:ea typeface="宋体" panose="02010600030101010101" pitchFamily="2" charset="-122"/>
            </a:endParaRPr>
          </a:p>
          <a:p>
            <a:pPr marL="0" indent="538163">
              <a:buNone/>
            </a:pPr>
            <a:r>
              <a:rPr lang="en-US" altLang="zh-CN" sz="2200" dirty="0">
                <a:solidFill>
                  <a:srgbClr val="000000"/>
                </a:solidFill>
                <a:latin typeface="宋体" panose="02010600030101010101" pitchFamily="2" charset="-122"/>
                <a:ea typeface="宋体" panose="02010600030101010101" pitchFamily="2" charset="-122"/>
              </a:rPr>
              <a:t>   </a:t>
            </a:r>
            <a:r>
              <a:rPr lang="zh-CN" altLang="en-US" sz="2200" dirty="0">
                <a:solidFill>
                  <a:srgbClr val="000000"/>
                </a:solidFill>
                <a:latin typeface="宋体" panose="02010600030101010101" pitchFamily="2" charset="-122"/>
                <a:ea typeface="宋体" panose="02010600030101010101" pitchFamily="2" charset="-122"/>
              </a:rPr>
              <a:t>每个阶段的条件，以及每个阶段结束时，保留站和浮点</a:t>
            </a:r>
            <a:endParaRPr lang="en-US" altLang="zh-CN" sz="2200" dirty="0">
              <a:solidFill>
                <a:srgbClr val="000000"/>
              </a:solidFill>
              <a:latin typeface="宋体" panose="02010600030101010101" pitchFamily="2" charset="-122"/>
              <a:ea typeface="宋体" panose="02010600030101010101" pitchFamily="2" charset="-122"/>
            </a:endParaRPr>
          </a:p>
          <a:p>
            <a:pPr marL="0" indent="538163">
              <a:buNone/>
            </a:pPr>
            <a:r>
              <a:rPr lang="en-US" altLang="zh-CN" sz="2200" dirty="0">
                <a:solidFill>
                  <a:srgbClr val="000000"/>
                </a:solidFill>
                <a:latin typeface="宋体" panose="02010600030101010101" pitchFamily="2" charset="-122"/>
                <a:ea typeface="宋体" panose="02010600030101010101" pitchFamily="2" charset="-122"/>
              </a:rPr>
              <a:t>   </a:t>
            </a:r>
            <a:r>
              <a:rPr lang="zh-CN" altLang="en-US" sz="2200" dirty="0">
                <a:solidFill>
                  <a:srgbClr val="000000"/>
                </a:solidFill>
                <a:latin typeface="宋体" panose="02010600030101010101" pitchFamily="2" charset="-122"/>
                <a:ea typeface="宋体" panose="02010600030101010101" pitchFamily="2" charset="-122"/>
              </a:rPr>
              <a:t>寄存器状态表的状态；</a:t>
            </a:r>
            <a:endParaRPr lang="zh-CN" altLang="en-US" sz="2200" dirty="0">
              <a:solidFill>
                <a:srgbClr val="181E33"/>
              </a:solidFill>
              <a:latin typeface="宋体" panose="02010600030101010101" pitchFamily="2" charset="-122"/>
              <a:ea typeface="宋体" panose="02010600030101010101" pitchFamily="2" charset="-122"/>
            </a:endParaRPr>
          </a:p>
          <a:p>
            <a:pPr marL="0" indent="538163">
              <a:buNone/>
            </a:pPr>
            <a:r>
              <a:rPr lang="zh-CN" altLang="en-US" sz="2200" dirty="0">
                <a:solidFill>
                  <a:srgbClr val="000000"/>
                </a:solidFill>
                <a:latin typeface="宋体" panose="02010600030101010101" pitchFamily="2" charset="-122"/>
                <a:ea typeface="宋体" panose="02010600030101010101" pitchFamily="2" charset="-122"/>
              </a:rPr>
              <a:t>③ 没有捷径，耐着性子往下看，注意细节。</a:t>
            </a:r>
            <a:endParaRPr lang="zh-CN" altLang="en-US" sz="2200" dirty="0">
              <a:solidFill>
                <a:srgbClr val="181E33"/>
              </a:solidFill>
              <a:latin typeface="宋体" panose="02010600030101010101" pitchFamily="2" charset="-122"/>
              <a:ea typeface="宋体" panose="02010600030101010101" pitchFamily="2" charset="-122"/>
            </a:endParaRPr>
          </a:p>
          <a:p>
            <a:pPr marL="0" indent="0">
              <a:buNone/>
            </a:pPr>
            <a:endParaRPr lang="zh-CN" altLang="en-US" sz="22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8240751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3" name="Rectangle 3" descr="Rectangle: Click to edit Master text styles&#10;Second level&#10;Third level&#10;Fourth level&#10;Fifth level"/>
          <p:cNvSpPr>
            <a:spLocks noGrp="1" noChangeArrowheads="1"/>
          </p:cNvSpPr>
          <p:nvPr>
            <p:ph idx="1"/>
          </p:nvPr>
        </p:nvSpPr>
        <p:spPr>
          <a:xfrm>
            <a:off x="1447638" y="1030244"/>
            <a:ext cx="8134350" cy="4398963"/>
          </a:xfrm>
        </p:spPr>
        <p:txBody>
          <a:bodyPr>
            <a:normAutofit/>
          </a:bodyPr>
          <a:lstStyle/>
          <a:p>
            <a:pPr marL="457200" indent="-457200" eaLnBrk="1" hangingPunct="1">
              <a:lnSpc>
                <a:spcPct val="100000"/>
              </a:lnSpc>
              <a:buNone/>
            </a:pPr>
            <a:r>
              <a:rPr lang="zh-CN" altLang="en-US" sz="2200" dirty="0">
                <a:latin typeface="宋体" panose="02010600030101010101" pitchFamily="2" charset="-122"/>
                <a:ea typeface="宋体" panose="02010600030101010101" pitchFamily="2" charset="-122"/>
              </a:rPr>
              <a:t>各符号的意义 </a:t>
            </a:r>
          </a:p>
          <a:p>
            <a:pPr marL="1085850" lvl="1" indent="-457200" eaLnBrk="1" hangingPunct="1">
              <a:lnSpc>
                <a:spcPct val="100000"/>
              </a:lnSpc>
            </a:pPr>
            <a:r>
              <a:rPr lang="en-US" altLang="zh-CN" sz="2200" dirty="0">
                <a:solidFill>
                  <a:srgbClr val="D60093"/>
                </a:solidFill>
                <a:latin typeface="宋体" panose="02010600030101010101" pitchFamily="2" charset="-122"/>
                <a:ea typeface="宋体" panose="02010600030101010101" pitchFamily="2" charset="-122"/>
              </a:rPr>
              <a:t>r</a:t>
            </a:r>
            <a:r>
              <a:rPr lang="zh-CN" altLang="en-US" sz="2200" dirty="0">
                <a:solidFill>
                  <a:srgbClr val="D60093"/>
                </a:solidFill>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分配给</a:t>
            </a:r>
            <a:r>
              <a:rPr lang="zh-CN" altLang="en-US" sz="2200" dirty="0">
                <a:solidFill>
                  <a:srgbClr val="C705CC"/>
                </a:solidFill>
                <a:latin typeface="宋体" panose="02010600030101010101" pitchFamily="2" charset="-122"/>
                <a:ea typeface="宋体" panose="02010600030101010101" pitchFamily="2" charset="-122"/>
              </a:rPr>
              <a:t>当前指令</a:t>
            </a:r>
            <a:r>
              <a:rPr lang="zh-CN" altLang="en-US" sz="2200" dirty="0">
                <a:latin typeface="宋体" panose="02010600030101010101" pitchFamily="2" charset="-122"/>
                <a:ea typeface="宋体" panose="02010600030101010101" pitchFamily="2" charset="-122"/>
              </a:rPr>
              <a:t>的保留站或者缓冲器单元编号；</a:t>
            </a:r>
          </a:p>
          <a:p>
            <a:pPr marL="1085850" lvl="1" indent="-457200" eaLnBrk="1" hangingPunct="1">
              <a:lnSpc>
                <a:spcPct val="100000"/>
              </a:lnSpc>
            </a:pPr>
            <a:r>
              <a:rPr lang="en-US" altLang="zh-CN" sz="2200" dirty="0" err="1">
                <a:solidFill>
                  <a:srgbClr val="D60093"/>
                </a:solidFill>
                <a:latin typeface="宋体" panose="02010600030101010101" pitchFamily="2" charset="-122"/>
                <a:ea typeface="宋体" panose="02010600030101010101" pitchFamily="2" charset="-122"/>
              </a:rPr>
              <a:t>rd</a:t>
            </a:r>
            <a:r>
              <a:rPr lang="zh-CN" altLang="en-US" sz="2200" dirty="0">
                <a:solidFill>
                  <a:srgbClr val="D60093"/>
                </a:solidFill>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目标寄存器编号；				</a:t>
            </a:r>
          </a:p>
          <a:p>
            <a:pPr marL="1085850" lvl="1" indent="-457200" eaLnBrk="1" hangingPunct="1">
              <a:lnSpc>
                <a:spcPct val="100000"/>
              </a:lnSpc>
            </a:pPr>
            <a:r>
              <a:rPr lang="en-US" altLang="zh-CN" sz="2200" dirty="0" err="1">
                <a:solidFill>
                  <a:srgbClr val="D60093"/>
                </a:solidFill>
                <a:latin typeface="宋体" panose="02010600030101010101" pitchFamily="2" charset="-122"/>
                <a:ea typeface="宋体" panose="02010600030101010101" pitchFamily="2" charset="-122"/>
              </a:rPr>
              <a:t>rs</a:t>
            </a:r>
            <a:r>
              <a:rPr lang="zh-CN" altLang="en-US" sz="2200" dirty="0">
                <a:solidFill>
                  <a:srgbClr val="D60093"/>
                </a:solidFill>
                <a:latin typeface="宋体" panose="02010600030101010101" pitchFamily="2" charset="-122"/>
                <a:ea typeface="宋体" panose="02010600030101010101" pitchFamily="2" charset="-122"/>
              </a:rPr>
              <a:t>、</a:t>
            </a:r>
            <a:r>
              <a:rPr lang="en-US" altLang="zh-CN" sz="2200" dirty="0" err="1">
                <a:solidFill>
                  <a:srgbClr val="D60093"/>
                </a:solidFill>
                <a:latin typeface="宋体" panose="02010600030101010101" pitchFamily="2" charset="-122"/>
                <a:ea typeface="宋体" panose="02010600030101010101" pitchFamily="2" charset="-122"/>
              </a:rPr>
              <a:t>rt</a:t>
            </a:r>
            <a:r>
              <a:rPr lang="zh-CN" altLang="en-US" sz="2200" dirty="0">
                <a:solidFill>
                  <a:srgbClr val="D60093"/>
                </a:solidFill>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操作数寄存器编号；</a:t>
            </a:r>
          </a:p>
          <a:p>
            <a:pPr marL="1085850" lvl="1" indent="-457200" eaLnBrk="1" hangingPunct="1">
              <a:lnSpc>
                <a:spcPct val="100000"/>
              </a:lnSpc>
            </a:pPr>
            <a:r>
              <a:rPr lang="en-US" altLang="zh-CN" sz="2200" dirty="0" err="1">
                <a:solidFill>
                  <a:srgbClr val="D60093"/>
                </a:solidFill>
                <a:latin typeface="宋体" panose="02010600030101010101" pitchFamily="2" charset="-122"/>
                <a:ea typeface="宋体" panose="02010600030101010101" pitchFamily="2" charset="-122"/>
              </a:rPr>
              <a:t>imm</a:t>
            </a:r>
            <a:r>
              <a:rPr lang="zh-CN" altLang="en-US" sz="2200" dirty="0">
                <a:solidFill>
                  <a:srgbClr val="D60093"/>
                </a:solidFill>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符号扩展后的立即数；			</a:t>
            </a:r>
          </a:p>
          <a:p>
            <a:pPr marL="1085850" lvl="1" indent="-457200" eaLnBrk="1" hangingPunct="1">
              <a:lnSpc>
                <a:spcPct val="100000"/>
              </a:lnSpc>
            </a:pPr>
            <a:r>
              <a:rPr lang="en-US" altLang="zh-CN" sz="2200" dirty="0">
                <a:solidFill>
                  <a:srgbClr val="D60093"/>
                </a:solidFill>
                <a:latin typeface="宋体" panose="02010600030101010101" pitchFamily="2" charset="-122"/>
                <a:ea typeface="宋体" panose="02010600030101010101" pitchFamily="2" charset="-122"/>
              </a:rPr>
              <a:t>RS</a:t>
            </a:r>
            <a:r>
              <a:rPr lang="zh-CN" altLang="en-US" sz="2200" dirty="0">
                <a:solidFill>
                  <a:srgbClr val="D60093"/>
                </a:solidFill>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保留站；</a:t>
            </a:r>
          </a:p>
          <a:p>
            <a:pPr marL="1085850" lvl="1" indent="-457200" eaLnBrk="1" hangingPunct="1">
              <a:lnSpc>
                <a:spcPct val="100000"/>
              </a:lnSpc>
            </a:pPr>
            <a:r>
              <a:rPr lang="en-US" altLang="zh-CN" sz="2200" dirty="0">
                <a:solidFill>
                  <a:srgbClr val="D60093"/>
                </a:solidFill>
                <a:latin typeface="宋体" panose="02010600030101010101" pitchFamily="2" charset="-122"/>
                <a:ea typeface="宋体" panose="02010600030101010101" pitchFamily="2" charset="-122"/>
              </a:rPr>
              <a:t>result</a:t>
            </a:r>
            <a:r>
              <a:rPr lang="zh-CN" altLang="en-US" sz="2200" dirty="0">
                <a:solidFill>
                  <a:srgbClr val="D60093"/>
                </a:solidFill>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浮点部件或</a:t>
            </a:r>
            <a:r>
              <a:rPr lang="en-US" altLang="zh-CN" sz="2200" dirty="0">
                <a:latin typeface="宋体" panose="02010600030101010101" pitchFamily="2" charset="-122"/>
                <a:ea typeface="宋体" panose="02010600030101010101" pitchFamily="2" charset="-122"/>
              </a:rPr>
              <a:t>load</a:t>
            </a:r>
            <a:r>
              <a:rPr lang="zh-CN" altLang="en-US" sz="2200" dirty="0">
                <a:latin typeface="宋体" panose="02010600030101010101" pitchFamily="2" charset="-122"/>
                <a:ea typeface="宋体" panose="02010600030101010101" pitchFamily="2" charset="-122"/>
              </a:rPr>
              <a:t>缓冲器返回的结果； </a:t>
            </a:r>
          </a:p>
          <a:p>
            <a:pPr marL="1085850" lvl="1" indent="-457200" eaLnBrk="1" hangingPunct="1">
              <a:lnSpc>
                <a:spcPct val="100000"/>
              </a:lnSpc>
            </a:pPr>
            <a:r>
              <a:rPr lang="en-US" altLang="zh-CN" sz="2200" dirty="0">
                <a:solidFill>
                  <a:srgbClr val="D60093"/>
                </a:solidFill>
                <a:latin typeface="宋体" panose="02010600030101010101" pitchFamily="2" charset="-122"/>
                <a:ea typeface="宋体" panose="02010600030101010101" pitchFamily="2" charset="-122"/>
              </a:rPr>
              <a:t>Qi</a:t>
            </a:r>
            <a:r>
              <a:rPr lang="zh-CN" altLang="en-US" sz="2200" dirty="0">
                <a:solidFill>
                  <a:srgbClr val="D60093"/>
                </a:solidFill>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寄存器状态表；</a:t>
            </a:r>
          </a:p>
          <a:p>
            <a:pPr marL="1085850" lvl="1" indent="-457200" eaLnBrk="1" hangingPunct="1">
              <a:lnSpc>
                <a:spcPct val="100000"/>
              </a:lnSpc>
            </a:pPr>
            <a:r>
              <a:rPr lang="en-US" altLang="zh-CN" sz="2200" dirty="0" err="1">
                <a:solidFill>
                  <a:srgbClr val="D60093"/>
                </a:solidFill>
                <a:latin typeface="宋体" panose="02010600030101010101" pitchFamily="2" charset="-122"/>
                <a:ea typeface="宋体" panose="02010600030101010101" pitchFamily="2" charset="-122"/>
              </a:rPr>
              <a:t>Regs</a:t>
            </a:r>
            <a:r>
              <a:rPr lang="en-US" altLang="zh-CN" sz="2200" dirty="0">
                <a:solidFill>
                  <a:srgbClr val="D60093"/>
                </a:solidFill>
                <a:latin typeface="宋体" panose="02010600030101010101" pitchFamily="2" charset="-122"/>
                <a:ea typeface="宋体" panose="02010600030101010101" pitchFamily="2" charset="-122"/>
              </a:rPr>
              <a:t>[ ]</a:t>
            </a:r>
            <a:r>
              <a:rPr lang="zh-CN" altLang="en-US" sz="2200" dirty="0">
                <a:solidFill>
                  <a:srgbClr val="D60093"/>
                </a:solidFill>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寄存器组；</a:t>
            </a:r>
            <a:endParaRPr lang="en-US" altLang="zh-CN" sz="2200" dirty="0">
              <a:latin typeface="宋体" panose="02010600030101010101" pitchFamily="2" charset="-122"/>
              <a:ea typeface="宋体" panose="02010600030101010101" pitchFamily="2" charset="-122"/>
            </a:endParaRPr>
          </a:p>
          <a:p>
            <a:pPr marL="1085850" lvl="1" indent="-457200" eaLnBrk="1" hangingPunct="1">
              <a:lnSpc>
                <a:spcPct val="100000"/>
              </a:lnSpc>
            </a:pPr>
            <a:r>
              <a:rPr lang="en-US" altLang="zh-CN" sz="2200" dirty="0">
                <a:solidFill>
                  <a:srgbClr val="C705CC"/>
                </a:solidFill>
                <a:latin typeface="宋体" panose="02010600030101010101" pitchFamily="2" charset="-122"/>
                <a:ea typeface="宋体" panose="02010600030101010101" pitchFamily="2" charset="-122"/>
              </a:rPr>
              <a:t>Op:</a:t>
            </a:r>
            <a:r>
              <a:rPr lang="zh-CN" altLang="en-US" sz="2200" dirty="0">
                <a:latin typeface="宋体" panose="02010600030101010101" pitchFamily="2" charset="-122"/>
                <a:ea typeface="宋体" panose="02010600030101010101" pitchFamily="2" charset="-122"/>
              </a:rPr>
              <a:t>当前指令的操作码</a:t>
            </a:r>
          </a:p>
        </p:txBody>
      </p:sp>
      <p:sp>
        <p:nvSpPr>
          <p:cNvPr id="230404" name="Text Box 4"/>
          <p:cNvSpPr txBox="1">
            <a:spLocks noChangeArrowheads="1"/>
          </p:cNvSpPr>
          <p:nvPr/>
        </p:nvSpPr>
        <p:spPr bwMode="auto">
          <a:xfrm>
            <a:off x="1063078" y="273940"/>
            <a:ext cx="6840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50000"/>
              </a:spcBef>
              <a:spcAft>
                <a:spcPct val="0"/>
              </a:spcAft>
              <a:buClrTx/>
              <a:buNone/>
            </a:pPr>
            <a:r>
              <a:rPr lang="en-US" altLang="zh-CN" b="1" dirty="0" err="1">
                <a:solidFill>
                  <a:srgbClr val="006600"/>
                </a:solidFill>
                <a:latin typeface="黑体" panose="02010609060101010101" pitchFamily="49" charset="-122"/>
              </a:rPr>
              <a:t>Tomasulo</a:t>
            </a:r>
            <a:r>
              <a:rPr lang="zh-CN" altLang="en-US" b="1" dirty="0">
                <a:solidFill>
                  <a:srgbClr val="006600"/>
                </a:solidFill>
              </a:rPr>
              <a:t>具体算法详细解读：</a:t>
            </a:r>
            <a:endParaRPr lang="zh-CN" altLang="en-US" b="1" dirty="0">
              <a:solidFill>
                <a:srgbClr val="40458C"/>
              </a:solidFill>
            </a:endParaRPr>
          </a:p>
        </p:txBody>
      </p:sp>
    </p:spTree>
    <p:extLst>
      <p:ext uri="{BB962C8B-B14F-4D97-AF65-F5344CB8AC3E}">
        <p14:creationId xmlns:p14="http://schemas.microsoft.com/office/powerpoint/2010/main" val="12633632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3" descr="Rectangle: Click to edit Master text styles&#10;Second level&#10;Third level&#10;Fourth level&#10;Fifth level"/>
          <p:cNvSpPr>
            <a:spLocks noGrp="1" noChangeArrowheads="1"/>
          </p:cNvSpPr>
          <p:nvPr>
            <p:ph idx="1"/>
          </p:nvPr>
        </p:nvSpPr>
        <p:spPr>
          <a:xfrm>
            <a:off x="958271" y="784521"/>
            <a:ext cx="7905750" cy="5157788"/>
          </a:xfrm>
        </p:spPr>
        <p:txBody>
          <a:bodyPr>
            <a:normAutofit/>
          </a:bodyPr>
          <a:lstStyle/>
          <a:p>
            <a:pPr marL="1085850" lvl="1" indent="-457200" eaLnBrk="1" hangingPunct="1">
              <a:lnSpc>
                <a:spcPts val="3000"/>
              </a:lnSpc>
              <a:defRPr/>
            </a:pPr>
            <a:r>
              <a:rPr lang="zh-CN" altLang="en-US" sz="2200" b="1" dirty="0">
                <a:latin typeface="宋体" panose="02010600030101010101" pitchFamily="2" charset="-122"/>
                <a:ea typeface="宋体" panose="02010600030101010101" pitchFamily="2" charset="-122"/>
              </a:rPr>
              <a:t>与</a:t>
            </a:r>
            <a:r>
              <a:rPr lang="en-US" altLang="zh-CN" sz="2200" b="1" dirty="0" err="1">
                <a:latin typeface="宋体" panose="02010600030101010101" pitchFamily="2" charset="-122"/>
                <a:ea typeface="宋体" panose="02010600030101010101" pitchFamily="2" charset="-122"/>
              </a:rPr>
              <a:t>rs</a:t>
            </a:r>
            <a:r>
              <a:rPr lang="zh-CN" altLang="en-US" sz="2200" b="1" dirty="0">
                <a:latin typeface="宋体" panose="02010600030101010101" pitchFamily="2" charset="-122"/>
                <a:ea typeface="宋体" panose="02010600030101010101" pitchFamily="2" charset="-122"/>
              </a:rPr>
              <a:t>对应的保留站字段：</a:t>
            </a:r>
            <a:r>
              <a:rPr lang="en-US" altLang="zh-CN" sz="2200" b="1" dirty="0" err="1">
                <a:solidFill>
                  <a:srgbClr val="D60093"/>
                </a:solidFill>
                <a:latin typeface="宋体" panose="02010600030101010101" pitchFamily="2" charset="-122"/>
                <a:ea typeface="宋体" panose="02010600030101010101" pitchFamily="2" charset="-122"/>
              </a:rPr>
              <a:t>Vj</a:t>
            </a:r>
            <a:r>
              <a:rPr lang="zh-CN" altLang="en-US" sz="2200" b="1" dirty="0">
                <a:solidFill>
                  <a:srgbClr val="D60093"/>
                </a:solidFill>
                <a:latin typeface="宋体" panose="02010600030101010101" pitchFamily="2" charset="-122"/>
                <a:ea typeface="宋体" panose="02010600030101010101" pitchFamily="2" charset="-122"/>
              </a:rPr>
              <a:t>，</a:t>
            </a:r>
            <a:r>
              <a:rPr lang="en-US" altLang="zh-CN" sz="2200" b="1" dirty="0" err="1">
                <a:solidFill>
                  <a:srgbClr val="D60093"/>
                </a:solidFill>
                <a:latin typeface="宋体" panose="02010600030101010101" pitchFamily="2" charset="-122"/>
                <a:ea typeface="宋体" panose="02010600030101010101" pitchFamily="2" charset="-122"/>
              </a:rPr>
              <a:t>Qj</a:t>
            </a:r>
            <a:endParaRPr lang="en-US" altLang="zh-CN" sz="2200" b="1" dirty="0">
              <a:solidFill>
                <a:srgbClr val="D60093"/>
              </a:solidFill>
              <a:latin typeface="宋体" panose="02010600030101010101" pitchFamily="2" charset="-122"/>
              <a:ea typeface="宋体" panose="02010600030101010101" pitchFamily="2" charset="-122"/>
            </a:endParaRPr>
          </a:p>
          <a:p>
            <a:pPr marL="1085850" lvl="1" indent="-457200" eaLnBrk="1" hangingPunct="1">
              <a:lnSpc>
                <a:spcPts val="3000"/>
              </a:lnSpc>
              <a:defRPr/>
            </a:pPr>
            <a:r>
              <a:rPr lang="zh-CN" altLang="en-US" sz="2200" b="1" dirty="0">
                <a:latin typeface="宋体" panose="02010600030101010101" pitchFamily="2" charset="-122"/>
                <a:ea typeface="宋体" panose="02010600030101010101" pitchFamily="2" charset="-122"/>
              </a:rPr>
              <a:t>与</a:t>
            </a:r>
            <a:r>
              <a:rPr lang="en-US" altLang="zh-CN" sz="2200" b="1" dirty="0" err="1">
                <a:latin typeface="宋体" panose="02010600030101010101" pitchFamily="2" charset="-122"/>
                <a:ea typeface="宋体" panose="02010600030101010101" pitchFamily="2" charset="-122"/>
              </a:rPr>
              <a:t>rt</a:t>
            </a:r>
            <a:r>
              <a:rPr lang="zh-CN" altLang="en-US" sz="2200" b="1" dirty="0">
                <a:latin typeface="宋体" panose="02010600030101010101" pitchFamily="2" charset="-122"/>
                <a:ea typeface="宋体" panose="02010600030101010101" pitchFamily="2" charset="-122"/>
              </a:rPr>
              <a:t>对应的保留站字段：</a:t>
            </a:r>
            <a:r>
              <a:rPr lang="en-US" altLang="zh-CN" sz="2200" b="1" dirty="0" err="1">
                <a:solidFill>
                  <a:srgbClr val="D60093"/>
                </a:solidFill>
                <a:latin typeface="宋体" panose="02010600030101010101" pitchFamily="2" charset="-122"/>
                <a:ea typeface="宋体" panose="02010600030101010101" pitchFamily="2" charset="-122"/>
              </a:rPr>
              <a:t>Vk</a:t>
            </a:r>
            <a:r>
              <a:rPr lang="zh-CN" altLang="en-US" sz="2200" b="1" dirty="0">
                <a:solidFill>
                  <a:srgbClr val="D60093"/>
                </a:solidFill>
                <a:latin typeface="宋体" panose="02010600030101010101" pitchFamily="2" charset="-122"/>
                <a:ea typeface="宋体" panose="02010600030101010101" pitchFamily="2" charset="-122"/>
              </a:rPr>
              <a:t>，</a:t>
            </a:r>
            <a:r>
              <a:rPr lang="en-US" altLang="zh-CN" sz="2200" b="1" dirty="0" err="1">
                <a:solidFill>
                  <a:srgbClr val="D60093"/>
                </a:solidFill>
                <a:latin typeface="宋体" panose="02010600030101010101" pitchFamily="2" charset="-122"/>
                <a:ea typeface="宋体" panose="02010600030101010101" pitchFamily="2" charset="-122"/>
              </a:rPr>
              <a:t>Qk</a:t>
            </a:r>
            <a:endParaRPr lang="en-US" altLang="zh-CN" sz="2200" b="1" dirty="0">
              <a:solidFill>
                <a:srgbClr val="D60093"/>
              </a:solidFill>
              <a:latin typeface="宋体" panose="02010600030101010101" pitchFamily="2" charset="-122"/>
              <a:ea typeface="宋体" panose="02010600030101010101" pitchFamily="2" charset="-122"/>
            </a:endParaRPr>
          </a:p>
          <a:p>
            <a:pPr marL="1085850" lvl="1" indent="-457200" eaLnBrk="1" hangingPunct="1">
              <a:lnSpc>
                <a:spcPts val="3000"/>
              </a:lnSpc>
              <a:defRPr/>
            </a:pPr>
            <a:r>
              <a:rPr lang="en-US" altLang="zh-CN" sz="2200" b="1" dirty="0">
                <a:solidFill>
                  <a:schemeClr val="bg2">
                    <a:lumMod val="50000"/>
                  </a:schemeClr>
                </a:solidFill>
                <a:latin typeface="宋体" panose="02010600030101010101" pitchFamily="2" charset="-122"/>
                <a:ea typeface="宋体" panose="02010600030101010101" pitchFamily="2" charset="-122"/>
              </a:rPr>
              <a:t>Load</a:t>
            </a:r>
            <a:r>
              <a:rPr lang="zh-CN" altLang="en-US" sz="2200" b="1" dirty="0">
                <a:solidFill>
                  <a:schemeClr val="bg2">
                    <a:lumMod val="50000"/>
                  </a:schemeClr>
                </a:solidFill>
                <a:latin typeface="宋体" panose="02010600030101010101" pitchFamily="2" charset="-122"/>
                <a:ea typeface="宋体" panose="02010600030101010101" pitchFamily="2" charset="-122"/>
              </a:rPr>
              <a:t>指令：</a:t>
            </a:r>
            <a:r>
              <a:rPr lang="en-US" altLang="zh-CN" sz="2200" b="1" dirty="0" err="1">
                <a:solidFill>
                  <a:schemeClr val="bg2">
                    <a:lumMod val="50000"/>
                  </a:schemeClr>
                </a:solidFill>
                <a:latin typeface="宋体" panose="02010600030101010101" pitchFamily="2" charset="-122"/>
                <a:ea typeface="宋体" panose="02010600030101010101" pitchFamily="2" charset="-122"/>
              </a:rPr>
              <a:t>rt</a:t>
            </a:r>
            <a:r>
              <a:rPr lang="zh-CN" altLang="en-US" sz="2200" b="1" dirty="0">
                <a:solidFill>
                  <a:schemeClr val="bg2">
                    <a:lumMod val="50000"/>
                  </a:schemeClr>
                </a:solidFill>
                <a:latin typeface="宋体" panose="02010600030101010101" pitchFamily="2" charset="-122"/>
                <a:ea typeface="宋体" panose="02010600030101010101" pitchFamily="2" charset="-122"/>
              </a:rPr>
              <a:t>是保存所取数据的寄存器号</a:t>
            </a:r>
            <a:endParaRPr lang="en-US" altLang="zh-CN" sz="2200" b="1" dirty="0">
              <a:solidFill>
                <a:schemeClr val="bg2">
                  <a:lumMod val="50000"/>
                </a:schemeClr>
              </a:solidFill>
              <a:latin typeface="宋体" panose="02010600030101010101" pitchFamily="2" charset="-122"/>
              <a:ea typeface="宋体" panose="02010600030101010101" pitchFamily="2" charset="-122"/>
            </a:endParaRPr>
          </a:p>
          <a:p>
            <a:pPr marL="1085850" lvl="1" indent="-457200" eaLnBrk="1" hangingPunct="1">
              <a:lnSpc>
                <a:spcPts val="3000"/>
              </a:lnSpc>
              <a:defRPr/>
            </a:pPr>
            <a:r>
              <a:rPr lang="en-US" altLang="zh-CN" sz="2200" b="1" dirty="0">
                <a:solidFill>
                  <a:schemeClr val="bg2">
                    <a:lumMod val="50000"/>
                  </a:schemeClr>
                </a:solidFill>
                <a:latin typeface="宋体" panose="02010600030101010101" pitchFamily="2" charset="-122"/>
                <a:ea typeface="宋体" panose="02010600030101010101" pitchFamily="2" charset="-122"/>
              </a:rPr>
              <a:t>Store</a:t>
            </a:r>
            <a:r>
              <a:rPr lang="zh-CN" altLang="en-US" sz="2200" b="1" dirty="0">
                <a:solidFill>
                  <a:schemeClr val="bg2">
                    <a:lumMod val="50000"/>
                  </a:schemeClr>
                </a:solidFill>
                <a:latin typeface="宋体" panose="02010600030101010101" pitchFamily="2" charset="-122"/>
                <a:ea typeface="宋体" panose="02010600030101010101" pitchFamily="2" charset="-122"/>
              </a:rPr>
              <a:t>指令：</a:t>
            </a:r>
            <a:r>
              <a:rPr lang="en-US" altLang="zh-CN" sz="2200" b="1" dirty="0" err="1">
                <a:solidFill>
                  <a:schemeClr val="bg2">
                    <a:lumMod val="50000"/>
                  </a:schemeClr>
                </a:solidFill>
                <a:latin typeface="宋体" panose="02010600030101010101" pitchFamily="2" charset="-122"/>
                <a:ea typeface="宋体" panose="02010600030101010101" pitchFamily="2" charset="-122"/>
              </a:rPr>
              <a:t>rt</a:t>
            </a:r>
            <a:r>
              <a:rPr lang="zh-CN" altLang="en-US" sz="2200" b="1" dirty="0">
                <a:solidFill>
                  <a:schemeClr val="bg2">
                    <a:lumMod val="50000"/>
                  </a:schemeClr>
                </a:solidFill>
                <a:latin typeface="宋体" panose="02010600030101010101" pitchFamily="2" charset="-122"/>
                <a:ea typeface="宋体" panose="02010600030101010101" pitchFamily="2" charset="-122"/>
              </a:rPr>
              <a:t>是保存所要存储的数据的寄存器号</a:t>
            </a:r>
            <a:endParaRPr lang="en-US" altLang="zh-CN" sz="2200" b="1" dirty="0">
              <a:solidFill>
                <a:schemeClr val="bg2">
                  <a:lumMod val="50000"/>
                </a:schemeClr>
              </a:solidFill>
              <a:latin typeface="宋体" panose="02010600030101010101" pitchFamily="2" charset="-122"/>
              <a:ea typeface="宋体" panose="02010600030101010101" pitchFamily="2" charset="-122"/>
            </a:endParaRPr>
          </a:p>
          <a:p>
            <a:pPr marL="1085850" lvl="1" indent="-457200" eaLnBrk="1" hangingPunct="1">
              <a:lnSpc>
                <a:spcPts val="3000"/>
              </a:lnSpc>
              <a:defRPr/>
            </a:pPr>
            <a:r>
              <a:rPr lang="en-US" altLang="zh-CN" sz="2200" b="1" dirty="0">
                <a:solidFill>
                  <a:srgbClr val="9933FF"/>
                </a:solidFill>
                <a:latin typeface="宋体" panose="02010600030101010101" pitchFamily="2" charset="-122"/>
                <a:ea typeface="宋体" panose="02010600030101010101" pitchFamily="2" charset="-122"/>
              </a:rPr>
              <a:t>Qi</a:t>
            </a:r>
            <a:r>
              <a:rPr lang="zh-CN" altLang="en-US" sz="2200" b="1" dirty="0">
                <a:solidFill>
                  <a:srgbClr val="9933FF"/>
                </a:solidFill>
                <a:latin typeface="宋体" panose="02010600030101010101" pitchFamily="2" charset="-122"/>
                <a:ea typeface="宋体" panose="02010600030101010101" pitchFamily="2" charset="-122"/>
              </a:rPr>
              <a:t>、</a:t>
            </a:r>
            <a:r>
              <a:rPr lang="en-US" altLang="zh-CN" sz="2200" b="1" dirty="0" err="1">
                <a:solidFill>
                  <a:srgbClr val="9933FF"/>
                </a:solidFill>
                <a:latin typeface="宋体" panose="02010600030101010101" pitchFamily="2" charset="-122"/>
                <a:ea typeface="宋体" panose="02010600030101010101" pitchFamily="2" charset="-122"/>
              </a:rPr>
              <a:t>Qj</a:t>
            </a:r>
            <a:r>
              <a:rPr lang="zh-CN" altLang="en-US" sz="2200" b="1" dirty="0">
                <a:solidFill>
                  <a:srgbClr val="9933FF"/>
                </a:solidFill>
                <a:latin typeface="宋体" panose="02010600030101010101" pitchFamily="2" charset="-122"/>
                <a:ea typeface="宋体" panose="02010600030101010101" pitchFamily="2" charset="-122"/>
              </a:rPr>
              <a:t>、</a:t>
            </a:r>
            <a:r>
              <a:rPr lang="en-US" altLang="zh-CN" sz="2200" b="1" dirty="0" err="1">
                <a:solidFill>
                  <a:srgbClr val="9933FF"/>
                </a:solidFill>
                <a:latin typeface="宋体" panose="02010600030101010101" pitchFamily="2" charset="-122"/>
                <a:ea typeface="宋体" panose="02010600030101010101" pitchFamily="2" charset="-122"/>
              </a:rPr>
              <a:t>Qk</a:t>
            </a:r>
            <a:r>
              <a:rPr lang="zh-CN" altLang="en-US" sz="2200" b="1" dirty="0">
                <a:latin typeface="宋体" panose="02010600030101010101" pitchFamily="2" charset="-122"/>
                <a:ea typeface="宋体" panose="02010600030101010101" pitchFamily="2" charset="-122"/>
              </a:rPr>
              <a:t>的内容或者为</a:t>
            </a:r>
            <a:r>
              <a:rPr lang="en-US" altLang="zh-CN" sz="2200" b="1" dirty="0">
                <a:solidFill>
                  <a:srgbClr val="D60093"/>
                </a:solidFill>
                <a:latin typeface="宋体" panose="02010600030101010101" pitchFamily="2" charset="-122"/>
                <a:ea typeface="宋体" panose="02010600030101010101" pitchFamily="2" charset="-122"/>
              </a:rPr>
              <a:t>0</a:t>
            </a:r>
            <a:r>
              <a:rPr lang="zh-CN" altLang="en-US" sz="2200" b="1" dirty="0">
                <a:latin typeface="宋体" panose="02010600030101010101" pitchFamily="2" charset="-122"/>
                <a:ea typeface="宋体" panose="02010600030101010101" pitchFamily="2" charset="-122"/>
              </a:rPr>
              <a:t>，或者是一个大于</a:t>
            </a:r>
            <a:r>
              <a:rPr lang="en-US" altLang="zh-CN" sz="2200" b="1" dirty="0">
                <a:solidFill>
                  <a:srgbClr val="D60093"/>
                </a:solidFill>
                <a:latin typeface="宋体" panose="02010600030101010101" pitchFamily="2" charset="-122"/>
                <a:ea typeface="宋体" panose="02010600030101010101" pitchFamily="2" charset="-122"/>
              </a:rPr>
              <a:t>0</a:t>
            </a:r>
            <a:r>
              <a:rPr lang="zh-CN" altLang="en-US" sz="2200" b="1" dirty="0">
                <a:latin typeface="宋体" panose="02010600030101010101" pitchFamily="2" charset="-122"/>
                <a:ea typeface="宋体" panose="02010600030101010101" pitchFamily="2" charset="-122"/>
              </a:rPr>
              <a:t>的整数。</a:t>
            </a:r>
          </a:p>
          <a:p>
            <a:pPr lvl="2" eaLnBrk="1" hangingPunct="1">
              <a:lnSpc>
                <a:spcPts val="3000"/>
              </a:lnSpc>
              <a:defRPr/>
            </a:pPr>
            <a:r>
              <a:rPr lang="en-US" altLang="zh-CN" sz="2200" dirty="0">
                <a:solidFill>
                  <a:srgbClr val="9933FF"/>
                </a:solidFill>
                <a:latin typeface="宋体" panose="02010600030101010101" pitchFamily="2" charset="-122"/>
                <a:ea typeface="宋体" panose="02010600030101010101" pitchFamily="2" charset="-122"/>
              </a:rPr>
              <a:t>Qi</a:t>
            </a:r>
            <a:r>
              <a:rPr lang="zh-CN" altLang="en-US" sz="2200" dirty="0">
                <a:latin typeface="宋体" panose="02010600030101010101" pitchFamily="2" charset="-122"/>
                <a:ea typeface="宋体" panose="02010600030101010101" pitchFamily="2" charset="-122"/>
              </a:rPr>
              <a:t>为</a:t>
            </a:r>
            <a:r>
              <a:rPr lang="en-US" altLang="zh-CN" sz="2200" dirty="0">
                <a:solidFill>
                  <a:srgbClr val="D60093"/>
                </a:solidFill>
                <a:latin typeface="宋体" panose="02010600030101010101" pitchFamily="2" charset="-122"/>
                <a:ea typeface="宋体" panose="02010600030101010101" pitchFamily="2" charset="-122"/>
              </a:rPr>
              <a:t>0</a:t>
            </a:r>
            <a:r>
              <a:rPr lang="zh-CN" altLang="en-US" sz="2200" dirty="0">
                <a:latin typeface="宋体" panose="02010600030101010101" pitchFamily="2" charset="-122"/>
                <a:ea typeface="宋体" panose="02010600030101010101" pitchFamily="2" charset="-122"/>
              </a:rPr>
              <a:t>表示相应寄存器中的数据就绪。</a:t>
            </a:r>
          </a:p>
          <a:p>
            <a:pPr lvl="2" eaLnBrk="1" hangingPunct="1">
              <a:lnSpc>
                <a:spcPts val="3000"/>
              </a:lnSpc>
              <a:defRPr/>
            </a:pPr>
            <a:r>
              <a:rPr lang="en-US" altLang="zh-CN" sz="2200" dirty="0" err="1">
                <a:solidFill>
                  <a:srgbClr val="9933FF"/>
                </a:solidFill>
                <a:latin typeface="宋体" panose="02010600030101010101" pitchFamily="2" charset="-122"/>
                <a:ea typeface="宋体" panose="02010600030101010101" pitchFamily="2" charset="-122"/>
              </a:rPr>
              <a:t>Qj</a:t>
            </a:r>
            <a:r>
              <a:rPr lang="zh-CN" altLang="en-US" sz="2200" dirty="0">
                <a:solidFill>
                  <a:srgbClr val="9933FF"/>
                </a:solidFill>
                <a:latin typeface="宋体" panose="02010600030101010101" pitchFamily="2" charset="-122"/>
                <a:ea typeface="宋体" panose="02010600030101010101" pitchFamily="2" charset="-122"/>
              </a:rPr>
              <a:t>、</a:t>
            </a:r>
            <a:r>
              <a:rPr lang="en-US" altLang="zh-CN" sz="2200" dirty="0" err="1">
                <a:solidFill>
                  <a:srgbClr val="9933FF"/>
                </a:solidFill>
                <a:latin typeface="宋体" panose="02010600030101010101" pitchFamily="2" charset="-122"/>
                <a:ea typeface="宋体" panose="02010600030101010101" pitchFamily="2" charset="-122"/>
              </a:rPr>
              <a:t>Qk</a:t>
            </a:r>
            <a:r>
              <a:rPr lang="zh-CN" altLang="en-US" sz="2200" dirty="0">
                <a:latin typeface="宋体" panose="02010600030101010101" pitchFamily="2" charset="-122"/>
                <a:ea typeface="宋体" panose="02010600030101010101" pitchFamily="2" charset="-122"/>
              </a:rPr>
              <a:t>为</a:t>
            </a:r>
            <a:r>
              <a:rPr lang="en-US" altLang="zh-CN" sz="2200" dirty="0">
                <a:solidFill>
                  <a:srgbClr val="D60093"/>
                </a:solidFill>
                <a:latin typeface="宋体" panose="02010600030101010101" pitchFamily="2" charset="-122"/>
                <a:ea typeface="宋体" panose="02010600030101010101" pitchFamily="2" charset="-122"/>
              </a:rPr>
              <a:t>0</a:t>
            </a:r>
            <a:r>
              <a:rPr lang="zh-CN" altLang="en-US" sz="2200" dirty="0">
                <a:latin typeface="宋体" panose="02010600030101010101" pitchFamily="2" charset="-122"/>
                <a:ea typeface="宋体" panose="02010600030101010101" pitchFamily="2" charset="-122"/>
              </a:rPr>
              <a:t>表示保留站或缓冲器单元中的</a:t>
            </a:r>
            <a:r>
              <a:rPr lang="en-US" altLang="zh-CN" sz="2200" dirty="0" err="1">
                <a:solidFill>
                  <a:srgbClr val="9933FF"/>
                </a:solidFill>
                <a:latin typeface="宋体" panose="02010600030101010101" pitchFamily="2" charset="-122"/>
                <a:ea typeface="宋体" panose="02010600030101010101" pitchFamily="2" charset="-122"/>
              </a:rPr>
              <a:t>Vj</a:t>
            </a:r>
            <a:r>
              <a:rPr lang="zh-CN" altLang="en-US" sz="2200" dirty="0">
                <a:latin typeface="宋体" panose="02010600030101010101" pitchFamily="2" charset="-122"/>
                <a:ea typeface="宋体" panose="02010600030101010101" pitchFamily="2" charset="-122"/>
              </a:rPr>
              <a:t>或</a:t>
            </a:r>
            <a:r>
              <a:rPr lang="en-US" altLang="zh-CN" sz="2200" dirty="0" err="1">
                <a:solidFill>
                  <a:srgbClr val="9933FF"/>
                </a:solidFill>
                <a:latin typeface="宋体" panose="02010600030101010101" pitchFamily="2" charset="-122"/>
                <a:ea typeface="宋体" panose="02010600030101010101" pitchFamily="2" charset="-122"/>
              </a:rPr>
              <a:t>Vk</a:t>
            </a:r>
            <a:r>
              <a:rPr lang="zh-CN" altLang="en-US" sz="2200" dirty="0">
                <a:latin typeface="宋体" panose="02010600030101010101" pitchFamily="2" charset="-122"/>
                <a:ea typeface="宋体" panose="02010600030101010101" pitchFamily="2" charset="-122"/>
              </a:rPr>
              <a:t>字</a:t>
            </a:r>
          </a:p>
          <a:p>
            <a:pPr lvl="2" eaLnBrk="1" hangingPunct="1">
              <a:lnSpc>
                <a:spcPts val="3000"/>
              </a:lnSpc>
              <a:buFont typeface="Wingdings" panose="05000000000000000000" pitchFamily="2" charset="2"/>
              <a:buNone/>
              <a:defRPr/>
            </a:pPr>
            <a:r>
              <a:rPr lang="zh-CN" altLang="en-US" sz="2200" dirty="0">
                <a:latin typeface="宋体" panose="02010600030101010101" pitchFamily="2" charset="-122"/>
                <a:ea typeface="宋体" panose="02010600030101010101" pitchFamily="2" charset="-122"/>
              </a:rPr>
              <a:t>   段中的数据就绪。</a:t>
            </a:r>
          </a:p>
          <a:p>
            <a:pPr lvl="2" eaLnBrk="1" hangingPunct="1">
              <a:lnSpc>
                <a:spcPts val="3000"/>
              </a:lnSpc>
              <a:defRPr/>
            </a:pPr>
            <a:r>
              <a:rPr lang="zh-CN" altLang="en-US" sz="2200" dirty="0">
                <a:latin typeface="宋体" panose="02010600030101010101" pitchFamily="2" charset="-122"/>
                <a:ea typeface="宋体" panose="02010600030101010101" pitchFamily="2" charset="-122"/>
              </a:rPr>
              <a:t>当它们为</a:t>
            </a:r>
            <a:r>
              <a:rPr lang="zh-CN" altLang="en-US" sz="2200" dirty="0">
                <a:solidFill>
                  <a:srgbClr val="D60093"/>
                </a:solidFill>
                <a:latin typeface="宋体" panose="02010600030101010101" pitchFamily="2" charset="-122"/>
                <a:ea typeface="宋体" panose="02010600030101010101" pitchFamily="2" charset="-122"/>
              </a:rPr>
              <a:t>正整数</a:t>
            </a:r>
            <a:r>
              <a:rPr lang="zh-CN" altLang="en-US" sz="2200" dirty="0">
                <a:latin typeface="宋体" panose="02010600030101010101" pitchFamily="2" charset="-122"/>
                <a:ea typeface="宋体" panose="02010600030101010101" pitchFamily="2" charset="-122"/>
              </a:rPr>
              <a:t>时，表示相应的寄存器、保留站或</a:t>
            </a:r>
          </a:p>
          <a:p>
            <a:pPr lvl="2" eaLnBrk="1" hangingPunct="1">
              <a:lnSpc>
                <a:spcPts val="3000"/>
              </a:lnSpc>
              <a:buFont typeface="Wingdings" panose="05000000000000000000" pitchFamily="2" charset="2"/>
              <a:buNone/>
              <a:defRPr/>
            </a:pPr>
            <a:r>
              <a:rPr lang="zh-CN" altLang="en-US" sz="2200" dirty="0">
                <a:latin typeface="宋体" panose="02010600030101010101" pitchFamily="2" charset="-122"/>
                <a:ea typeface="宋体" panose="02010600030101010101" pitchFamily="2" charset="-122"/>
              </a:rPr>
              <a:t>   缓冲器单元正在等待结果。</a:t>
            </a:r>
          </a:p>
        </p:txBody>
      </p:sp>
    </p:spTree>
    <p:extLst>
      <p:ext uri="{BB962C8B-B14F-4D97-AF65-F5344CB8AC3E}">
        <p14:creationId xmlns:p14="http://schemas.microsoft.com/office/powerpoint/2010/main" val="33728393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Rectangle 5"/>
          <p:cNvSpPr>
            <a:spLocks noChangeArrowheads="1"/>
          </p:cNvSpPr>
          <p:nvPr/>
        </p:nvSpPr>
        <p:spPr bwMode="auto">
          <a:xfrm>
            <a:off x="5380098" y="3861529"/>
            <a:ext cx="26693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b="1">
                <a:solidFill>
                  <a:srgbClr val="40458C"/>
                </a:solidFill>
                <a:latin typeface="宋体" panose="02010600030101010101" pitchFamily="2" charset="-122"/>
                <a:ea typeface="宋体" panose="02010600030101010101" pitchFamily="2" charset="-122"/>
              </a:rPr>
              <a:t>S.D F3, 40</a:t>
            </a:r>
            <a:r>
              <a:rPr lang="zh-CN" altLang="en-US" b="1">
                <a:solidFill>
                  <a:srgbClr val="40458C"/>
                </a:solidFill>
                <a:latin typeface="宋体" panose="02010600030101010101" pitchFamily="2" charset="-122"/>
                <a:ea typeface="宋体" panose="02010600030101010101" pitchFamily="2" charset="-122"/>
              </a:rPr>
              <a:t>（</a:t>
            </a:r>
            <a:r>
              <a:rPr lang="en-US" altLang="zh-CN" b="1">
                <a:solidFill>
                  <a:srgbClr val="40458C"/>
                </a:solidFill>
                <a:latin typeface="宋体" panose="02010600030101010101" pitchFamily="2" charset="-122"/>
                <a:ea typeface="宋体" panose="02010600030101010101" pitchFamily="2" charset="-122"/>
              </a:rPr>
              <a:t>R4</a:t>
            </a:r>
            <a:r>
              <a:rPr lang="zh-CN" altLang="en-US" b="1">
                <a:solidFill>
                  <a:srgbClr val="40458C"/>
                </a:solidFill>
                <a:latin typeface="宋体" panose="02010600030101010101" pitchFamily="2" charset="-122"/>
                <a:ea typeface="宋体" panose="02010600030101010101" pitchFamily="2" charset="-122"/>
              </a:rPr>
              <a:t>）</a:t>
            </a:r>
          </a:p>
        </p:txBody>
      </p:sp>
      <p:sp>
        <p:nvSpPr>
          <p:cNvPr id="232452" name="Rectangle 15"/>
          <p:cNvSpPr>
            <a:spLocks noChangeArrowheads="1"/>
          </p:cNvSpPr>
          <p:nvPr/>
        </p:nvSpPr>
        <p:spPr bwMode="auto">
          <a:xfrm>
            <a:off x="5380098" y="1408841"/>
            <a:ext cx="26677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b="1">
                <a:solidFill>
                  <a:srgbClr val="40458C"/>
                </a:solidFill>
                <a:latin typeface="宋体" panose="02010600030101010101" pitchFamily="2" charset="-122"/>
                <a:ea typeface="宋体" panose="02010600030101010101" pitchFamily="2" charset="-122"/>
              </a:rPr>
              <a:t>L.D F2</a:t>
            </a:r>
            <a:r>
              <a:rPr lang="zh-CN" altLang="en-US" b="1">
                <a:solidFill>
                  <a:srgbClr val="40458C"/>
                </a:solidFill>
                <a:latin typeface="宋体" panose="02010600030101010101" pitchFamily="2" charset="-122"/>
                <a:ea typeface="宋体" panose="02010600030101010101" pitchFamily="2" charset="-122"/>
              </a:rPr>
              <a:t>，</a:t>
            </a:r>
            <a:r>
              <a:rPr lang="en-US" altLang="zh-CN" b="1">
                <a:solidFill>
                  <a:srgbClr val="40458C"/>
                </a:solidFill>
                <a:latin typeface="宋体" panose="02010600030101010101" pitchFamily="2" charset="-122"/>
                <a:ea typeface="宋体" panose="02010600030101010101" pitchFamily="2" charset="-122"/>
              </a:rPr>
              <a:t>45</a:t>
            </a:r>
            <a:r>
              <a:rPr lang="zh-CN" altLang="en-US" b="1">
                <a:solidFill>
                  <a:srgbClr val="40458C"/>
                </a:solidFill>
                <a:latin typeface="宋体" panose="02010600030101010101" pitchFamily="2" charset="-122"/>
                <a:ea typeface="宋体" panose="02010600030101010101" pitchFamily="2" charset="-122"/>
              </a:rPr>
              <a:t>（</a:t>
            </a:r>
            <a:r>
              <a:rPr lang="en-US" altLang="zh-CN" b="1">
                <a:solidFill>
                  <a:srgbClr val="40458C"/>
                </a:solidFill>
                <a:latin typeface="宋体" panose="02010600030101010101" pitchFamily="2" charset="-122"/>
                <a:ea typeface="宋体" panose="02010600030101010101" pitchFamily="2" charset="-122"/>
              </a:rPr>
              <a:t>R3</a:t>
            </a:r>
            <a:r>
              <a:rPr lang="zh-CN" altLang="en-US" b="1">
                <a:solidFill>
                  <a:srgbClr val="40458C"/>
                </a:solidFill>
                <a:latin typeface="宋体" panose="02010600030101010101" pitchFamily="2" charset="-122"/>
                <a:ea typeface="宋体" panose="02010600030101010101" pitchFamily="2" charset="-122"/>
              </a:rPr>
              <a:t>）</a:t>
            </a:r>
          </a:p>
        </p:txBody>
      </p:sp>
      <p:grpSp>
        <p:nvGrpSpPr>
          <p:cNvPr id="232453" name="Group 39"/>
          <p:cNvGrpSpPr>
            <a:grpSpLocks/>
          </p:cNvGrpSpPr>
          <p:nvPr/>
        </p:nvGrpSpPr>
        <p:grpSpPr bwMode="auto">
          <a:xfrm>
            <a:off x="6065898" y="1942240"/>
            <a:ext cx="2133600" cy="1524000"/>
            <a:chOff x="3577" y="1498"/>
            <a:chExt cx="1344" cy="960"/>
          </a:xfrm>
        </p:grpSpPr>
        <p:sp>
          <p:nvSpPr>
            <p:cNvPr id="232474" name="Rectangle 16"/>
            <p:cNvSpPr>
              <a:spLocks noChangeArrowheads="1"/>
            </p:cNvSpPr>
            <p:nvPr/>
          </p:nvSpPr>
          <p:spPr bwMode="auto">
            <a:xfrm>
              <a:off x="4345" y="1786"/>
              <a:ext cx="5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D60093"/>
                  </a:solidFill>
                  <a:latin typeface="宋体" panose="02010600030101010101" pitchFamily="2" charset="-122"/>
                  <a:ea typeface="宋体" panose="02010600030101010101" pitchFamily="2" charset="-122"/>
                </a:rPr>
                <a:t>rs</a:t>
              </a:r>
            </a:p>
          </p:txBody>
        </p:sp>
        <p:sp>
          <p:nvSpPr>
            <p:cNvPr id="232475" name="Line 17"/>
            <p:cNvSpPr>
              <a:spLocks noChangeShapeType="1"/>
            </p:cNvSpPr>
            <p:nvPr/>
          </p:nvSpPr>
          <p:spPr bwMode="auto">
            <a:xfrm flipV="1">
              <a:off x="4489" y="1498"/>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宋体" panose="02010600030101010101" pitchFamily="2" charset="-122"/>
                <a:ea typeface="宋体" panose="02010600030101010101" pitchFamily="2" charset="-122"/>
              </a:endParaRPr>
            </a:p>
          </p:txBody>
        </p:sp>
        <p:sp>
          <p:nvSpPr>
            <p:cNvPr id="232476" name="Rectangle 18"/>
            <p:cNvSpPr>
              <a:spLocks noChangeArrowheads="1"/>
            </p:cNvSpPr>
            <p:nvPr/>
          </p:nvSpPr>
          <p:spPr bwMode="auto">
            <a:xfrm>
              <a:off x="3577" y="1786"/>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D60093"/>
                  </a:solidFill>
                  <a:latin typeface="宋体" panose="02010600030101010101" pitchFamily="2" charset="-122"/>
                  <a:ea typeface="宋体" panose="02010600030101010101" pitchFamily="2" charset="-122"/>
                </a:rPr>
                <a:t>rt</a:t>
              </a:r>
            </a:p>
          </p:txBody>
        </p:sp>
        <p:sp>
          <p:nvSpPr>
            <p:cNvPr id="232477" name="Line 19"/>
            <p:cNvSpPr>
              <a:spLocks noChangeShapeType="1"/>
            </p:cNvSpPr>
            <p:nvPr/>
          </p:nvSpPr>
          <p:spPr bwMode="auto">
            <a:xfrm flipV="1">
              <a:off x="3721" y="1498"/>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宋体" panose="02010600030101010101" pitchFamily="2" charset="-122"/>
                <a:ea typeface="宋体" panose="02010600030101010101" pitchFamily="2" charset="-122"/>
              </a:endParaRPr>
            </a:p>
          </p:txBody>
        </p:sp>
        <p:sp>
          <p:nvSpPr>
            <p:cNvPr id="232478" name="Rectangle 20"/>
            <p:cNvSpPr>
              <a:spLocks noChangeArrowheads="1"/>
            </p:cNvSpPr>
            <p:nvPr/>
          </p:nvSpPr>
          <p:spPr bwMode="auto">
            <a:xfrm>
              <a:off x="3913" y="1825"/>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b="1">
                  <a:solidFill>
                    <a:srgbClr val="D60093"/>
                  </a:solidFill>
                  <a:latin typeface="宋体" panose="02010600030101010101" pitchFamily="2" charset="-122"/>
                  <a:ea typeface="宋体" panose="02010600030101010101" pitchFamily="2" charset="-122"/>
                </a:rPr>
                <a:t>imm</a:t>
              </a:r>
            </a:p>
          </p:txBody>
        </p:sp>
        <p:sp>
          <p:nvSpPr>
            <p:cNvPr id="232479" name="Line 21"/>
            <p:cNvSpPr>
              <a:spLocks noChangeShapeType="1"/>
            </p:cNvSpPr>
            <p:nvPr/>
          </p:nvSpPr>
          <p:spPr bwMode="auto">
            <a:xfrm flipV="1">
              <a:off x="4105" y="1498"/>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宋体" panose="02010600030101010101" pitchFamily="2" charset="-122"/>
                <a:ea typeface="宋体" panose="02010600030101010101" pitchFamily="2" charset="-122"/>
              </a:endParaRPr>
            </a:p>
          </p:txBody>
        </p:sp>
        <p:sp>
          <p:nvSpPr>
            <p:cNvPr id="232480" name="Rectangle 22"/>
            <p:cNvSpPr>
              <a:spLocks noChangeArrowheads="1"/>
            </p:cNvSpPr>
            <p:nvPr/>
          </p:nvSpPr>
          <p:spPr bwMode="auto">
            <a:xfrm>
              <a:off x="4393" y="2122"/>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40458C"/>
                  </a:solidFill>
                  <a:latin typeface="宋体" panose="02010600030101010101" pitchFamily="2" charset="-122"/>
                  <a:ea typeface="宋体" panose="02010600030101010101" pitchFamily="2" charset="-122"/>
                </a:rPr>
                <a:t>j</a:t>
              </a:r>
            </a:p>
          </p:txBody>
        </p:sp>
        <p:sp>
          <p:nvSpPr>
            <p:cNvPr id="232481" name="Rectangle 23"/>
            <p:cNvSpPr>
              <a:spLocks noChangeArrowheads="1"/>
            </p:cNvSpPr>
            <p:nvPr/>
          </p:nvSpPr>
          <p:spPr bwMode="auto">
            <a:xfrm>
              <a:off x="3625" y="2131"/>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40458C"/>
                  </a:solidFill>
                  <a:latin typeface="宋体" panose="02010600030101010101" pitchFamily="2" charset="-122"/>
                  <a:ea typeface="宋体" panose="02010600030101010101" pitchFamily="2" charset="-122"/>
                </a:rPr>
                <a:t>k</a:t>
              </a:r>
            </a:p>
          </p:txBody>
        </p:sp>
      </p:grpSp>
      <p:grpSp>
        <p:nvGrpSpPr>
          <p:cNvPr id="232454" name="Group 24"/>
          <p:cNvGrpSpPr>
            <a:grpSpLocks/>
          </p:cNvGrpSpPr>
          <p:nvPr/>
        </p:nvGrpSpPr>
        <p:grpSpPr bwMode="auto">
          <a:xfrm>
            <a:off x="1646298" y="1408840"/>
            <a:ext cx="2971800" cy="2071688"/>
            <a:chOff x="960" y="1248"/>
            <a:chExt cx="1872" cy="1305"/>
          </a:xfrm>
        </p:grpSpPr>
        <p:sp>
          <p:nvSpPr>
            <p:cNvPr id="232465" name="Rectangle 25"/>
            <p:cNvSpPr>
              <a:spLocks noChangeArrowheads="1"/>
            </p:cNvSpPr>
            <p:nvPr/>
          </p:nvSpPr>
          <p:spPr bwMode="auto">
            <a:xfrm>
              <a:off x="960" y="1248"/>
              <a:ext cx="177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b="1">
                  <a:solidFill>
                    <a:srgbClr val="40458C"/>
                  </a:solidFill>
                  <a:latin typeface="宋体" panose="02010600030101010101" pitchFamily="2" charset="-122"/>
                  <a:ea typeface="宋体" panose="02010600030101010101" pitchFamily="2" charset="-122"/>
                </a:rPr>
                <a:t>MUL.D	 F4</a:t>
              </a:r>
              <a:r>
                <a:rPr lang="zh-CN" altLang="en-US" b="1">
                  <a:solidFill>
                    <a:srgbClr val="40458C"/>
                  </a:solidFill>
                  <a:latin typeface="宋体" panose="02010600030101010101" pitchFamily="2" charset="-122"/>
                  <a:ea typeface="宋体" panose="02010600030101010101" pitchFamily="2" charset="-122"/>
                </a:rPr>
                <a:t>，</a:t>
              </a:r>
              <a:r>
                <a:rPr lang="en-US" altLang="zh-CN" b="1">
                  <a:solidFill>
                    <a:srgbClr val="40458C"/>
                  </a:solidFill>
                  <a:latin typeface="宋体" panose="02010600030101010101" pitchFamily="2" charset="-122"/>
                  <a:ea typeface="宋体" panose="02010600030101010101" pitchFamily="2" charset="-122"/>
                </a:rPr>
                <a:t>F0</a:t>
              </a:r>
              <a:r>
                <a:rPr lang="zh-CN" altLang="en-US" b="1">
                  <a:solidFill>
                    <a:srgbClr val="40458C"/>
                  </a:solidFill>
                  <a:latin typeface="宋体" panose="02010600030101010101" pitchFamily="2" charset="-122"/>
                  <a:ea typeface="宋体" panose="02010600030101010101" pitchFamily="2" charset="-122"/>
                </a:rPr>
                <a:t>，</a:t>
              </a:r>
              <a:r>
                <a:rPr lang="en-US" altLang="zh-CN" b="1">
                  <a:solidFill>
                    <a:srgbClr val="40458C"/>
                  </a:solidFill>
                  <a:latin typeface="宋体" panose="02010600030101010101" pitchFamily="2" charset="-122"/>
                  <a:ea typeface="宋体" panose="02010600030101010101" pitchFamily="2" charset="-122"/>
                </a:rPr>
                <a:t>F2</a:t>
              </a:r>
            </a:p>
          </p:txBody>
        </p:sp>
        <p:sp>
          <p:nvSpPr>
            <p:cNvPr id="232466" name="Rectangle 26"/>
            <p:cNvSpPr>
              <a:spLocks noChangeArrowheads="1"/>
            </p:cNvSpPr>
            <p:nvPr/>
          </p:nvSpPr>
          <p:spPr bwMode="auto">
            <a:xfrm>
              <a:off x="2016" y="1881"/>
              <a:ext cx="5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D60093"/>
                  </a:solidFill>
                  <a:latin typeface="宋体" panose="02010600030101010101" pitchFamily="2" charset="-122"/>
                  <a:ea typeface="宋体" panose="02010600030101010101" pitchFamily="2" charset="-122"/>
                </a:rPr>
                <a:t>rs</a:t>
              </a:r>
            </a:p>
          </p:txBody>
        </p:sp>
        <p:sp>
          <p:nvSpPr>
            <p:cNvPr id="232467" name="Rectangle 27"/>
            <p:cNvSpPr>
              <a:spLocks noChangeArrowheads="1"/>
            </p:cNvSpPr>
            <p:nvPr/>
          </p:nvSpPr>
          <p:spPr bwMode="auto">
            <a:xfrm>
              <a:off x="1584" y="1881"/>
              <a:ext cx="34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D60093"/>
                  </a:solidFill>
                  <a:latin typeface="宋体" panose="02010600030101010101" pitchFamily="2" charset="-122"/>
                  <a:ea typeface="宋体" panose="02010600030101010101" pitchFamily="2" charset="-122"/>
                </a:rPr>
                <a:t>rd</a:t>
              </a:r>
            </a:p>
          </p:txBody>
        </p:sp>
        <p:sp>
          <p:nvSpPr>
            <p:cNvPr id="232468" name="Rectangle 28"/>
            <p:cNvSpPr>
              <a:spLocks noChangeArrowheads="1"/>
            </p:cNvSpPr>
            <p:nvPr/>
          </p:nvSpPr>
          <p:spPr bwMode="auto">
            <a:xfrm>
              <a:off x="2400" y="1872"/>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D60093"/>
                  </a:solidFill>
                  <a:latin typeface="宋体" panose="02010600030101010101" pitchFamily="2" charset="-122"/>
                  <a:ea typeface="宋体" panose="02010600030101010101" pitchFamily="2" charset="-122"/>
                </a:rPr>
                <a:t>rt</a:t>
              </a:r>
            </a:p>
          </p:txBody>
        </p:sp>
        <p:sp>
          <p:nvSpPr>
            <p:cNvPr id="232469" name="Line 29"/>
            <p:cNvSpPr>
              <a:spLocks noChangeShapeType="1"/>
            </p:cNvSpPr>
            <p:nvPr/>
          </p:nvSpPr>
          <p:spPr bwMode="auto">
            <a:xfrm flipV="1">
              <a:off x="1776" y="1584"/>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宋体" panose="02010600030101010101" pitchFamily="2" charset="-122"/>
                <a:ea typeface="宋体" panose="02010600030101010101" pitchFamily="2" charset="-122"/>
              </a:endParaRPr>
            </a:p>
          </p:txBody>
        </p:sp>
        <p:sp>
          <p:nvSpPr>
            <p:cNvPr id="232470" name="Line 30"/>
            <p:cNvSpPr>
              <a:spLocks noChangeShapeType="1"/>
            </p:cNvSpPr>
            <p:nvPr/>
          </p:nvSpPr>
          <p:spPr bwMode="auto">
            <a:xfrm flipV="1">
              <a:off x="2160" y="1584"/>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宋体" panose="02010600030101010101" pitchFamily="2" charset="-122"/>
                <a:ea typeface="宋体" panose="02010600030101010101" pitchFamily="2" charset="-122"/>
              </a:endParaRPr>
            </a:p>
          </p:txBody>
        </p:sp>
        <p:sp>
          <p:nvSpPr>
            <p:cNvPr id="232471" name="Line 31"/>
            <p:cNvSpPr>
              <a:spLocks noChangeShapeType="1"/>
            </p:cNvSpPr>
            <p:nvPr/>
          </p:nvSpPr>
          <p:spPr bwMode="auto">
            <a:xfrm flipV="1">
              <a:off x="2544" y="1584"/>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宋体" panose="02010600030101010101" pitchFamily="2" charset="-122"/>
                <a:ea typeface="宋体" panose="02010600030101010101" pitchFamily="2" charset="-122"/>
              </a:endParaRPr>
            </a:p>
          </p:txBody>
        </p:sp>
        <p:sp>
          <p:nvSpPr>
            <p:cNvPr id="232472" name="Rectangle 32"/>
            <p:cNvSpPr>
              <a:spLocks noChangeArrowheads="1"/>
            </p:cNvSpPr>
            <p:nvPr/>
          </p:nvSpPr>
          <p:spPr bwMode="auto">
            <a:xfrm>
              <a:off x="2016" y="2208"/>
              <a:ext cx="8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40458C"/>
                  </a:solidFill>
                  <a:latin typeface="宋体" panose="02010600030101010101" pitchFamily="2" charset="-122"/>
                  <a:ea typeface="宋体" panose="02010600030101010101" pitchFamily="2" charset="-122"/>
                </a:rPr>
                <a:t>j   k</a:t>
              </a:r>
            </a:p>
          </p:txBody>
        </p:sp>
        <p:sp>
          <p:nvSpPr>
            <p:cNvPr id="232473" name="Rectangle 33"/>
            <p:cNvSpPr>
              <a:spLocks noChangeArrowheads="1"/>
            </p:cNvSpPr>
            <p:nvPr/>
          </p:nvSpPr>
          <p:spPr bwMode="auto">
            <a:xfrm>
              <a:off x="1632" y="2226"/>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40458C"/>
                  </a:solidFill>
                  <a:latin typeface="宋体" panose="02010600030101010101" pitchFamily="2" charset="-122"/>
                  <a:ea typeface="宋体" panose="02010600030101010101" pitchFamily="2" charset="-122"/>
                </a:rPr>
                <a:t>i</a:t>
              </a:r>
            </a:p>
          </p:txBody>
        </p:sp>
      </p:grpSp>
      <p:sp>
        <p:nvSpPr>
          <p:cNvPr id="232455" name="Text Box 34"/>
          <p:cNvSpPr txBox="1">
            <a:spLocks noChangeArrowheads="1"/>
          </p:cNvSpPr>
          <p:nvPr/>
        </p:nvSpPr>
        <p:spPr bwMode="auto">
          <a:xfrm>
            <a:off x="1287523" y="832578"/>
            <a:ext cx="381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50000"/>
              </a:spcBef>
              <a:spcAft>
                <a:spcPct val="0"/>
              </a:spcAft>
              <a:buClrTx/>
              <a:buNone/>
            </a:pPr>
            <a:r>
              <a:rPr lang="zh-CN" altLang="en-US" b="1" dirty="0">
                <a:solidFill>
                  <a:srgbClr val="000000"/>
                </a:solidFill>
                <a:latin typeface="宋体" panose="02010600030101010101" pitchFamily="2" charset="-122"/>
                <a:ea typeface="宋体" panose="02010600030101010101" pitchFamily="2" charset="-122"/>
              </a:rPr>
              <a:t>符号说明： （举例）</a:t>
            </a:r>
          </a:p>
        </p:txBody>
      </p:sp>
      <p:grpSp>
        <p:nvGrpSpPr>
          <p:cNvPr id="232456" name="Group 40"/>
          <p:cNvGrpSpPr>
            <a:grpSpLocks/>
          </p:cNvGrpSpPr>
          <p:nvPr/>
        </p:nvGrpSpPr>
        <p:grpSpPr bwMode="auto">
          <a:xfrm>
            <a:off x="6026210" y="4364765"/>
            <a:ext cx="2133600" cy="1524000"/>
            <a:chOff x="3577" y="1498"/>
            <a:chExt cx="1344" cy="960"/>
          </a:xfrm>
        </p:grpSpPr>
        <p:sp>
          <p:nvSpPr>
            <p:cNvPr id="232457" name="Rectangle 41"/>
            <p:cNvSpPr>
              <a:spLocks noChangeArrowheads="1"/>
            </p:cNvSpPr>
            <p:nvPr/>
          </p:nvSpPr>
          <p:spPr bwMode="auto">
            <a:xfrm>
              <a:off x="4345" y="1786"/>
              <a:ext cx="5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D60093"/>
                  </a:solidFill>
                  <a:latin typeface="宋体" panose="02010600030101010101" pitchFamily="2" charset="-122"/>
                  <a:ea typeface="宋体" panose="02010600030101010101" pitchFamily="2" charset="-122"/>
                </a:rPr>
                <a:t>rs</a:t>
              </a:r>
            </a:p>
          </p:txBody>
        </p:sp>
        <p:sp>
          <p:nvSpPr>
            <p:cNvPr id="232458" name="Line 42"/>
            <p:cNvSpPr>
              <a:spLocks noChangeShapeType="1"/>
            </p:cNvSpPr>
            <p:nvPr/>
          </p:nvSpPr>
          <p:spPr bwMode="auto">
            <a:xfrm flipV="1">
              <a:off x="4489" y="1498"/>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宋体" panose="02010600030101010101" pitchFamily="2" charset="-122"/>
                <a:ea typeface="宋体" panose="02010600030101010101" pitchFamily="2" charset="-122"/>
              </a:endParaRPr>
            </a:p>
          </p:txBody>
        </p:sp>
        <p:sp>
          <p:nvSpPr>
            <p:cNvPr id="232459" name="Rectangle 43"/>
            <p:cNvSpPr>
              <a:spLocks noChangeArrowheads="1"/>
            </p:cNvSpPr>
            <p:nvPr/>
          </p:nvSpPr>
          <p:spPr bwMode="auto">
            <a:xfrm>
              <a:off x="3577" y="1786"/>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D60093"/>
                  </a:solidFill>
                  <a:latin typeface="宋体" panose="02010600030101010101" pitchFamily="2" charset="-122"/>
                  <a:ea typeface="宋体" panose="02010600030101010101" pitchFamily="2" charset="-122"/>
                </a:rPr>
                <a:t>rt</a:t>
              </a:r>
            </a:p>
          </p:txBody>
        </p:sp>
        <p:sp>
          <p:nvSpPr>
            <p:cNvPr id="232460" name="Line 44"/>
            <p:cNvSpPr>
              <a:spLocks noChangeShapeType="1"/>
            </p:cNvSpPr>
            <p:nvPr/>
          </p:nvSpPr>
          <p:spPr bwMode="auto">
            <a:xfrm flipV="1">
              <a:off x="3721" y="1498"/>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宋体" panose="02010600030101010101" pitchFamily="2" charset="-122"/>
                <a:ea typeface="宋体" panose="02010600030101010101" pitchFamily="2" charset="-122"/>
              </a:endParaRPr>
            </a:p>
          </p:txBody>
        </p:sp>
        <p:sp>
          <p:nvSpPr>
            <p:cNvPr id="232461" name="Rectangle 45"/>
            <p:cNvSpPr>
              <a:spLocks noChangeArrowheads="1"/>
            </p:cNvSpPr>
            <p:nvPr/>
          </p:nvSpPr>
          <p:spPr bwMode="auto">
            <a:xfrm>
              <a:off x="3913" y="1825"/>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b="1">
                  <a:solidFill>
                    <a:srgbClr val="D60093"/>
                  </a:solidFill>
                  <a:latin typeface="宋体" panose="02010600030101010101" pitchFamily="2" charset="-122"/>
                  <a:ea typeface="宋体" panose="02010600030101010101" pitchFamily="2" charset="-122"/>
                </a:rPr>
                <a:t>imm</a:t>
              </a:r>
            </a:p>
          </p:txBody>
        </p:sp>
        <p:sp>
          <p:nvSpPr>
            <p:cNvPr id="232462" name="Line 46"/>
            <p:cNvSpPr>
              <a:spLocks noChangeShapeType="1"/>
            </p:cNvSpPr>
            <p:nvPr/>
          </p:nvSpPr>
          <p:spPr bwMode="auto">
            <a:xfrm flipV="1">
              <a:off x="4105" y="1498"/>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宋体" panose="02010600030101010101" pitchFamily="2" charset="-122"/>
                <a:ea typeface="宋体" panose="02010600030101010101" pitchFamily="2" charset="-122"/>
              </a:endParaRPr>
            </a:p>
          </p:txBody>
        </p:sp>
        <p:sp>
          <p:nvSpPr>
            <p:cNvPr id="232463" name="Rectangle 47"/>
            <p:cNvSpPr>
              <a:spLocks noChangeArrowheads="1"/>
            </p:cNvSpPr>
            <p:nvPr/>
          </p:nvSpPr>
          <p:spPr bwMode="auto">
            <a:xfrm>
              <a:off x="4393" y="2122"/>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40458C"/>
                  </a:solidFill>
                  <a:latin typeface="宋体" panose="02010600030101010101" pitchFamily="2" charset="-122"/>
                  <a:ea typeface="宋体" panose="02010600030101010101" pitchFamily="2" charset="-122"/>
                </a:rPr>
                <a:t>j</a:t>
              </a:r>
            </a:p>
          </p:txBody>
        </p:sp>
        <p:sp>
          <p:nvSpPr>
            <p:cNvPr id="232464" name="Rectangle 48"/>
            <p:cNvSpPr>
              <a:spLocks noChangeArrowheads="1"/>
            </p:cNvSpPr>
            <p:nvPr/>
          </p:nvSpPr>
          <p:spPr bwMode="auto">
            <a:xfrm>
              <a:off x="3625" y="2131"/>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40458C"/>
                  </a:solidFill>
                  <a:latin typeface="宋体" panose="02010600030101010101" pitchFamily="2" charset="-122"/>
                  <a:ea typeface="宋体" panose="02010600030101010101" pitchFamily="2" charset="-122"/>
                </a:rPr>
                <a:t>k</a:t>
              </a:r>
            </a:p>
          </p:txBody>
        </p:sp>
      </p:grpSp>
    </p:spTree>
    <p:extLst>
      <p:ext uri="{BB962C8B-B14F-4D97-AF65-F5344CB8AC3E}">
        <p14:creationId xmlns:p14="http://schemas.microsoft.com/office/powerpoint/2010/main" val="32558193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3" descr="Rectangle: Click to edit Master text styles&#10;Second level&#10;Third level&#10;Fourth level&#10;Fifth level"/>
          <p:cNvSpPr>
            <a:spLocks noGrp="1" noChangeArrowheads="1"/>
          </p:cNvSpPr>
          <p:nvPr>
            <p:ph idx="1"/>
          </p:nvPr>
        </p:nvSpPr>
        <p:spPr>
          <a:xfrm>
            <a:off x="626692" y="256463"/>
            <a:ext cx="8893175" cy="6119812"/>
          </a:xfrm>
        </p:spPr>
        <p:txBody>
          <a:bodyPr>
            <a:normAutofit/>
          </a:bodyPr>
          <a:lstStyle/>
          <a:p>
            <a:pPr marL="457200" indent="-457200" eaLnBrk="1" hangingPunct="1">
              <a:lnSpc>
                <a:spcPct val="110000"/>
              </a:lnSpc>
            </a:pPr>
            <a:r>
              <a:rPr lang="zh-CN" altLang="en-US" sz="2800" dirty="0">
                <a:latin typeface="华文琥珀" panose="02010800040101010101" pitchFamily="2" charset="-122"/>
                <a:ea typeface="华文琥珀" panose="02010800040101010101" pitchFamily="2" charset="-122"/>
              </a:rPr>
              <a:t>指令流出</a:t>
            </a:r>
          </a:p>
          <a:p>
            <a:pPr marL="628650" lvl="1" indent="0" eaLnBrk="1" hangingPunct="1">
              <a:lnSpc>
                <a:spcPct val="110000"/>
              </a:lnSpc>
              <a:buNone/>
            </a:pPr>
            <a:r>
              <a:rPr lang="zh-CN" altLang="en-US" b="1" dirty="0">
                <a:solidFill>
                  <a:srgbClr val="E24C05"/>
                </a:solidFill>
                <a:latin typeface="+mn-ea"/>
              </a:rPr>
              <a:t>①浮点运算指令</a:t>
            </a:r>
            <a:r>
              <a:rPr lang="zh-CN" altLang="en-US" b="1" dirty="0">
                <a:latin typeface="+mn-ea"/>
              </a:rPr>
              <a:t> </a:t>
            </a:r>
          </a:p>
          <a:p>
            <a:pPr marL="1085850" lvl="1" indent="-457200" eaLnBrk="1" hangingPunct="1">
              <a:lnSpc>
                <a:spcPct val="110000"/>
              </a:lnSpc>
              <a:buNone/>
            </a:pPr>
            <a:r>
              <a:rPr lang="zh-CN" altLang="en-US" dirty="0">
                <a:solidFill>
                  <a:srgbClr val="D60093"/>
                </a:solidFill>
                <a:latin typeface="+mn-ea"/>
              </a:rPr>
              <a:t>进入条件：</a:t>
            </a:r>
            <a:r>
              <a:rPr lang="zh-CN" altLang="en-US" dirty="0">
                <a:latin typeface="+mn-ea"/>
              </a:rPr>
              <a:t>有空闲保留站（设为</a:t>
            </a:r>
            <a:r>
              <a:rPr lang="en-US" altLang="zh-CN" b="1" dirty="0">
                <a:solidFill>
                  <a:srgbClr val="E24C05"/>
                </a:solidFill>
                <a:latin typeface="+mn-ea"/>
              </a:rPr>
              <a:t>r</a:t>
            </a:r>
            <a:r>
              <a:rPr lang="zh-CN" altLang="en-US" dirty="0">
                <a:latin typeface="+mn-ea"/>
              </a:rPr>
              <a:t>）</a:t>
            </a:r>
          </a:p>
          <a:p>
            <a:pPr marL="1085850" lvl="1" indent="-457200" eaLnBrk="1" hangingPunct="1">
              <a:lnSpc>
                <a:spcPct val="110000"/>
              </a:lnSpc>
              <a:buNone/>
            </a:pPr>
            <a:r>
              <a:rPr lang="zh-CN" altLang="en-US" dirty="0">
                <a:latin typeface="+mn-ea"/>
              </a:rPr>
              <a:t>操作和状态表内容修改：</a:t>
            </a:r>
          </a:p>
          <a:p>
            <a:pPr marL="1085850" lvl="1" indent="-457200" eaLnBrk="1" hangingPunct="1">
              <a:lnSpc>
                <a:spcPct val="110000"/>
              </a:lnSpc>
              <a:buNone/>
            </a:pPr>
            <a:r>
              <a:rPr lang="en-US" altLang="zh-CN" dirty="0">
                <a:latin typeface="+mn-ea"/>
              </a:rPr>
              <a:t>if </a:t>
            </a:r>
            <a:r>
              <a:rPr lang="zh-CN" altLang="en-US" dirty="0">
                <a:latin typeface="+mn-ea"/>
              </a:rPr>
              <a:t>（</a:t>
            </a:r>
            <a:r>
              <a:rPr lang="en-US" altLang="zh-CN" dirty="0">
                <a:latin typeface="+mn-ea"/>
              </a:rPr>
              <a:t>Qi[</a:t>
            </a:r>
            <a:r>
              <a:rPr lang="en-US" altLang="zh-CN" dirty="0" err="1">
                <a:solidFill>
                  <a:srgbClr val="D60093"/>
                </a:solidFill>
                <a:latin typeface="+mn-ea"/>
              </a:rPr>
              <a:t>rs</a:t>
            </a:r>
            <a:r>
              <a:rPr lang="en-US" altLang="zh-CN" dirty="0">
                <a:latin typeface="+mn-ea"/>
              </a:rPr>
              <a:t>] = 0</a:t>
            </a:r>
            <a:r>
              <a:rPr lang="zh-CN" altLang="en-US" dirty="0">
                <a:latin typeface="+mn-ea"/>
              </a:rPr>
              <a:t>）	</a:t>
            </a:r>
            <a:r>
              <a:rPr lang="en-US" altLang="zh-CN" sz="2000" b="1" dirty="0">
                <a:solidFill>
                  <a:srgbClr val="000000"/>
                </a:solidFill>
                <a:latin typeface="+mn-ea"/>
              </a:rPr>
              <a:t>// </a:t>
            </a:r>
            <a:r>
              <a:rPr lang="zh-CN" altLang="en-US" sz="2000" b="1" dirty="0">
                <a:solidFill>
                  <a:srgbClr val="000000"/>
                </a:solidFill>
                <a:latin typeface="+mn-ea"/>
              </a:rPr>
              <a:t>检测第一操作数是否就绪</a:t>
            </a:r>
            <a:endParaRPr lang="zh-CN" altLang="en-US" sz="2000" b="1" dirty="0">
              <a:solidFill>
                <a:srgbClr val="000000"/>
              </a:solidFill>
              <a:latin typeface="+mn-ea"/>
              <a:sym typeface="Symbol" panose="05050102010706020507" pitchFamily="18" charset="2"/>
            </a:endParaRPr>
          </a:p>
          <a:p>
            <a:pPr marL="1085850" lvl="1" indent="-457200" eaLnBrk="1" hangingPunct="1">
              <a:lnSpc>
                <a:spcPct val="110000"/>
              </a:lnSpc>
              <a:buNone/>
            </a:pPr>
            <a:r>
              <a:rPr lang="zh-CN" altLang="en-US" dirty="0">
                <a:latin typeface="+mn-ea"/>
                <a:sym typeface="Symbol" panose="05050102010706020507" pitchFamily="18" charset="2"/>
              </a:rPr>
              <a:t>    </a:t>
            </a:r>
            <a:r>
              <a:rPr lang="en-US" altLang="zh-CN" dirty="0">
                <a:latin typeface="+mn-ea"/>
              </a:rPr>
              <a:t>RS[</a:t>
            </a:r>
            <a:r>
              <a:rPr lang="en-US" altLang="zh-CN" dirty="0">
                <a:solidFill>
                  <a:srgbClr val="E24C05"/>
                </a:solidFill>
                <a:latin typeface="+mn-ea"/>
              </a:rPr>
              <a:t>r</a:t>
            </a:r>
            <a:r>
              <a:rPr lang="en-US" altLang="zh-CN" dirty="0">
                <a:latin typeface="+mn-ea"/>
              </a:rPr>
              <a:t>].</a:t>
            </a:r>
            <a:r>
              <a:rPr lang="en-US" altLang="zh-CN" dirty="0" err="1">
                <a:solidFill>
                  <a:srgbClr val="9933FF"/>
                </a:solidFill>
                <a:latin typeface="+mn-ea"/>
              </a:rPr>
              <a:t>Vj</a:t>
            </a:r>
            <a:r>
              <a:rPr lang="en-US" altLang="zh-CN" dirty="0">
                <a:latin typeface="+mn-ea"/>
              </a:rPr>
              <a:t> </a:t>
            </a:r>
            <a:r>
              <a:rPr lang="en-US" altLang="zh-CN" dirty="0">
                <a:latin typeface="+mn-ea"/>
                <a:sym typeface="Symbol" panose="05050102010706020507" pitchFamily="18" charset="2"/>
              </a:rPr>
              <a:t></a:t>
            </a:r>
            <a:r>
              <a:rPr lang="en-US" altLang="zh-CN" dirty="0">
                <a:latin typeface="+mn-ea"/>
              </a:rPr>
              <a:t> </a:t>
            </a:r>
            <a:r>
              <a:rPr lang="en-US" altLang="zh-CN" dirty="0" err="1">
                <a:latin typeface="+mn-ea"/>
              </a:rPr>
              <a:t>Regs</a:t>
            </a:r>
            <a:r>
              <a:rPr lang="en-US" altLang="zh-CN" dirty="0">
                <a:latin typeface="+mn-ea"/>
              </a:rPr>
              <a:t>[</a:t>
            </a:r>
            <a:r>
              <a:rPr lang="en-US" altLang="zh-CN" dirty="0" err="1">
                <a:solidFill>
                  <a:srgbClr val="D60093"/>
                </a:solidFill>
                <a:latin typeface="+mn-ea"/>
              </a:rPr>
              <a:t>rs</a:t>
            </a:r>
            <a:r>
              <a:rPr lang="en-US" altLang="zh-CN" dirty="0">
                <a:latin typeface="+mn-ea"/>
              </a:rPr>
              <a:t>]</a:t>
            </a:r>
            <a:r>
              <a:rPr lang="zh-CN" altLang="en-US" dirty="0">
                <a:latin typeface="+mn-ea"/>
              </a:rPr>
              <a:t>； </a:t>
            </a:r>
            <a:r>
              <a:rPr lang="en-US" altLang="zh-CN" sz="2000" b="1" dirty="0">
                <a:solidFill>
                  <a:srgbClr val="000000"/>
                </a:solidFill>
                <a:latin typeface="+mn-ea"/>
              </a:rPr>
              <a:t>// </a:t>
            </a:r>
            <a:r>
              <a:rPr lang="zh-CN" altLang="en-US" sz="2000" b="1" dirty="0">
                <a:solidFill>
                  <a:srgbClr val="000000"/>
                </a:solidFill>
                <a:latin typeface="+mn-ea"/>
              </a:rPr>
              <a:t>第一操作数就绪。把寄存器</a:t>
            </a:r>
            <a:r>
              <a:rPr lang="en-US" altLang="zh-CN" sz="2000" b="1" dirty="0" err="1">
                <a:solidFill>
                  <a:srgbClr val="D60093"/>
                </a:solidFill>
                <a:latin typeface="+mn-ea"/>
              </a:rPr>
              <a:t>rs</a:t>
            </a:r>
            <a:r>
              <a:rPr lang="en-US" altLang="zh-CN" sz="2000" b="1" dirty="0">
                <a:solidFill>
                  <a:srgbClr val="000000"/>
                </a:solidFill>
                <a:latin typeface="+mn-ea"/>
              </a:rPr>
              <a:t> </a:t>
            </a:r>
            <a:r>
              <a:rPr lang="en-US" altLang="zh-CN" dirty="0">
                <a:latin typeface="+mn-ea"/>
              </a:rPr>
              <a:t>	</a:t>
            </a:r>
          </a:p>
          <a:p>
            <a:pPr marL="1085850" lvl="1" indent="-457200" eaLnBrk="1" hangingPunct="1">
              <a:lnSpc>
                <a:spcPct val="110000"/>
              </a:lnSpc>
              <a:buNone/>
            </a:pPr>
            <a:r>
              <a:rPr lang="en-US" altLang="zh-CN" sz="2000" b="1" dirty="0">
                <a:solidFill>
                  <a:srgbClr val="000000"/>
                </a:solidFill>
                <a:latin typeface="+mn-ea"/>
              </a:rPr>
              <a:t>                            // </a:t>
            </a:r>
            <a:r>
              <a:rPr lang="zh-CN" altLang="en-US" sz="2000" b="1" dirty="0">
                <a:solidFill>
                  <a:srgbClr val="000000"/>
                </a:solidFill>
                <a:latin typeface="+mn-ea"/>
              </a:rPr>
              <a:t>中的操作数取到当前保留站的</a:t>
            </a:r>
            <a:r>
              <a:rPr lang="en-US" altLang="zh-CN" sz="2000" b="1" dirty="0" err="1">
                <a:solidFill>
                  <a:srgbClr val="9933FF"/>
                </a:solidFill>
                <a:latin typeface="+mn-ea"/>
              </a:rPr>
              <a:t>Vj</a:t>
            </a:r>
            <a:r>
              <a:rPr lang="zh-CN" altLang="en-US" sz="2000" b="1" dirty="0">
                <a:solidFill>
                  <a:srgbClr val="000000"/>
                </a:solidFill>
                <a:latin typeface="+mn-ea"/>
              </a:rPr>
              <a:t>。</a:t>
            </a:r>
          </a:p>
          <a:p>
            <a:pPr marL="1085850" lvl="1" indent="-457200" eaLnBrk="1" hangingPunct="1">
              <a:lnSpc>
                <a:spcPct val="110000"/>
              </a:lnSpc>
              <a:buNone/>
            </a:pPr>
            <a:r>
              <a:rPr lang="zh-CN" altLang="en-US" dirty="0">
                <a:latin typeface="+mn-ea"/>
              </a:rPr>
              <a:t>    </a:t>
            </a:r>
            <a:r>
              <a:rPr lang="en-US" altLang="zh-CN" dirty="0">
                <a:latin typeface="+mn-ea"/>
              </a:rPr>
              <a:t>RS[</a:t>
            </a:r>
            <a:r>
              <a:rPr lang="en-US" altLang="zh-CN" dirty="0">
                <a:solidFill>
                  <a:srgbClr val="E24C05"/>
                </a:solidFill>
                <a:latin typeface="+mn-ea"/>
              </a:rPr>
              <a:t>r</a:t>
            </a:r>
            <a:r>
              <a:rPr lang="en-US" altLang="zh-CN" dirty="0">
                <a:latin typeface="+mn-ea"/>
              </a:rPr>
              <a:t>].</a:t>
            </a:r>
            <a:r>
              <a:rPr lang="en-US" altLang="zh-CN" dirty="0" err="1">
                <a:latin typeface="+mn-ea"/>
              </a:rPr>
              <a:t>Qj</a:t>
            </a:r>
            <a:r>
              <a:rPr lang="en-US" altLang="zh-CN" dirty="0">
                <a:latin typeface="+mn-ea"/>
              </a:rPr>
              <a:t> </a:t>
            </a:r>
            <a:r>
              <a:rPr lang="en-US" altLang="zh-CN" dirty="0">
                <a:latin typeface="+mn-ea"/>
                <a:sym typeface="Symbol" panose="05050102010706020507" pitchFamily="18" charset="2"/>
              </a:rPr>
              <a:t></a:t>
            </a:r>
            <a:r>
              <a:rPr lang="en-US" altLang="zh-CN" dirty="0">
                <a:latin typeface="+mn-ea"/>
              </a:rPr>
              <a:t> 0 </a:t>
            </a:r>
            <a:r>
              <a:rPr lang="en-US" altLang="zh-CN" dirty="0">
                <a:latin typeface="+mn-ea"/>
                <a:sym typeface="Symbol" panose="05050102010706020507" pitchFamily="18" charset="2"/>
              </a:rPr>
              <a:t></a:t>
            </a:r>
            <a:r>
              <a:rPr lang="zh-CN" altLang="en-US" dirty="0">
                <a:latin typeface="+mn-ea"/>
              </a:rPr>
              <a:t>；          </a:t>
            </a:r>
            <a:r>
              <a:rPr lang="en-US" altLang="zh-CN" sz="2000" b="1" dirty="0">
                <a:solidFill>
                  <a:srgbClr val="000000"/>
                </a:solidFill>
                <a:latin typeface="+mn-ea"/>
              </a:rPr>
              <a:t>// </a:t>
            </a:r>
            <a:r>
              <a:rPr lang="zh-CN" altLang="en-US" sz="2000" b="1" dirty="0">
                <a:solidFill>
                  <a:srgbClr val="000000"/>
                </a:solidFill>
                <a:latin typeface="+mn-ea"/>
              </a:rPr>
              <a:t>置</a:t>
            </a:r>
            <a:r>
              <a:rPr lang="en-US" altLang="zh-CN" sz="2000" b="1" dirty="0" err="1">
                <a:solidFill>
                  <a:srgbClr val="000000"/>
                </a:solidFill>
                <a:latin typeface="+mn-ea"/>
              </a:rPr>
              <a:t>Qj</a:t>
            </a:r>
            <a:r>
              <a:rPr lang="zh-CN" altLang="en-US" sz="2000" b="1" dirty="0">
                <a:solidFill>
                  <a:srgbClr val="000000"/>
                </a:solidFill>
                <a:latin typeface="+mn-ea"/>
              </a:rPr>
              <a:t>为</a:t>
            </a:r>
            <a:r>
              <a:rPr lang="en-US" altLang="zh-CN" sz="2000" b="1" dirty="0">
                <a:solidFill>
                  <a:srgbClr val="000000"/>
                </a:solidFill>
                <a:latin typeface="+mn-ea"/>
              </a:rPr>
              <a:t>0</a:t>
            </a:r>
            <a:r>
              <a:rPr lang="zh-CN" altLang="en-US" sz="2000" b="1" dirty="0">
                <a:solidFill>
                  <a:srgbClr val="000000"/>
                </a:solidFill>
                <a:latin typeface="+mn-ea"/>
              </a:rPr>
              <a:t>，表示当前保留站的</a:t>
            </a:r>
            <a:r>
              <a:rPr lang="en-US" altLang="zh-CN" sz="2000" b="1" dirty="0" err="1">
                <a:solidFill>
                  <a:srgbClr val="9933FF"/>
                </a:solidFill>
                <a:latin typeface="+mn-ea"/>
              </a:rPr>
              <a:t>Vj</a:t>
            </a:r>
            <a:r>
              <a:rPr lang="en-US" altLang="zh-CN" sz="2000" b="1" dirty="0">
                <a:solidFill>
                  <a:srgbClr val="9933FF"/>
                </a:solidFill>
                <a:latin typeface="+mn-ea"/>
              </a:rPr>
              <a:t>       </a:t>
            </a:r>
          </a:p>
          <a:p>
            <a:pPr marL="1085850" lvl="1" indent="-457200" eaLnBrk="1" hangingPunct="1">
              <a:lnSpc>
                <a:spcPct val="110000"/>
              </a:lnSpc>
              <a:buNone/>
            </a:pPr>
            <a:r>
              <a:rPr lang="en-US" altLang="zh-CN" sz="2000" b="1" dirty="0">
                <a:solidFill>
                  <a:srgbClr val="000000"/>
                </a:solidFill>
                <a:latin typeface="+mn-ea"/>
              </a:rPr>
              <a:t>                            // </a:t>
            </a:r>
            <a:r>
              <a:rPr lang="zh-CN" altLang="en-US" sz="2000" b="1" dirty="0">
                <a:solidFill>
                  <a:srgbClr val="000000"/>
                </a:solidFill>
                <a:latin typeface="+mn-ea"/>
              </a:rPr>
              <a:t>中的操作数就绪。</a:t>
            </a:r>
          </a:p>
          <a:p>
            <a:pPr marL="1085850" lvl="1" indent="-457200" eaLnBrk="1" hangingPunct="1">
              <a:lnSpc>
                <a:spcPct val="110000"/>
              </a:lnSpc>
              <a:buNone/>
            </a:pPr>
            <a:r>
              <a:rPr lang="en-US" altLang="zh-CN" dirty="0">
                <a:latin typeface="+mn-ea"/>
              </a:rPr>
              <a:t>else	     </a:t>
            </a:r>
            <a:r>
              <a:rPr lang="en-US" altLang="zh-CN" sz="2000" b="1" dirty="0">
                <a:solidFill>
                  <a:srgbClr val="000000"/>
                </a:solidFill>
                <a:latin typeface="+mn-ea"/>
              </a:rPr>
              <a:t>// </a:t>
            </a:r>
            <a:r>
              <a:rPr lang="zh-CN" altLang="en-US" sz="2000" b="1" dirty="0">
                <a:solidFill>
                  <a:srgbClr val="000000"/>
                </a:solidFill>
                <a:latin typeface="+mn-ea"/>
              </a:rPr>
              <a:t>第一操作数没有就绪</a:t>
            </a:r>
            <a:endParaRPr lang="zh-CN" altLang="en-US" sz="2000" b="1" dirty="0">
              <a:solidFill>
                <a:srgbClr val="000000"/>
              </a:solidFill>
              <a:latin typeface="+mn-ea"/>
              <a:sym typeface="Symbol" panose="05050102010706020507" pitchFamily="18" charset="2"/>
            </a:endParaRPr>
          </a:p>
          <a:p>
            <a:pPr marL="1085850" lvl="1" indent="-457200" eaLnBrk="1" hangingPunct="1">
              <a:lnSpc>
                <a:spcPct val="110000"/>
              </a:lnSpc>
              <a:buNone/>
            </a:pPr>
            <a:r>
              <a:rPr lang="zh-CN" altLang="en-US" dirty="0">
                <a:latin typeface="+mn-ea"/>
                <a:sym typeface="Symbol" panose="05050102010706020507" pitchFamily="18" charset="2"/>
              </a:rPr>
              <a:t>   </a:t>
            </a:r>
            <a:r>
              <a:rPr lang="en-US" altLang="zh-CN" dirty="0">
                <a:latin typeface="+mn-ea"/>
              </a:rPr>
              <a:t>RS[</a:t>
            </a:r>
            <a:r>
              <a:rPr lang="en-US" altLang="zh-CN" dirty="0">
                <a:solidFill>
                  <a:srgbClr val="E24C05"/>
                </a:solidFill>
                <a:latin typeface="+mn-ea"/>
              </a:rPr>
              <a:t>r</a:t>
            </a:r>
            <a:r>
              <a:rPr lang="en-US" altLang="zh-CN" dirty="0">
                <a:latin typeface="+mn-ea"/>
              </a:rPr>
              <a:t>].</a:t>
            </a:r>
            <a:r>
              <a:rPr lang="en-US" altLang="zh-CN" dirty="0" err="1">
                <a:latin typeface="+mn-ea"/>
              </a:rPr>
              <a:t>Qj</a:t>
            </a:r>
            <a:r>
              <a:rPr lang="en-US" altLang="zh-CN" dirty="0">
                <a:latin typeface="+mn-ea"/>
              </a:rPr>
              <a:t> </a:t>
            </a:r>
            <a:r>
              <a:rPr lang="en-US" altLang="zh-CN" dirty="0">
                <a:latin typeface="+mn-ea"/>
                <a:sym typeface="Symbol" panose="05050102010706020507" pitchFamily="18" charset="2"/>
              </a:rPr>
              <a:t></a:t>
            </a:r>
            <a:r>
              <a:rPr lang="en-US" altLang="zh-CN" dirty="0">
                <a:latin typeface="+mn-ea"/>
              </a:rPr>
              <a:t> Qi[</a:t>
            </a:r>
            <a:r>
              <a:rPr lang="en-US" altLang="zh-CN" dirty="0" err="1">
                <a:solidFill>
                  <a:srgbClr val="D60093"/>
                </a:solidFill>
                <a:latin typeface="+mn-ea"/>
              </a:rPr>
              <a:t>rs</a:t>
            </a:r>
            <a:r>
              <a:rPr lang="en-US" altLang="zh-CN" dirty="0">
                <a:latin typeface="+mn-ea"/>
              </a:rPr>
              <a:t>] </a:t>
            </a:r>
            <a:r>
              <a:rPr lang="en-US" altLang="zh-CN" dirty="0">
                <a:latin typeface="+mn-ea"/>
                <a:sym typeface="Symbol" panose="05050102010706020507" pitchFamily="18" charset="2"/>
              </a:rPr>
              <a:t></a:t>
            </a:r>
            <a:r>
              <a:rPr lang="en-US" altLang="zh-CN" dirty="0">
                <a:latin typeface="+mn-ea"/>
              </a:rPr>
              <a:t>	      </a:t>
            </a:r>
            <a:r>
              <a:rPr lang="en-US" altLang="zh-CN" sz="2000" b="1" dirty="0">
                <a:solidFill>
                  <a:srgbClr val="000000"/>
                </a:solidFill>
                <a:latin typeface="+mn-ea"/>
              </a:rPr>
              <a:t>// </a:t>
            </a:r>
            <a:r>
              <a:rPr lang="zh-CN" altLang="en-US" sz="2000" b="1" dirty="0">
                <a:solidFill>
                  <a:srgbClr val="C20A73"/>
                </a:solidFill>
                <a:latin typeface="+mn-ea"/>
              </a:rPr>
              <a:t>进行寄存器换名</a:t>
            </a:r>
            <a:r>
              <a:rPr lang="zh-CN" altLang="en-US" sz="2000" b="1" dirty="0">
                <a:solidFill>
                  <a:srgbClr val="000000"/>
                </a:solidFill>
                <a:latin typeface="+mn-ea"/>
              </a:rPr>
              <a:t>，即把将产生该  </a:t>
            </a:r>
          </a:p>
          <a:p>
            <a:pPr marL="1085850" lvl="1" indent="-457200" eaLnBrk="1" hangingPunct="1">
              <a:lnSpc>
                <a:spcPct val="110000"/>
              </a:lnSpc>
              <a:buNone/>
            </a:pPr>
            <a:r>
              <a:rPr lang="zh-CN" altLang="en-US" sz="2000" b="1" dirty="0">
                <a:solidFill>
                  <a:srgbClr val="000000"/>
                </a:solidFill>
                <a:latin typeface="+mn-ea"/>
              </a:rPr>
              <a:t>             </a:t>
            </a:r>
            <a:r>
              <a:rPr lang="en-US" altLang="zh-CN" sz="2000" b="1" dirty="0">
                <a:solidFill>
                  <a:srgbClr val="000000"/>
                </a:solidFill>
                <a:latin typeface="+mn-ea"/>
              </a:rPr>
              <a:t>// </a:t>
            </a:r>
            <a:r>
              <a:rPr lang="zh-CN" altLang="en-US" sz="2000" b="1" dirty="0">
                <a:solidFill>
                  <a:srgbClr val="000000"/>
                </a:solidFill>
                <a:latin typeface="+mn-ea"/>
              </a:rPr>
              <a:t>操作数的保留站的编号放入当前保留站的</a:t>
            </a:r>
            <a:r>
              <a:rPr lang="en-US" altLang="zh-CN" sz="2000" b="1" dirty="0" err="1">
                <a:solidFill>
                  <a:srgbClr val="000000"/>
                </a:solidFill>
                <a:latin typeface="+mn-ea"/>
              </a:rPr>
              <a:t>Qj</a:t>
            </a:r>
            <a:r>
              <a:rPr lang="zh-CN" altLang="en-US" sz="2000" b="1" dirty="0">
                <a:solidFill>
                  <a:srgbClr val="000000"/>
                </a:solidFill>
                <a:latin typeface="+mn-ea"/>
              </a:rPr>
              <a:t>。</a:t>
            </a:r>
          </a:p>
          <a:p>
            <a:pPr marL="1085850" lvl="1" indent="-457200" eaLnBrk="1" hangingPunct="1">
              <a:lnSpc>
                <a:spcPct val="110000"/>
              </a:lnSpc>
              <a:buNone/>
            </a:pPr>
            <a:r>
              <a:rPr lang="zh-CN" altLang="en-US" sz="2000" b="1" dirty="0">
                <a:solidFill>
                  <a:srgbClr val="000000"/>
                </a:solidFill>
                <a:latin typeface="宋体" panose="02010600030101010101" pitchFamily="2" charset="-122"/>
                <a:ea typeface="宋体" panose="02010600030101010101" pitchFamily="2" charset="-122"/>
              </a:rPr>
              <a:t>             </a:t>
            </a:r>
          </a:p>
        </p:txBody>
      </p:sp>
      <p:pic>
        <p:nvPicPr>
          <p:cNvPr id="2334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0630" y="111184"/>
            <a:ext cx="2657475"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9741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3" descr="Rectangle: Click to edit Master text styles&#10;Second level&#10;Third level&#10;Fourth level&#10;Fifth level"/>
          <p:cNvSpPr>
            <a:spLocks noGrp="1" noChangeArrowheads="1"/>
          </p:cNvSpPr>
          <p:nvPr>
            <p:ph idx="1"/>
          </p:nvPr>
        </p:nvSpPr>
        <p:spPr>
          <a:xfrm>
            <a:off x="631128" y="292902"/>
            <a:ext cx="8208962" cy="5832475"/>
          </a:xfrm>
        </p:spPr>
        <p:txBody>
          <a:bodyPr>
            <a:normAutofit fontScale="92500"/>
          </a:bodyPr>
          <a:lstStyle/>
          <a:p>
            <a:pPr marL="457200" indent="-457200" eaLnBrk="1" hangingPunct="1">
              <a:buNone/>
              <a:tabLst>
                <a:tab pos="3521075" algn="l"/>
              </a:tabLst>
            </a:pPr>
            <a:r>
              <a:rPr lang="en-US" altLang="zh-CN" dirty="0">
                <a:solidFill>
                  <a:schemeClr val="tx1"/>
                </a:solidFill>
              </a:rPr>
              <a:t>if </a:t>
            </a:r>
            <a:r>
              <a:rPr lang="zh-CN" altLang="en-US" dirty="0">
                <a:solidFill>
                  <a:schemeClr val="tx1"/>
                </a:solidFill>
              </a:rPr>
              <a:t>（</a:t>
            </a:r>
            <a:r>
              <a:rPr lang="en-US" altLang="zh-CN" dirty="0">
                <a:solidFill>
                  <a:schemeClr val="tx1"/>
                </a:solidFill>
              </a:rPr>
              <a:t>Qi[</a:t>
            </a:r>
            <a:r>
              <a:rPr lang="en-US" altLang="zh-CN" dirty="0" err="1">
                <a:solidFill>
                  <a:srgbClr val="D60093"/>
                </a:solidFill>
              </a:rPr>
              <a:t>rt</a:t>
            </a:r>
            <a:r>
              <a:rPr lang="en-US" altLang="zh-CN" dirty="0">
                <a:solidFill>
                  <a:schemeClr val="tx1"/>
                </a:solidFill>
              </a:rPr>
              <a:t>] = 0</a:t>
            </a:r>
            <a:r>
              <a:rPr lang="zh-CN" altLang="en-US" dirty="0">
                <a:solidFill>
                  <a:schemeClr val="tx1"/>
                </a:solidFill>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检测第二操作数是否就绪</a:t>
            </a:r>
            <a:endParaRPr lang="zh-CN" altLang="en-US" sz="2000" b="1" dirty="0">
              <a:solidFill>
                <a:srgbClr val="000000"/>
              </a:solidFill>
              <a:latin typeface="宋体" panose="02010600030101010101" pitchFamily="2" charset="-122"/>
              <a:ea typeface="宋体" panose="02010600030101010101" pitchFamily="2" charset="-122"/>
              <a:sym typeface="Symbol" panose="05050102010706020507" pitchFamily="18" charset="2"/>
            </a:endParaRPr>
          </a:p>
          <a:p>
            <a:pPr marL="457200" indent="-457200" eaLnBrk="1" hangingPunct="1">
              <a:buNone/>
              <a:tabLst>
                <a:tab pos="3521075" algn="l"/>
              </a:tabLst>
            </a:pPr>
            <a:r>
              <a:rPr lang="zh-CN" altLang="en-US" dirty="0">
                <a:solidFill>
                  <a:schemeClr val="tx1"/>
                </a:solidFill>
                <a:sym typeface="Symbol" panose="05050102010706020507" pitchFamily="18" charset="2"/>
              </a:rPr>
              <a:t>   </a:t>
            </a:r>
            <a:r>
              <a:rPr lang="en-US" altLang="zh-CN" dirty="0">
                <a:solidFill>
                  <a:schemeClr val="tx1"/>
                </a:solidFill>
              </a:rPr>
              <a:t>RS[</a:t>
            </a:r>
            <a:r>
              <a:rPr lang="en-US" altLang="zh-CN" dirty="0"/>
              <a:t>r</a:t>
            </a:r>
            <a:r>
              <a:rPr lang="en-US" altLang="zh-CN" dirty="0">
                <a:solidFill>
                  <a:schemeClr val="tx1"/>
                </a:solidFill>
              </a:rPr>
              <a:t>].</a:t>
            </a:r>
            <a:r>
              <a:rPr lang="en-US" altLang="zh-CN" dirty="0" err="1">
                <a:solidFill>
                  <a:srgbClr val="9933FF"/>
                </a:solidFill>
              </a:rPr>
              <a:t>Vk</a:t>
            </a:r>
            <a:r>
              <a:rPr lang="en-US" altLang="zh-CN" dirty="0">
                <a:solidFill>
                  <a:schemeClr val="tx1"/>
                </a:solidFill>
              </a:rPr>
              <a:t> </a:t>
            </a:r>
            <a:r>
              <a:rPr lang="en-US" altLang="zh-CN" dirty="0">
                <a:solidFill>
                  <a:schemeClr val="tx1"/>
                </a:solidFill>
                <a:sym typeface="Symbol" panose="05050102010706020507" pitchFamily="18" charset="2"/>
              </a:rPr>
              <a:t></a:t>
            </a:r>
            <a:r>
              <a:rPr lang="en-US" altLang="zh-CN" dirty="0">
                <a:solidFill>
                  <a:schemeClr val="tx1"/>
                </a:solidFill>
              </a:rPr>
              <a:t> </a:t>
            </a:r>
            <a:r>
              <a:rPr lang="en-US" altLang="zh-CN" dirty="0" err="1">
                <a:solidFill>
                  <a:schemeClr val="tx1"/>
                </a:solidFill>
              </a:rPr>
              <a:t>Regs</a:t>
            </a:r>
            <a:r>
              <a:rPr lang="en-US" altLang="zh-CN" dirty="0">
                <a:solidFill>
                  <a:schemeClr val="tx1"/>
                </a:solidFill>
              </a:rPr>
              <a:t>[</a:t>
            </a:r>
            <a:r>
              <a:rPr lang="en-US" altLang="zh-CN" dirty="0" err="1">
                <a:solidFill>
                  <a:srgbClr val="D60093"/>
                </a:solidFill>
              </a:rPr>
              <a:t>rt</a:t>
            </a:r>
            <a:r>
              <a:rPr lang="en-US" altLang="zh-CN" dirty="0">
                <a:solidFill>
                  <a:schemeClr val="tx1"/>
                </a:solidFill>
              </a:rPr>
              <a:t>]</a:t>
            </a:r>
            <a:r>
              <a:rPr lang="zh-CN" altLang="en-US" dirty="0">
                <a:solidFill>
                  <a:schemeClr val="tx1"/>
                </a:solidFill>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第二操作数就绪。把寄存器</a:t>
            </a:r>
            <a:r>
              <a:rPr lang="en-US" altLang="zh-CN" sz="2000" b="1" dirty="0" err="1">
                <a:solidFill>
                  <a:srgbClr val="D60093"/>
                </a:solidFill>
                <a:latin typeface="宋体" panose="02010600030101010101" pitchFamily="2" charset="-122"/>
                <a:ea typeface="宋体" panose="02010600030101010101" pitchFamily="2" charset="-122"/>
              </a:rPr>
              <a:t>rt</a:t>
            </a:r>
            <a:r>
              <a:rPr lang="zh-CN" altLang="en-US" sz="2000" b="1" dirty="0">
                <a:solidFill>
                  <a:srgbClr val="000000"/>
                </a:solidFill>
                <a:latin typeface="宋体" panose="02010600030101010101" pitchFamily="2" charset="-122"/>
                <a:ea typeface="宋体" panose="02010600030101010101" pitchFamily="2" charset="-122"/>
              </a:rPr>
              <a:t>中的</a:t>
            </a:r>
            <a:endParaRPr lang="zh-CN" altLang="en-US" dirty="0">
              <a:solidFill>
                <a:schemeClr val="tx1"/>
              </a:solidFill>
            </a:endParaRPr>
          </a:p>
          <a:p>
            <a:pPr marL="457200" indent="-457200" eaLnBrk="1" hangingPunct="1">
              <a:buNone/>
              <a:tabLst>
                <a:tab pos="3521075" algn="l"/>
              </a:tabLst>
            </a:pPr>
            <a:r>
              <a:rPr lang="zh-CN" altLang="en-US" sz="20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操作数取到当前保留站的</a:t>
            </a:r>
            <a:r>
              <a:rPr lang="en-US" altLang="zh-CN" sz="2000" b="1" dirty="0" err="1">
                <a:solidFill>
                  <a:srgbClr val="9933FF"/>
                </a:solidFill>
                <a:latin typeface="宋体" panose="02010600030101010101" pitchFamily="2" charset="-122"/>
                <a:ea typeface="宋体" panose="02010600030101010101" pitchFamily="2" charset="-122"/>
              </a:rPr>
              <a:t>Vk</a:t>
            </a:r>
            <a:r>
              <a:rPr lang="zh-CN" altLang="en-US" sz="2000" b="1" dirty="0">
                <a:solidFill>
                  <a:srgbClr val="000000"/>
                </a:solidFill>
                <a:latin typeface="宋体" panose="02010600030101010101" pitchFamily="2" charset="-122"/>
                <a:ea typeface="宋体" panose="02010600030101010101" pitchFamily="2" charset="-122"/>
              </a:rPr>
              <a:t>。</a:t>
            </a:r>
          </a:p>
          <a:p>
            <a:pPr marL="457200" indent="-457200" eaLnBrk="1" hangingPunct="1">
              <a:buNone/>
              <a:tabLst>
                <a:tab pos="3521075" algn="l"/>
              </a:tabLst>
            </a:pPr>
            <a:r>
              <a:rPr lang="zh-CN" altLang="en-US" dirty="0">
                <a:solidFill>
                  <a:schemeClr val="tx1"/>
                </a:solidFill>
              </a:rPr>
              <a:t>    </a:t>
            </a:r>
            <a:r>
              <a:rPr lang="en-US" altLang="zh-CN" dirty="0">
                <a:solidFill>
                  <a:schemeClr val="tx1"/>
                </a:solidFill>
              </a:rPr>
              <a:t>RS[</a:t>
            </a:r>
            <a:r>
              <a:rPr lang="en-US" altLang="zh-CN" dirty="0"/>
              <a:t>r</a:t>
            </a:r>
            <a:r>
              <a:rPr lang="en-US" altLang="zh-CN" dirty="0">
                <a:solidFill>
                  <a:schemeClr val="tx1"/>
                </a:solidFill>
              </a:rPr>
              <a:t>].</a:t>
            </a:r>
            <a:r>
              <a:rPr lang="en-US" altLang="zh-CN" dirty="0" err="1">
                <a:solidFill>
                  <a:schemeClr val="tx1"/>
                </a:solidFill>
              </a:rPr>
              <a:t>Qk</a:t>
            </a:r>
            <a:r>
              <a:rPr lang="en-US" altLang="zh-CN" dirty="0">
                <a:solidFill>
                  <a:schemeClr val="tx1"/>
                </a:solidFill>
              </a:rPr>
              <a:t> </a:t>
            </a:r>
            <a:r>
              <a:rPr lang="en-US" altLang="zh-CN" dirty="0">
                <a:solidFill>
                  <a:schemeClr val="tx1"/>
                </a:solidFill>
                <a:sym typeface="Symbol" panose="05050102010706020507" pitchFamily="18" charset="2"/>
              </a:rPr>
              <a:t></a:t>
            </a:r>
            <a:r>
              <a:rPr lang="en-US" altLang="zh-CN" dirty="0">
                <a:solidFill>
                  <a:schemeClr val="tx1"/>
                </a:solidFill>
              </a:rPr>
              <a:t> 0 </a:t>
            </a:r>
            <a:r>
              <a:rPr lang="en-US" altLang="zh-CN" dirty="0">
                <a:solidFill>
                  <a:schemeClr val="tx1"/>
                </a:solidFill>
                <a:sym typeface="Symbol" panose="05050102010706020507" pitchFamily="18" charset="2"/>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置</a:t>
            </a:r>
            <a:r>
              <a:rPr lang="en-US" altLang="zh-CN" sz="2000" b="1" dirty="0" err="1">
                <a:solidFill>
                  <a:srgbClr val="000000"/>
                </a:solidFill>
                <a:latin typeface="宋体" panose="02010600030101010101" pitchFamily="2" charset="-122"/>
                <a:ea typeface="宋体" panose="02010600030101010101" pitchFamily="2" charset="-122"/>
              </a:rPr>
              <a:t>Qk</a:t>
            </a:r>
            <a:r>
              <a:rPr lang="zh-CN" altLang="en-US" sz="2000" b="1" dirty="0">
                <a:solidFill>
                  <a:srgbClr val="000000"/>
                </a:solidFill>
                <a:latin typeface="宋体" panose="02010600030101010101" pitchFamily="2" charset="-122"/>
                <a:ea typeface="宋体" panose="02010600030101010101" pitchFamily="2" charset="-122"/>
              </a:rPr>
              <a:t>为</a:t>
            </a:r>
            <a:r>
              <a:rPr lang="en-US" altLang="zh-CN" sz="2000" b="1" dirty="0">
                <a:solidFill>
                  <a:srgbClr val="000000"/>
                </a:solidFill>
                <a:latin typeface="宋体" panose="02010600030101010101" pitchFamily="2" charset="-122"/>
                <a:ea typeface="宋体" panose="02010600030101010101" pitchFamily="2" charset="-122"/>
              </a:rPr>
              <a:t>0</a:t>
            </a:r>
            <a:r>
              <a:rPr lang="zh-CN" altLang="en-US" sz="2000" b="1" dirty="0">
                <a:solidFill>
                  <a:srgbClr val="000000"/>
                </a:solidFill>
                <a:latin typeface="宋体" panose="02010600030101010101" pitchFamily="2" charset="-122"/>
                <a:ea typeface="宋体" panose="02010600030101010101" pitchFamily="2" charset="-122"/>
              </a:rPr>
              <a:t>，表示当前保留站的</a:t>
            </a:r>
            <a:r>
              <a:rPr lang="en-US" altLang="zh-CN" sz="2000" b="1" dirty="0" err="1">
                <a:solidFill>
                  <a:srgbClr val="9933FF"/>
                </a:solidFill>
                <a:latin typeface="宋体" panose="02010600030101010101" pitchFamily="2" charset="-122"/>
                <a:ea typeface="宋体" panose="02010600030101010101" pitchFamily="2" charset="-122"/>
              </a:rPr>
              <a:t>Vk</a:t>
            </a:r>
            <a:r>
              <a:rPr lang="zh-CN" altLang="en-US" sz="2000" b="1" dirty="0">
                <a:solidFill>
                  <a:srgbClr val="000000"/>
                </a:solidFill>
                <a:latin typeface="宋体" panose="02010600030101010101" pitchFamily="2" charset="-122"/>
                <a:ea typeface="宋体" panose="02010600030101010101" pitchFamily="2" charset="-122"/>
              </a:rPr>
              <a:t>中的</a:t>
            </a:r>
          </a:p>
          <a:p>
            <a:pPr marL="457200" indent="-457200" eaLnBrk="1" hangingPunct="1">
              <a:buNone/>
              <a:tabLst>
                <a:tab pos="3521075" algn="l"/>
              </a:tabLst>
            </a:pPr>
            <a:r>
              <a:rPr lang="zh-CN" altLang="en-US" sz="20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操作数就绪。</a:t>
            </a:r>
          </a:p>
          <a:p>
            <a:pPr marL="457200" indent="-457200" eaLnBrk="1" hangingPunct="1">
              <a:buNone/>
              <a:tabLst>
                <a:tab pos="3521075" algn="l"/>
              </a:tabLst>
            </a:pPr>
            <a:r>
              <a:rPr lang="en-US" altLang="zh-CN" dirty="0">
                <a:solidFill>
                  <a:schemeClr val="tx1"/>
                </a:solidFill>
              </a:rPr>
              <a:t>else                              </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第二操作数没有就绪</a:t>
            </a:r>
            <a:endParaRPr lang="zh-CN" altLang="en-US" sz="2000" b="1" dirty="0">
              <a:solidFill>
                <a:srgbClr val="000000"/>
              </a:solidFill>
              <a:latin typeface="宋体" panose="02010600030101010101" pitchFamily="2" charset="-122"/>
              <a:ea typeface="宋体" panose="02010600030101010101" pitchFamily="2" charset="-122"/>
              <a:sym typeface="Symbol" panose="05050102010706020507" pitchFamily="18" charset="2"/>
            </a:endParaRPr>
          </a:p>
          <a:p>
            <a:pPr marL="457200" indent="-457200" eaLnBrk="1" hangingPunct="1">
              <a:buNone/>
              <a:tabLst>
                <a:tab pos="3521075" algn="l"/>
              </a:tabLst>
            </a:pPr>
            <a:r>
              <a:rPr lang="zh-CN" altLang="en-US" dirty="0">
                <a:solidFill>
                  <a:schemeClr val="tx1"/>
                </a:solidFill>
                <a:sym typeface="Symbol" panose="05050102010706020507" pitchFamily="18" charset="2"/>
              </a:rPr>
              <a:t>   </a:t>
            </a:r>
            <a:r>
              <a:rPr lang="en-US" altLang="zh-CN" dirty="0">
                <a:solidFill>
                  <a:schemeClr val="tx1"/>
                </a:solidFill>
              </a:rPr>
              <a:t>RS[</a:t>
            </a:r>
            <a:r>
              <a:rPr lang="en-US" altLang="zh-CN" dirty="0"/>
              <a:t>r</a:t>
            </a:r>
            <a:r>
              <a:rPr lang="en-US" altLang="zh-CN" dirty="0">
                <a:solidFill>
                  <a:schemeClr val="tx1"/>
                </a:solidFill>
              </a:rPr>
              <a:t>].</a:t>
            </a:r>
            <a:r>
              <a:rPr lang="en-US" altLang="zh-CN" dirty="0" err="1">
                <a:solidFill>
                  <a:schemeClr val="tx1"/>
                </a:solidFill>
              </a:rPr>
              <a:t>Qk</a:t>
            </a:r>
            <a:r>
              <a:rPr lang="en-US" altLang="zh-CN" dirty="0">
                <a:solidFill>
                  <a:schemeClr val="tx1"/>
                </a:solidFill>
              </a:rPr>
              <a:t> </a:t>
            </a:r>
            <a:r>
              <a:rPr lang="en-US" altLang="zh-CN" dirty="0">
                <a:solidFill>
                  <a:schemeClr val="tx1"/>
                </a:solidFill>
                <a:sym typeface="Symbol" panose="05050102010706020507" pitchFamily="18" charset="2"/>
              </a:rPr>
              <a:t></a:t>
            </a:r>
            <a:r>
              <a:rPr lang="en-US" altLang="zh-CN" dirty="0">
                <a:solidFill>
                  <a:schemeClr val="tx1"/>
                </a:solidFill>
              </a:rPr>
              <a:t> Qi[</a:t>
            </a:r>
            <a:r>
              <a:rPr lang="en-US" altLang="zh-CN" dirty="0" err="1">
                <a:solidFill>
                  <a:srgbClr val="D60093"/>
                </a:solidFill>
              </a:rPr>
              <a:t>rt</a:t>
            </a:r>
            <a:r>
              <a:rPr lang="en-US" altLang="zh-CN" dirty="0">
                <a:solidFill>
                  <a:schemeClr val="tx1"/>
                </a:solidFill>
              </a:rPr>
              <a:t>] </a:t>
            </a:r>
            <a:r>
              <a:rPr lang="en-US" altLang="zh-CN" dirty="0">
                <a:solidFill>
                  <a:schemeClr val="tx1"/>
                </a:solidFill>
                <a:sym typeface="Symbol" panose="05050102010706020507" pitchFamily="18" charset="2"/>
              </a:rPr>
              <a:t>    </a:t>
            </a:r>
            <a:r>
              <a:rPr lang="en-US" altLang="zh-CN" dirty="0">
                <a:solidFill>
                  <a:schemeClr val="tx1"/>
                </a:solidFill>
              </a:rPr>
              <a:t> </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C20A73"/>
                </a:solidFill>
                <a:latin typeface="黑体" panose="02010609060101010101" pitchFamily="49" charset="-122"/>
              </a:rPr>
              <a:t>进行寄存器换名</a:t>
            </a:r>
            <a:r>
              <a:rPr lang="zh-CN" altLang="en-US" sz="2000" b="1" dirty="0">
                <a:solidFill>
                  <a:srgbClr val="000000"/>
                </a:solidFill>
                <a:latin typeface="宋体" panose="02010600030101010101" pitchFamily="2" charset="-122"/>
                <a:ea typeface="宋体" panose="02010600030101010101" pitchFamily="2" charset="-122"/>
              </a:rPr>
              <a:t>，即把将产生该操作</a:t>
            </a:r>
          </a:p>
          <a:p>
            <a:pPr marL="457200" indent="-457200" eaLnBrk="1" hangingPunct="1">
              <a:buNone/>
              <a:tabLst>
                <a:tab pos="3521075" algn="l"/>
              </a:tabLst>
            </a:pPr>
            <a:r>
              <a:rPr lang="zh-CN" altLang="en-US" sz="20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数的保留站的编号放入当前保留站的</a:t>
            </a:r>
            <a:r>
              <a:rPr lang="en-US" altLang="zh-CN" sz="2000" b="1" dirty="0" err="1">
                <a:solidFill>
                  <a:srgbClr val="000000"/>
                </a:solidFill>
                <a:latin typeface="宋体" panose="02010600030101010101" pitchFamily="2" charset="-122"/>
                <a:ea typeface="宋体" panose="02010600030101010101" pitchFamily="2" charset="-122"/>
              </a:rPr>
              <a:t>Qk</a:t>
            </a:r>
            <a:r>
              <a:rPr lang="zh-CN" altLang="en-US" sz="2000" b="1" dirty="0">
                <a:solidFill>
                  <a:srgbClr val="000000"/>
                </a:solidFill>
                <a:latin typeface="宋体" panose="02010600030101010101" pitchFamily="2" charset="-122"/>
                <a:ea typeface="宋体" panose="02010600030101010101" pitchFamily="2" charset="-122"/>
              </a:rPr>
              <a:t>。           </a:t>
            </a:r>
          </a:p>
          <a:p>
            <a:pPr marL="457200" indent="-457200" eaLnBrk="1" hangingPunct="1">
              <a:buNone/>
              <a:tabLst>
                <a:tab pos="3521075" algn="l"/>
              </a:tabLst>
            </a:pPr>
            <a:r>
              <a:rPr lang="en-US" altLang="zh-CN" dirty="0">
                <a:solidFill>
                  <a:schemeClr val="tx1"/>
                </a:solidFill>
              </a:rPr>
              <a:t>RS[</a:t>
            </a:r>
            <a:r>
              <a:rPr lang="en-US" altLang="zh-CN" dirty="0"/>
              <a:t>r</a:t>
            </a:r>
            <a:r>
              <a:rPr lang="en-US" altLang="zh-CN" dirty="0">
                <a:solidFill>
                  <a:schemeClr val="tx1"/>
                </a:solidFill>
              </a:rPr>
              <a:t>].Busy </a:t>
            </a:r>
            <a:r>
              <a:rPr lang="en-US" altLang="zh-CN" dirty="0">
                <a:solidFill>
                  <a:schemeClr val="tx1"/>
                </a:solidFill>
                <a:sym typeface="Symbol" panose="05050102010706020507" pitchFamily="18" charset="2"/>
              </a:rPr>
              <a:t></a:t>
            </a:r>
            <a:r>
              <a:rPr lang="en-US" altLang="zh-CN" dirty="0">
                <a:solidFill>
                  <a:schemeClr val="tx1"/>
                </a:solidFill>
              </a:rPr>
              <a:t> yes</a:t>
            </a:r>
            <a:r>
              <a:rPr lang="zh-CN" altLang="en-US" dirty="0">
                <a:solidFill>
                  <a:schemeClr val="tx1"/>
                </a:solidFill>
              </a:rPr>
              <a:t>；	</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置当前保留站为“忙”</a:t>
            </a:r>
          </a:p>
          <a:p>
            <a:pPr marL="457200" indent="-457200" eaLnBrk="1" hangingPunct="1">
              <a:buNone/>
              <a:tabLst>
                <a:tab pos="3521075" algn="l"/>
              </a:tabLst>
            </a:pPr>
            <a:r>
              <a:rPr lang="en-US" altLang="zh-CN" dirty="0">
                <a:solidFill>
                  <a:schemeClr val="tx1"/>
                </a:solidFill>
              </a:rPr>
              <a:t>RS[</a:t>
            </a:r>
            <a:r>
              <a:rPr lang="en-US" altLang="zh-CN" dirty="0"/>
              <a:t>r</a:t>
            </a:r>
            <a:r>
              <a:rPr lang="en-US" altLang="zh-CN" dirty="0">
                <a:solidFill>
                  <a:schemeClr val="tx1"/>
                </a:solidFill>
              </a:rPr>
              <a:t>].Op </a:t>
            </a:r>
            <a:r>
              <a:rPr lang="en-US" altLang="zh-CN" dirty="0">
                <a:solidFill>
                  <a:schemeClr val="tx1"/>
                </a:solidFill>
                <a:sym typeface="Symbol" panose="05050102010706020507" pitchFamily="18" charset="2"/>
              </a:rPr>
              <a:t></a:t>
            </a:r>
            <a:r>
              <a:rPr lang="en-US" altLang="zh-CN" dirty="0">
                <a:solidFill>
                  <a:schemeClr val="tx1"/>
                </a:solidFill>
              </a:rPr>
              <a:t> Op</a:t>
            </a:r>
            <a:r>
              <a:rPr lang="zh-CN" altLang="en-US" dirty="0">
                <a:solidFill>
                  <a:schemeClr val="tx1"/>
                </a:solidFill>
              </a:rPr>
              <a:t>；  	</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设置操作码</a:t>
            </a:r>
          </a:p>
          <a:p>
            <a:pPr marL="457200" indent="-457200" eaLnBrk="1" hangingPunct="1">
              <a:buNone/>
              <a:tabLst>
                <a:tab pos="3521075" algn="l"/>
              </a:tabLst>
            </a:pPr>
            <a:r>
              <a:rPr lang="en-US" altLang="zh-CN" dirty="0">
                <a:solidFill>
                  <a:schemeClr val="tx1"/>
                </a:solidFill>
              </a:rPr>
              <a:t>Qi[</a:t>
            </a:r>
            <a:r>
              <a:rPr lang="en-US" altLang="zh-CN" dirty="0" err="1">
                <a:solidFill>
                  <a:srgbClr val="D60093"/>
                </a:solidFill>
              </a:rPr>
              <a:t>rd</a:t>
            </a:r>
            <a:r>
              <a:rPr lang="en-US" altLang="zh-CN" dirty="0">
                <a:solidFill>
                  <a:schemeClr val="tx1"/>
                </a:solidFill>
              </a:rPr>
              <a:t>] </a:t>
            </a:r>
            <a:r>
              <a:rPr lang="en-US" altLang="zh-CN" dirty="0">
                <a:solidFill>
                  <a:schemeClr val="tx1"/>
                </a:solidFill>
                <a:sym typeface="Symbol" panose="05050102010706020507" pitchFamily="18" charset="2"/>
              </a:rPr>
              <a:t></a:t>
            </a:r>
            <a:r>
              <a:rPr lang="en-US" altLang="zh-CN" dirty="0">
                <a:solidFill>
                  <a:schemeClr val="tx1"/>
                </a:solidFill>
              </a:rPr>
              <a:t> </a:t>
            </a:r>
            <a:r>
              <a:rPr lang="en-US" altLang="zh-CN" dirty="0"/>
              <a:t>r</a:t>
            </a:r>
            <a:r>
              <a:rPr lang="zh-CN" altLang="en-US" dirty="0">
                <a:solidFill>
                  <a:schemeClr val="tx1"/>
                </a:solidFill>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把当前保留站的编号</a:t>
            </a:r>
            <a:r>
              <a:rPr lang="en-US" altLang="zh-CN" sz="2000" b="1" dirty="0">
                <a:latin typeface="宋体" panose="02010600030101010101" pitchFamily="2" charset="-122"/>
                <a:ea typeface="宋体" panose="02010600030101010101" pitchFamily="2" charset="-122"/>
              </a:rPr>
              <a:t>r</a:t>
            </a:r>
            <a:r>
              <a:rPr lang="zh-CN" altLang="en-US" sz="2000" b="1" dirty="0">
                <a:solidFill>
                  <a:srgbClr val="000000"/>
                </a:solidFill>
                <a:latin typeface="宋体" panose="02010600030101010101" pitchFamily="2" charset="-122"/>
                <a:ea typeface="宋体" panose="02010600030101010101" pitchFamily="2" charset="-122"/>
              </a:rPr>
              <a:t>放入</a:t>
            </a:r>
            <a:r>
              <a:rPr lang="en-US" altLang="zh-CN" sz="2000" b="1" dirty="0" err="1">
                <a:solidFill>
                  <a:srgbClr val="D60093"/>
                </a:solidFill>
                <a:latin typeface="宋体" panose="02010600030101010101" pitchFamily="2" charset="-122"/>
                <a:ea typeface="宋体" panose="02010600030101010101" pitchFamily="2" charset="-122"/>
              </a:rPr>
              <a:t>rd</a:t>
            </a:r>
            <a:r>
              <a:rPr lang="zh-CN" altLang="en-US" sz="2000" b="1" dirty="0">
                <a:solidFill>
                  <a:srgbClr val="000000"/>
                </a:solidFill>
                <a:latin typeface="宋体" panose="02010600030101010101" pitchFamily="2" charset="-122"/>
                <a:ea typeface="宋体" panose="02010600030101010101" pitchFamily="2" charset="-122"/>
              </a:rPr>
              <a:t>所对应</a:t>
            </a:r>
          </a:p>
          <a:p>
            <a:pPr marL="457200" indent="-457200" eaLnBrk="1" hangingPunct="1">
              <a:buNone/>
              <a:tabLst>
                <a:tab pos="3521075" algn="l"/>
              </a:tabLst>
            </a:pPr>
            <a:r>
              <a:rPr lang="zh-CN" altLang="en-US" sz="20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的寄存器状态表项，以便</a:t>
            </a:r>
            <a:r>
              <a:rPr lang="en-US" altLang="zh-CN" sz="2000" b="1" dirty="0" err="1">
                <a:solidFill>
                  <a:srgbClr val="D60093"/>
                </a:solidFill>
                <a:latin typeface="宋体" panose="02010600030101010101" pitchFamily="2" charset="-122"/>
                <a:ea typeface="宋体" panose="02010600030101010101" pitchFamily="2" charset="-122"/>
              </a:rPr>
              <a:t>rd</a:t>
            </a:r>
            <a:r>
              <a:rPr lang="zh-CN" altLang="en-US" sz="2000" b="1" dirty="0">
                <a:solidFill>
                  <a:srgbClr val="000000"/>
                </a:solidFill>
                <a:latin typeface="宋体" panose="02010600030101010101" pitchFamily="2" charset="-122"/>
                <a:ea typeface="宋体" panose="02010600030101010101" pitchFamily="2" charset="-122"/>
              </a:rPr>
              <a:t>将来接收结果。 </a:t>
            </a:r>
          </a:p>
        </p:txBody>
      </p:sp>
    </p:spTree>
    <p:extLst>
      <p:ext uri="{BB962C8B-B14F-4D97-AF65-F5344CB8AC3E}">
        <p14:creationId xmlns:p14="http://schemas.microsoft.com/office/powerpoint/2010/main" val="37905057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3" descr="Rectangle: Click to edit Master text styles&#10;Second level&#10;Third level&#10;Fourth level&#10;Fifth level"/>
          <p:cNvSpPr>
            <a:spLocks noGrp="1" noChangeArrowheads="1"/>
          </p:cNvSpPr>
          <p:nvPr>
            <p:ph idx="1"/>
          </p:nvPr>
        </p:nvSpPr>
        <p:spPr>
          <a:xfrm>
            <a:off x="427038" y="546175"/>
            <a:ext cx="8640763" cy="5040312"/>
          </a:xfrm>
        </p:spPr>
        <p:txBody>
          <a:bodyPr/>
          <a:lstStyle/>
          <a:p>
            <a:pPr marL="628650" lvl="1" indent="0" eaLnBrk="1" hangingPunct="1">
              <a:lnSpc>
                <a:spcPct val="110000"/>
              </a:lnSpc>
              <a:buNone/>
              <a:tabLst>
                <a:tab pos="4098925" algn="l"/>
              </a:tabLst>
            </a:pPr>
            <a:r>
              <a:rPr lang="en-US" altLang="zh-CN" b="1" dirty="0">
                <a:solidFill>
                  <a:srgbClr val="E24C05"/>
                </a:solidFill>
                <a:latin typeface="黑体" panose="02010609060101010101" pitchFamily="49" charset="-122"/>
              </a:rPr>
              <a:t>② </a:t>
            </a:r>
            <a:r>
              <a:rPr lang="en-US" altLang="zh-CN" b="1" dirty="0">
                <a:solidFill>
                  <a:srgbClr val="E24C05"/>
                </a:solidFill>
                <a:latin typeface="Times New Roman" panose="02020603050405020304" pitchFamily="18" charset="0"/>
              </a:rPr>
              <a:t>load</a:t>
            </a:r>
            <a:r>
              <a:rPr lang="zh-CN" altLang="en-US" b="1" dirty="0">
                <a:solidFill>
                  <a:srgbClr val="E24C05"/>
                </a:solidFill>
                <a:latin typeface="Times New Roman" panose="02020603050405020304" pitchFamily="18" charset="0"/>
              </a:rPr>
              <a:t>和</a:t>
            </a:r>
            <a:r>
              <a:rPr lang="en-US" altLang="zh-CN" b="1" dirty="0">
                <a:solidFill>
                  <a:srgbClr val="E24C05"/>
                </a:solidFill>
                <a:latin typeface="Times New Roman" panose="02020603050405020304" pitchFamily="18" charset="0"/>
              </a:rPr>
              <a:t>store</a:t>
            </a:r>
            <a:r>
              <a:rPr lang="zh-CN" altLang="en-US" b="1" dirty="0">
                <a:solidFill>
                  <a:srgbClr val="E24C05"/>
                </a:solidFill>
                <a:latin typeface="Times New Roman" panose="02020603050405020304" pitchFamily="18" charset="0"/>
              </a:rPr>
              <a:t>指令</a:t>
            </a:r>
          </a:p>
          <a:p>
            <a:pPr marL="1085850" lvl="1" indent="-457200" eaLnBrk="1" hangingPunct="1">
              <a:lnSpc>
                <a:spcPct val="110000"/>
              </a:lnSpc>
              <a:buNone/>
              <a:tabLst>
                <a:tab pos="4098925" algn="l"/>
              </a:tabLst>
            </a:pPr>
            <a:r>
              <a:rPr lang="zh-CN" altLang="en-US" dirty="0">
                <a:solidFill>
                  <a:srgbClr val="D60093"/>
                </a:solidFill>
              </a:rPr>
              <a:t>进入条件：</a:t>
            </a:r>
            <a:r>
              <a:rPr lang="zh-CN" altLang="en-US" dirty="0"/>
              <a:t>缓冲器有空闲单元（设为</a:t>
            </a:r>
            <a:r>
              <a:rPr lang="en-US" altLang="zh-CN" b="1" dirty="0">
                <a:solidFill>
                  <a:srgbClr val="E24C05"/>
                </a:solidFill>
                <a:latin typeface="宋体" panose="02010600030101010101" pitchFamily="2" charset="-122"/>
              </a:rPr>
              <a:t>r</a:t>
            </a:r>
            <a:r>
              <a:rPr lang="zh-CN" altLang="en-US" dirty="0"/>
              <a:t>） </a:t>
            </a:r>
          </a:p>
          <a:p>
            <a:pPr marL="1085850" lvl="1" indent="-457200" eaLnBrk="1" hangingPunct="1">
              <a:lnSpc>
                <a:spcPct val="110000"/>
              </a:lnSpc>
              <a:buNone/>
              <a:tabLst>
                <a:tab pos="4098925" algn="l"/>
              </a:tabLst>
            </a:pPr>
            <a:r>
              <a:rPr lang="zh-CN" altLang="en-US" dirty="0"/>
              <a:t>操作和状态表内容修改：</a:t>
            </a:r>
          </a:p>
          <a:p>
            <a:pPr marL="1085850" lvl="1" indent="-457200" eaLnBrk="1" hangingPunct="1">
              <a:lnSpc>
                <a:spcPct val="110000"/>
              </a:lnSpc>
              <a:buNone/>
              <a:tabLst>
                <a:tab pos="4098925" algn="l"/>
              </a:tabLst>
            </a:pPr>
            <a:r>
              <a:rPr lang="en-US" altLang="zh-CN" dirty="0"/>
              <a:t>if </a:t>
            </a:r>
            <a:r>
              <a:rPr lang="zh-CN" altLang="en-US" dirty="0"/>
              <a:t>（</a:t>
            </a:r>
            <a:r>
              <a:rPr lang="en-US" altLang="zh-CN" dirty="0"/>
              <a:t>Qi[</a:t>
            </a:r>
            <a:r>
              <a:rPr lang="en-US" altLang="zh-CN" dirty="0" err="1">
                <a:solidFill>
                  <a:srgbClr val="D60093"/>
                </a:solidFill>
              </a:rPr>
              <a:t>rs</a:t>
            </a:r>
            <a:r>
              <a:rPr lang="en-US" altLang="zh-CN" dirty="0"/>
              <a:t>] = 0</a:t>
            </a:r>
            <a:r>
              <a:rPr lang="zh-CN" altLang="en-US" dirty="0"/>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检测第一操作数是否就绪</a:t>
            </a:r>
            <a:endParaRPr lang="zh-CN" altLang="en-US" sz="2000" b="1" dirty="0">
              <a:solidFill>
                <a:srgbClr val="000000"/>
              </a:solidFill>
              <a:latin typeface="宋体" panose="02010600030101010101" pitchFamily="2" charset="-122"/>
              <a:ea typeface="宋体" panose="02010600030101010101" pitchFamily="2" charset="-122"/>
              <a:sym typeface="Symbol" panose="05050102010706020507" pitchFamily="18" charset="2"/>
            </a:endParaRPr>
          </a:p>
          <a:p>
            <a:pPr marL="1085850" lvl="1" indent="-457200" eaLnBrk="1" hangingPunct="1">
              <a:lnSpc>
                <a:spcPct val="110000"/>
              </a:lnSpc>
              <a:buNone/>
              <a:tabLst>
                <a:tab pos="4098925" algn="l"/>
              </a:tabLst>
            </a:pPr>
            <a:r>
              <a:rPr lang="zh-CN" altLang="en-US" dirty="0">
                <a:sym typeface="Symbol" panose="05050102010706020507" pitchFamily="18" charset="2"/>
              </a:rPr>
              <a:t>  </a:t>
            </a:r>
            <a:r>
              <a:rPr lang="en-US" altLang="zh-CN" dirty="0"/>
              <a:t>RS[</a:t>
            </a:r>
            <a:r>
              <a:rPr lang="en-US" altLang="zh-CN" dirty="0">
                <a:solidFill>
                  <a:srgbClr val="E24C05"/>
                </a:solidFill>
              </a:rPr>
              <a:t>r</a:t>
            </a:r>
            <a:r>
              <a:rPr lang="en-US" altLang="zh-CN" dirty="0"/>
              <a:t>].</a:t>
            </a:r>
            <a:r>
              <a:rPr lang="en-US" altLang="zh-CN" dirty="0" err="1">
                <a:solidFill>
                  <a:srgbClr val="9933FF"/>
                </a:solidFill>
              </a:rPr>
              <a:t>Vj</a:t>
            </a:r>
            <a:r>
              <a:rPr lang="en-US" altLang="zh-CN" dirty="0"/>
              <a:t> </a:t>
            </a:r>
            <a:r>
              <a:rPr lang="en-US" altLang="zh-CN" dirty="0">
                <a:sym typeface="Symbol" panose="05050102010706020507" pitchFamily="18" charset="2"/>
              </a:rPr>
              <a:t></a:t>
            </a:r>
            <a:r>
              <a:rPr lang="en-US" altLang="zh-CN" dirty="0"/>
              <a:t> </a:t>
            </a:r>
            <a:r>
              <a:rPr lang="en-US" altLang="zh-CN" dirty="0" err="1"/>
              <a:t>Regs</a:t>
            </a:r>
            <a:r>
              <a:rPr lang="en-US" altLang="zh-CN" dirty="0"/>
              <a:t>[</a:t>
            </a:r>
            <a:r>
              <a:rPr lang="en-US" altLang="zh-CN" dirty="0" err="1">
                <a:solidFill>
                  <a:srgbClr val="D60093"/>
                </a:solidFill>
              </a:rPr>
              <a:t>rs</a:t>
            </a:r>
            <a:r>
              <a:rPr lang="en-US" altLang="zh-CN" dirty="0"/>
              <a:t>]</a:t>
            </a:r>
            <a:r>
              <a:rPr lang="zh-CN" altLang="en-US" dirty="0"/>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第一操作数就绪，把寄存器</a:t>
            </a:r>
            <a:r>
              <a:rPr lang="en-US" altLang="zh-CN" sz="2000" b="1" dirty="0" err="1">
                <a:solidFill>
                  <a:srgbClr val="D60093"/>
                </a:solidFill>
                <a:latin typeface="宋体" panose="02010600030101010101" pitchFamily="2" charset="-122"/>
                <a:ea typeface="宋体" panose="02010600030101010101" pitchFamily="2" charset="-122"/>
              </a:rPr>
              <a:t>rs</a:t>
            </a:r>
            <a:r>
              <a:rPr lang="zh-CN" altLang="en-US" sz="2000" b="1" dirty="0">
                <a:solidFill>
                  <a:srgbClr val="000000"/>
                </a:solidFill>
                <a:latin typeface="宋体" panose="02010600030101010101" pitchFamily="2" charset="-122"/>
                <a:ea typeface="宋体" panose="02010600030101010101" pitchFamily="2" charset="-122"/>
              </a:rPr>
              <a:t>中的</a:t>
            </a:r>
          </a:p>
          <a:p>
            <a:pPr marL="1085850" lvl="1" indent="-457200" eaLnBrk="1" hangingPunct="1">
              <a:lnSpc>
                <a:spcPct val="110000"/>
              </a:lnSpc>
              <a:buNone/>
              <a:tabLst>
                <a:tab pos="4098925" algn="l"/>
              </a:tabLst>
            </a:pPr>
            <a:r>
              <a:rPr lang="zh-CN" altLang="en-US" sz="20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操作数取到当前缓冲器单元的</a:t>
            </a:r>
            <a:r>
              <a:rPr lang="en-US" altLang="zh-CN" sz="2000" b="1" dirty="0" err="1">
                <a:solidFill>
                  <a:srgbClr val="9933FF"/>
                </a:solidFill>
                <a:latin typeface="宋体" panose="02010600030101010101" pitchFamily="2" charset="-122"/>
                <a:ea typeface="宋体" panose="02010600030101010101" pitchFamily="2" charset="-122"/>
              </a:rPr>
              <a:t>Vj</a:t>
            </a:r>
            <a:endParaRPr lang="en-US" altLang="zh-CN" sz="2000" b="1" dirty="0">
              <a:solidFill>
                <a:srgbClr val="9933FF"/>
              </a:solidFill>
              <a:latin typeface="宋体" panose="02010600030101010101" pitchFamily="2" charset="-122"/>
              <a:ea typeface="宋体" panose="02010600030101010101" pitchFamily="2" charset="-122"/>
            </a:endParaRPr>
          </a:p>
          <a:p>
            <a:pPr marL="1085850" lvl="1" indent="-457200" eaLnBrk="1" hangingPunct="1">
              <a:lnSpc>
                <a:spcPct val="110000"/>
              </a:lnSpc>
              <a:buNone/>
              <a:tabLst>
                <a:tab pos="4098925" algn="l"/>
              </a:tabLst>
            </a:pPr>
            <a:r>
              <a:rPr lang="en-US" altLang="zh-CN" dirty="0"/>
              <a:t>   RS[</a:t>
            </a:r>
            <a:r>
              <a:rPr lang="en-US" altLang="zh-CN" dirty="0">
                <a:solidFill>
                  <a:srgbClr val="E24C05"/>
                </a:solidFill>
              </a:rPr>
              <a:t>r</a:t>
            </a:r>
            <a:r>
              <a:rPr lang="en-US" altLang="zh-CN" dirty="0"/>
              <a:t>].</a:t>
            </a:r>
            <a:r>
              <a:rPr lang="en-US" altLang="zh-CN" dirty="0" err="1"/>
              <a:t>Qj</a:t>
            </a:r>
            <a:r>
              <a:rPr lang="en-US" altLang="zh-CN" dirty="0"/>
              <a:t> </a:t>
            </a:r>
            <a:r>
              <a:rPr lang="en-US" altLang="zh-CN" dirty="0">
                <a:sym typeface="Symbol" panose="05050102010706020507" pitchFamily="18" charset="2"/>
              </a:rPr>
              <a:t></a:t>
            </a:r>
            <a:r>
              <a:rPr lang="en-US" altLang="zh-CN" dirty="0"/>
              <a:t> 0 </a:t>
            </a:r>
            <a:r>
              <a:rPr lang="en-US" altLang="zh-CN" dirty="0">
                <a:sym typeface="Symbol" panose="05050102010706020507" pitchFamily="18" charset="2"/>
              </a:rPr>
              <a:t></a:t>
            </a:r>
            <a:r>
              <a:rPr lang="zh-CN" altLang="en-US" dirty="0"/>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置</a:t>
            </a:r>
            <a:r>
              <a:rPr lang="en-US" altLang="zh-CN" sz="2000" b="1" dirty="0" err="1">
                <a:solidFill>
                  <a:srgbClr val="000000"/>
                </a:solidFill>
                <a:latin typeface="宋体" panose="02010600030101010101" pitchFamily="2" charset="-122"/>
                <a:ea typeface="宋体" panose="02010600030101010101" pitchFamily="2" charset="-122"/>
              </a:rPr>
              <a:t>Qj</a:t>
            </a:r>
            <a:r>
              <a:rPr lang="zh-CN" altLang="en-US" sz="2000" b="1" dirty="0">
                <a:solidFill>
                  <a:srgbClr val="000000"/>
                </a:solidFill>
                <a:latin typeface="宋体" panose="02010600030101010101" pitchFamily="2" charset="-122"/>
                <a:ea typeface="宋体" panose="02010600030101010101" pitchFamily="2" charset="-122"/>
              </a:rPr>
              <a:t>为</a:t>
            </a:r>
            <a:r>
              <a:rPr lang="en-US" altLang="zh-CN" sz="2000" b="1" dirty="0">
                <a:solidFill>
                  <a:srgbClr val="000000"/>
                </a:solidFill>
                <a:latin typeface="宋体" panose="02010600030101010101" pitchFamily="2" charset="-122"/>
                <a:ea typeface="宋体" panose="02010600030101010101" pitchFamily="2" charset="-122"/>
              </a:rPr>
              <a:t>0</a:t>
            </a:r>
            <a:r>
              <a:rPr lang="zh-CN" altLang="en-US" sz="2000" b="1" dirty="0">
                <a:solidFill>
                  <a:srgbClr val="000000"/>
                </a:solidFill>
                <a:latin typeface="宋体" panose="02010600030101010101" pitchFamily="2" charset="-122"/>
                <a:ea typeface="宋体" panose="02010600030101010101" pitchFamily="2" charset="-122"/>
              </a:rPr>
              <a:t>，表示当前缓冲器单元的</a:t>
            </a:r>
            <a:r>
              <a:rPr lang="en-US" altLang="zh-CN" sz="2000" b="1" dirty="0" err="1">
                <a:solidFill>
                  <a:srgbClr val="9933FF"/>
                </a:solidFill>
                <a:latin typeface="宋体" panose="02010600030101010101" pitchFamily="2" charset="-122"/>
                <a:ea typeface="宋体" panose="02010600030101010101" pitchFamily="2" charset="-122"/>
              </a:rPr>
              <a:t>Vj</a:t>
            </a:r>
            <a:endParaRPr lang="en-US" altLang="zh-CN" sz="2000" b="1" dirty="0">
              <a:solidFill>
                <a:srgbClr val="000000"/>
              </a:solidFill>
              <a:latin typeface="宋体" panose="02010600030101010101" pitchFamily="2" charset="-122"/>
              <a:ea typeface="宋体" panose="02010600030101010101" pitchFamily="2" charset="-122"/>
            </a:endParaRPr>
          </a:p>
          <a:p>
            <a:pPr marL="1085850" lvl="1" indent="-457200" eaLnBrk="1" hangingPunct="1">
              <a:lnSpc>
                <a:spcPct val="110000"/>
              </a:lnSpc>
              <a:buNone/>
              <a:tabLst>
                <a:tab pos="4098925" algn="l"/>
              </a:tabLst>
            </a:pPr>
            <a:r>
              <a:rPr lang="en-US" altLang="zh-CN" sz="2000" b="1" dirty="0">
                <a:solidFill>
                  <a:srgbClr val="000000"/>
                </a:solidFill>
                <a:latin typeface="宋体" panose="02010600030101010101" pitchFamily="2" charset="-122"/>
                <a:ea typeface="宋体" panose="02010600030101010101" pitchFamily="2" charset="-122"/>
              </a:rPr>
              <a:t>                         	// </a:t>
            </a:r>
            <a:r>
              <a:rPr lang="zh-CN" altLang="en-US" sz="2000" b="1" dirty="0">
                <a:solidFill>
                  <a:srgbClr val="000000"/>
                </a:solidFill>
                <a:latin typeface="宋体" panose="02010600030101010101" pitchFamily="2" charset="-122"/>
                <a:ea typeface="宋体" panose="02010600030101010101" pitchFamily="2" charset="-122"/>
              </a:rPr>
              <a:t>中的操作数就绪。</a:t>
            </a:r>
          </a:p>
          <a:p>
            <a:pPr marL="1085850" lvl="1" indent="-457200" eaLnBrk="1" hangingPunct="1">
              <a:lnSpc>
                <a:spcPct val="110000"/>
              </a:lnSpc>
              <a:buNone/>
              <a:tabLst>
                <a:tab pos="4098925" algn="l"/>
              </a:tabLst>
            </a:pPr>
            <a:r>
              <a:rPr lang="zh-CN" altLang="en-US" dirty="0"/>
              <a:t> </a:t>
            </a:r>
            <a:r>
              <a:rPr lang="en-US" altLang="zh-CN" dirty="0"/>
              <a:t>else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第一操作数没有就绪</a:t>
            </a:r>
            <a:endParaRPr lang="zh-CN" altLang="en-US" sz="2000" b="1" dirty="0">
              <a:solidFill>
                <a:srgbClr val="000000"/>
              </a:solidFill>
              <a:latin typeface="宋体" panose="02010600030101010101" pitchFamily="2" charset="-122"/>
              <a:ea typeface="宋体" panose="02010600030101010101" pitchFamily="2" charset="-122"/>
              <a:sym typeface="Symbol" panose="05050102010706020507" pitchFamily="18" charset="2"/>
            </a:endParaRPr>
          </a:p>
          <a:p>
            <a:pPr marL="1085850" lvl="1" indent="-457200" eaLnBrk="1" hangingPunct="1">
              <a:lnSpc>
                <a:spcPct val="110000"/>
              </a:lnSpc>
              <a:buNone/>
              <a:tabLst>
                <a:tab pos="4098925" algn="l"/>
              </a:tabLst>
            </a:pPr>
            <a:r>
              <a:rPr lang="zh-CN" altLang="en-US" dirty="0">
                <a:sym typeface="Symbol" panose="05050102010706020507" pitchFamily="18" charset="2"/>
              </a:rPr>
              <a:t>  </a:t>
            </a:r>
            <a:r>
              <a:rPr lang="en-US" altLang="zh-CN" dirty="0"/>
              <a:t>RS[</a:t>
            </a:r>
            <a:r>
              <a:rPr lang="en-US" altLang="zh-CN" dirty="0">
                <a:solidFill>
                  <a:srgbClr val="E24C05"/>
                </a:solidFill>
              </a:rPr>
              <a:t>r</a:t>
            </a:r>
            <a:r>
              <a:rPr lang="en-US" altLang="zh-CN" dirty="0"/>
              <a:t>].</a:t>
            </a:r>
            <a:r>
              <a:rPr lang="en-US" altLang="zh-CN" dirty="0" err="1"/>
              <a:t>Qj</a:t>
            </a:r>
            <a:r>
              <a:rPr lang="en-US" altLang="zh-CN" dirty="0"/>
              <a:t> </a:t>
            </a:r>
            <a:r>
              <a:rPr lang="en-US" altLang="zh-CN" dirty="0">
                <a:sym typeface="Symbol" panose="05050102010706020507" pitchFamily="18" charset="2"/>
              </a:rPr>
              <a:t></a:t>
            </a:r>
            <a:r>
              <a:rPr lang="en-US" altLang="zh-CN" dirty="0"/>
              <a:t> Qi[</a:t>
            </a:r>
            <a:r>
              <a:rPr lang="en-US" altLang="zh-CN" dirty="0" err="1">
                <a:solidFill>
                  <a:srgbClr val="D60093"/>
                </a:solidFill>
              </a:rPr>
              <a:t>rs</a:t>
            </a:r>
            <a:r>
              <a:rPr lang="en-US" altLang="zh-CN" dirty="0"/>
              <a:t>] </a:t>
            </a:r>
            <a:r>
              <a:rPr lang="en-US" altLang="zh-CN" dirty="0">
                <a:sym typeface="Symbol" panose="05050102010706020507" pitchFamily="18" charset="2"/>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C20A73"/>
                </a:solidFill>
                <a:latin typeface="黑体" panose="02010609060101010101" pitchFamily="49" charset="-122"/>
              </a:rPr>
              <a:t>进行寄存器换名</a:t>
            </a:r>
            <a:r>
              <a:rPr lang="zh-CN" altLang="en-US" sz="2000" b="1" dirty="0">
                <a:solidFill>
                  <a:srgbClr val="000000"/>
                </a:solidFill>
                <a:latin typeface="宋体" panose="02010600030101010101" pitchFamily="2" charset="-122"/>
                <a:ea typeface="宋体" panose="02010600030101010101" pitchFamily="2" charset="-122"/>
              </a:rPr>
              <a:t>，即把将产生该   </a:t>
            </a:r>
          </a:p>
          <a:p>
            <a:pPr marL="1085850" lvl="1" indent="-457200" eaLnBrk="1" hangingPunct="1">
              <a:lnSpc>
                <a:spcPct val="110000"/>
              </a:lnSpc>
              <a:buNone/>
              <a:tabLst>
                <a:tab pos="4098925" algn="l"/>
              </a:tabLst>
            </a:pPr>
            <a:r>
              <a:rPr lang="zh-CN" altLang="en-US" sz="20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操作数的保留站的编号存入当前缓冲器单元的</a:t>
            </a:r>
            <a:r>
              <a:rPr lang="en-US" altLang="zh-CN" sz="2000" b="1" dirty="0" err="1">
                <a:solidFill>
                  <a:srgbClr val="000000"/>
                </a:solidFill>
                <a:latin typeface="宋体" panose="02010600030101010101" pitchFamily="2" charset="-122"/>
                <a:ea typeface="宋体" panose="02010600030101010101" pitchFamily="2" charset="-122"/>
              </a:rPr>
              <a:t>Qj</a:t>
            </a:r>
            <a:r>
              <a:rPr lang="zh-CN" altLang="en-US" sz="2000" b="1" dirty="0">
                <a:solidFill>
                  <a:srgbClr val="000000"/>
                </a:solidFill>
                <a:latin typeface="宋体" panose="02010600030101010101" pitchFamily="2" charset="-122"/>
                <a:ea typeface="宋体" panose="02010600030101010101" pitchFamily="2" charset="-122"/>
              </a:rPr>
              <a:t>。</a:t>
            </a:r>
          </a:p>
        </p:txBody>
      </p:sp>
      <p:sp>
        <p:nvSpPr>
          <p:cNvPr id="235523" name="Rectangle 14"/>
          <p:cNvSpPr>
            <a:spLocks noChangeArrowheads="1"/>
          </p:cNvSpPr>
          <p:nvPr/>
        </p:nvSpPr>
        <p:spPr bwMode="auto">
          <a:xfrm>
            <a:off x="9372600" y="12776"/>
            <a:ext cx="26677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b="1" dirty="0">
                <a:solidFill>
                  <a:srgbClr val="40458C"/>
                </a:solidFill>
                <a:latin typeface="楷体_GB2312" pitchFamily="49" charset="-122"/>
                <a:ea typeface="楷体_GB2312" pitchFamily="49" charset="-122"/>
              </a:rPr>
              <a:t>L.D F2</a:t>
            </a:r>
            <a:r>
              <a:rPr lang="zh-CN" altLang="en-US" b="1" dirty="0">
                <a:solidFill>
                  <a:srgbClr val="40458C"/>
                </a:solidFill>
                <a:latin typeface="楷体_GB2312" pitchFamily="49" charset="-122"/>
                <a:ea typeface="楷体_GB2312" pitchFamily="49" charset="-122"/>
              </a:rPr>
              <a:t>，</a:t>
            </a:r>
            <a:r>
              <a:rPr lang="en-US" altLang="zh-CN" b="1" dirty="0">
                <a:solidFill>
                  <a:srgbClr val="40458C"/>
                </a:solidFill>
                <a:latin typeface="楷体_GB2312" pitchFamily="49" charset="-122"/>
                <a:ea typeface="楷体_GB2312" pitchFamily="49" charset="-122"/>
              </a:rPr>
              <a:t>45</a:t>
            </a:r>
            <a:r>
              <a:rPr lang="zh-CN" altLang="en-US" b="1" dirty="0">
                <a:solidFill>
                  <a:srgbClr val="40458C"/>
                </a:solidFill>
                <a:latin typeface="楷体_GB2312" pitchFamily="49" charset="-122"/>
                <a:ea typeface="楷体_GB2312" pitchFamily="49" charset="-122"/>
              </a:rPr>
              <a:t>（</a:t>
            </a:r>
            <a:r>
              <a:rPr lang="en-US" altLang="zh-CN" b="1" dirty="0">
                <a:solidFill>
                  <a:srgbClr val="40458C"/>
                </a:solidFill>
                <a:latin typeface="楷体_GB2312" pitchFamily="49" charset="-122"/>
                <a:ea typeface="楷体_GB2312" pitchFamily="49" charset="-122"/>
              </a:rPr>
              <a:t>R3</a:t>
            </a:r>
            <a:r>
              <a:rPr lang="zh-CN" altLang="en-US" b="1" dirty="0">
                <a:solidFill>
                  <a:srgbClr val="40458C"/>
                </a:solidFill>
                <a:latin typeface="楷体_GB2312" pitchFamily="49" charset="-122"/>
                <a:ea typeface="楷体_GB2312" pitchFamily="49" charset="-122"/>
              </a:rPr>
              <a:t>）</a:t>
            </a:r>
          </a:p>
        </p:txBody>
      </p:sp>
      <p:grpSp>
        <p:nvGrpSpPr>
          <p:cNvPr id="235524" name="Group 15"/>
          <p:cNvGrpSpPr>
            <a:grpSpLocks/>
          </p:cNvGrpSpPr>
          <p:nvPr/>
        </p:nvGrpSpPr>
        <p:grpSpPr bwMode="auto">
          <a:xfrm>
            <a:off x="10058400" y="546175"/>
            <a:ext cx="2133600" cy="1524000"/>
            <a:chOff x="3577" y="1498"/>
            <a:chExt cx="1344" cy="960"/>
          </a:xfrm>
        </p:grpSpPr>
        <p:sp>
          <p:nvSpPr>
            <p:cNvPr id="235526" name="Rectangle 16"/>
            <p:cNvSpPr>
              <a:spLocks noChangeArrowheads="1"/>
            </p:cNvSpPr>
            <p:nvPr/>
          </p:nvSpPr>
          <p:spPr bwMode="auto">
            <a:xfrm>
              <a:off x="4345" y="1786"/>
              <a:ext cx="5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D60093"/>
                  </a:solidFill>
                  <a:latin typeface="楷体_GB2312" pitchFamily="49" charset="-122"/>
                  <a:ea typeface="楷体_GB2312" pitchFamily="49" charset="-122"/>
                </a:rPr>
                <a:t>rs</a:t>
              </a:r>
            </a:p>
          </p:txBody>
        </p:sp>
        <p:sp>
          <p:nvSpPr>
            <p:cNvPr id="235527" name="Line 17"/>
            <p:cNvSpPr>
              <a:spLocks noChangeShapeType="1"/>
            </p:cNvSpPr>
            <p:nvPr/>
          </p:nvSpPr>
          <p:spPr bwMode="auto">
            <a:xfrm flipV="1">
              <a:off x="4489" y="1498"/>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Tahoma" panose="020B0604030504040204" pitchFamily="34" charset="0"/>
                <a:ea typeface="黑体" panose="02010609060101010101" pitchFamily="49" charset="-122"/>
              </a:endParaRPr>
            </a:p>
          </p:txBody>
        </p:sp>
        <p:sp>
          <p:nvSpPr>
            <p:cNvPr id="235528" name="Rectangle 18"/>
            <p:cNvSpPr>
              <a:spLocks noChangeArrowheads="1"/>
            </p:cNvSpPr>
            <p:nvPr/>
          </p:nvSpPr>
          <p:spPr bwMode="auto">
            <a:xfrm>
              <a:off x="3577" y="1786"/>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D60093"/>
                  </a:solidFill>
                  <a:latin typeface="楷体_GB2312" pitchFamily="49" charset="-122"/>
                  <a:ea typeface="楷体_GB2312" pitchFamily="49" charset="-122"/>
                </a:rPr>
                <a:t>rt</a:t>
              </a:r>
            </a:p>
          </p:txBody>
        </p:sp>
        <p:sp>
          <p:nvSpPr>
            <p:cNvPr id="235529" name="Line 19"/>
            <p:cNvSpPr>
              <a:spLocks noChangeShapeType="1"/>
            </p:cNvSpPr>
            <p:nvPr/>
          </p:nvSpPr>
          <p:spPr bwMode="auto">
            <a:xfrm flipV="1">
              <a:off x="3721" y="1498"/>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Tahoma" panose="020B0604030504040204" pitchFamily="34" charset="0"/>
                <a:ea typeface="黑体" panose="02010609060101010101" pitchFamily="49" charset="-122"/>
              </a:endParaRPr>
            </a:p>
          </p:txBody>
        </p:sp>
        <p:sp>
          <p:nvSpPr>
            <p:cNvPr id="235530" name="Rectangle 20"/>
            <p:cNvSpPr>
              <a:spLocks noChangeArrowheads="1"/>
            </p:cNvSpPr>
            <p:nvPr/>
          </p:nvSpPr>
          <p:spPr bwMode="auto">
            <a:xfrm>
              <a:off x="3913" y="1825"/>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b="1">
                  <a:solidFill>
                    <a:srgbClr val="D60093"/>
                  </a:solidFill>
                  <a:latin typeface="楷体_GB2312" pitchFamily="49" charset="-122"/>
                  <a:ea typeface="楷体_GB2312" pitchFamily="49" charset="-122"/>
                </a:rPr>
                <a:t>imm</a:t>
              </a:r>
            </a:p>
          </p:txBody>
        </p:sp>
        <p:sp>
          <p:nvSpPr>
            <p:cNvPr id="235531" name="Line 21"/>
            <p:cNvSpPr>
              <a:spLocks noChangeShapeType="1"/>
            </p:cNvSpPr>
            <p:nvPr/>
          </p:nvSpPr>
          <p:spPr bwMode="auto">
            <a:xfrm flipV="1">
              <a:off x="4105" y="1498"/>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Tahoma" panose="020B0604030504040204" pitchFamily="34" charset="0"/>
                <a:ea typeface="黑体" panose="02010609060101010101" pitchFamily="49" charset="-122"/>
              </a:endParaRPr>
            </a:p>
          </p:txBody>
        </p:sp>
        <p:sp>
          <p:nvSpPr>
            <p:cNvPr id="235532" name="Rectangle 22"/>
            <p:cNvSpPr>
              <a:spLocks noChangeArrowheads="1"/>
            </p:cNvSpPr>
            <p:nvPr/>
          </p:nvSpPr>
          <p:spPr bwMode="auto">
            <a:xfrm>
              <a:off x="4393" y="2122"/>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40458C"/>
                  </a:solidFill>
                  <a:latin typeface="楷体_GB2312" pitchFamily="49" charset="-122"/>
                  <a:ea typeface="楷体_GB2312" pitchFamily="49" charset="-122"/>
                </a:rPr>
                <a:t>j</a:t>
              </a:r>
            </a:p>
          </p:txBody>
        </p:sp>
        <p:sp>
          <p:nvSpPr>
            <p:cNvPr id="235533" name="Rectangle 23"/>
            <p:cNvSpPr>
              <a:spLocks noChangeArrowheads="1"/>
            </p:cNvSpPr>
            <p:nvPr/>
          </p:nvSpPr>
          <p:spPr bwMode="auto">
            <a:xfrm>
              <a:off x="3625" y="2131"/>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40458C"/>
                  </a:solidFill>
                  <a:latin typeface="楷体_GB2312" pitchFamily="49" charset="-122"/>
                  <a:ea typeface="楷体_GB2312" pitchFamily="49" charset="-122"/>
                </a:rPr>
                <a:t>k</a:t>
              </a:r>
            </a:p>
          </p:txBody>
        </p:sp>
      </p:grpSp>
    </p:spTree>
    <p:extLst>
      <p:ext uri="{BB962C8B-B14F-4D97-AF65-F5344CB8AC3E}">
        <p14:creationId xmlns:p14="http://schemas.microsoft.com/office/powerpoint/2010/main" val="31376011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3" descr="Rectangle: Click to edit Master text styles&#10;Second level&#10;Third level&#10;Fourth level&#10;Fifth level"/>
          <p:cNvSpPr>
            <a:spLocks noGrp="1" noChangeArrowheads="1"/>
          </p:cNvSpPr>
          <p:nvPr>
            <p:ph idx="1"/>
          </p:nvPr>
        </p:nvSpPr>
        <p:spPr>
          <a:xfrm>
            <a:off x="495301" y="1281113"/>
            <a:ext cx="7772400" cy="3744912"/>
          </a:xfrm>
        </p:spPr>
        <p:txBody>
          <a:bodyPr/>
          <a:lstStyle/>
          <a:p>
            <a:pPr marL="457200" indent="-457200" eaLnBrk="1" hangingPunct="1">
              <a:buNone/>
              <a:tabLst>
                <a:tab pos="3521075" algn="l"/>
              </a:tabLst>
            </a:pPr>
            <a:r>
              <a:rPr lang="en-US" altLang="zh-CN" dirty="0">
                <a:solidFill>
                  <a:schemeClr val="tx1"/>
                </a:solidFill>
              </a:rPr>
              <a:t>RS[</a:t>
            </a:r>
            <a:r>
              <a:rPr lang="en-US" altLang="zh-CN" dirty="0"/>
              <a:t>r</a:t>
            </a:r>
            <a:r>
              <a:rPr lang="en-US" altLang="zh-CN" dirty="0">
                <a:solidFill>
                  <a:schemeClr val="tx1"/>
                </a:solidFill>
              </a:rPr>
              <a:t>].Busy </a:t>
            </a:r>
            <a:r>
              <a:rPr lang="en-US" altLang="zh-CN" dirty="0">
                <a:solidFill>
                  <a:schemeClr val="tx1"/>
                </a:solidFill>
                <a:sym typeface="Symbol" panose="05050102010706020507" pitchFamily="18" charset="2"/>
              </a:rPr>
              <a:t></a:t>
            </a:r>
            <a:r>
              <a:rPr lang="en-US" altLang="zh-CN" dirty="0">
                <a:solidFill>
                  <a:schemeClr val="tx1"/>
                </a:solidFill>
              </a:rPr>
              <a:t> yes</a:t>
            </a:r>
            <a:r>
              <a:rPr lang="zh-CN" altLang="en-US" dirty="0">
                <a:solidFill>
                  <a:schemeClr val="tx1"/>
                </a:solidFill>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置当前缓冲器单元为“忙”</a:t>
            </a:r>
          </a:p>
          <a:p>
            <a:pPr marL="457200" indent="-457200" eaLnBrk="1" hangingPunct="1">
              <a:buNone/>
              <a:tabLst>
                <a:tab pos="3521075" algn="l"/>
              </a:tabLst>
            </a:pPr>
            <a:r>
              <a:rPr lang="en-US" altLang="zh-CN" dirty="0">
                <a:solidFill>
                  <a:schemeClr val="tx1"/>
                </a:solidFill>
              </a:rPr>
              <a:t>RS[</a:t>
            </a:r>
            <a:r>
              <a:rPr lang="en-US" altLang="zh-CN" dirty="0"/>
              <a:t>r</a:t>
            </a:r>
            <a:r>
              <a:rPr lang="en-US" altLang="zh-CN" dirty="0">
                <a:solidFill>
                  <a:schemeClr val="tx1"/>
                </a:solidFill>
              </a:rPr>
              <a:t>].A </a:t>
            </a:r>
            <a:r>
              <a:rPr lang="en-US" altLang="zh-CN" dirty="0">
                <a:solidFill>
                  <a:schemeClr val="tx1"/>
                </a:solidFill>
                <a:sym typeface="Symbol" panose="05050102010706020507" pitchFamily="18" charset="2"/>
              </a:rPr>
              <a:t></a:t>
            </a:r>
            <a:r>
              <a:rPr lang="en-US" altLang="zh-CN" dirty="0">
                <a:solidFill>
                  <a:schemeClr val="tx1"/>
                </a:solidFill>
              </a:rPr>
              <a:t> </a:t>
            </a:r>
            <a:r>
              <a:rPr lang="en-US" altLang="zh-CN" dirty="0" err="1">
                <a:solidFill>
                  <a:srgbClr val="D60093"/>
                </a:solidFill>
              </a:rPr>
              <a:t>Imm</a:t>
            </a:r>
            <a:r>
              <a:rPr lang="zh-CN" altLang="en-US" dirty="0">
                <a:solidFill>
                  <a:schemeClr val="tx1"/>
                </a:solidFill>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把符号位扩展后的偏移量放入</a:t>
            </a:r>
          </a:p>
          <a:p>
            <a:pPr marL="457200" indent="-457200" eaLnBrk="1" hangingPunct="1">
              <a:buNone/>
              <a:tabLst>
                <a:tab pos="3521075" algn="l"/>
              </a:tabLst>
            </a:pPr>
            <a:r>
              <a:rPr lang="zh-CN" altLang="en-US" sz="20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当前缓冲器单元的</a:t>
            </a:r>
            <a:r>
              <a:rPr lang="en-US" altLang="zh-CN" sz="2000" b="1" dirty="0">
                <a:solidFill>
                  <a:srgbClr val="000000"/>
                </a:solidFill>
                <a:latin typeface="宋体" panose="02010600030101010101" pitchFamily="2" charset="-122"/>
                <a:ea typeface="宋体" panose="02010600030101010101" pitchFamily="2" charset="-122"/>
              </a:rPr>
              <a:t>A                               </a:t>
            </a:r>
          </a:p>
          <a:p>
            <a:pPr marL="457200" indent="-457200" eaLnBrk="1" hangingPunct="1">
              <a:buNone/>
              <a:tabLst>
                <a:tab pos="3521075" algn="l"/>
              </a:tabLst>
            </a:pPr>
            <a:r>
              <a:rPr lang="zh-CN" altLang="en-US" b="1" dirty="0">
                <a:solidFill>
                  <a:schemeClr val="hlink"/>
                </a:solidFill>
                <a:latin typeface="宋体" panose="02010600030101010101" pitchFamily="2" charset="-122"/>
                <a:ea typeface="宋体" panose="02010600030101010101" pitchFamily="2" charset="-122"/>
              </a:rPr>
              <a:t>对于</a:t>
            </a:r>
            <a:r>
              <a:rPr lang="en-US" altLang="zh-CN" b="1" dirty="0">
                <a:solidFill>
                  <a:schemeClr val="hlink"/>
                </a:solidFill>
                <a:latin typeface="宋体" panose="02010600030101010101" pitchFamily="2" charset="-122"/>
                <a:ea typeface="宋体" panose="02010600030101010101" pitchFamily="2" charset="-122"/>
              </a:rPr>
              <a:t>load</a:t>
            </a:r>
            <a:r>
              <a:rPr lang="zh-CN" altLang="en-US" b="1" dirty="0">
                <a:solidFill>
                  <a:schemeClr val="hlink"/>
                </a:solidFill>
                <a:latin typeface="宋体" panose="02010600030101010101" pitchFamily="2" charset="-122"/>
                <a:ea typeface="宋体" panose="02010600030101010101" pitchFamily="2" charset="-122"/>
              </a:rPr>
              <a:t>指令：</a:t>
            </a:r>
          </a:p>
          <a:p>
            <a:pPr marL="457200" indent="-457200" eaLnBrk="1" hangingPunct="1">
              <a:buNone/>
              <a:tabLst>
                <a:tab pos="3521075" algn="l"/>
              </a:tabLst>
            </a:pPr>
            <a:r>
              <a:rPr lang="en-US" altLang="zh-CN" dirty="0">
                <a:solidFill>
                  <a:schemeClr val="tx1"/>
                </a:solidFill>
              </a:rPr>
              <a:t>Qi[</a:t>
            </a:r>
            <a:r>
              <a:rPr lang="en-US" altLang="zh-CN" dirty="0" err="1">
                <a:solidFill>
                  <a:srgbClr val="D60093"/>
                </a:solidFill>
              </a:rPr>
              <a:t>rt</a:t>
            </a:r>
            <a:r>
              <a:rPr lang="en-US" altLang="zh-CN" dirty="0">
                <a:solidFill>
                  <a:schemeClr val="tx1"/>
                </a:solidFill>
              </a:rPr>
              <a:t>] </a:t>
            </a:r>
            <a:r>
              <a:rPr lang="en-US" altLang="zh-CN" dirty="0">
                <a:solidFill>
                  <a:schemeClr val="tx1"/>
                </a:solidFill>
                <a:sym typeface="Symbol" panose="05050102010706020507" pitchFamily="18" charset="2"/>
              </a:rPr>
              <a:t></a:t>
            </a:r>
            <a:r>
              <a:rPr lang="en-US" altLang="zh-CN" dirty="0">
                <a:solidFill>
                  <a:schemeClr val="tx1"/>
                </a:solidFill>
              </a:rPr>
              <a:t> </a:t>
            </a:r>
            <a:r>
              <a:rPr lang="en-US" altLang="zh-CN" dirty="0"/>
              <a:t>r</a:t>
            </a:r>
            <a:r>
              <a:rPr lang="zh-CN" altLang="en-US" dirty="0">
                <a:solidFill>
                  <a:schemeClr val="tx1"/>
                </a:solidFill>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把当前缓冲器单元的编号</a:t>
            </a:r>
            <a:r>
              <a:rPr lang="en-US" altLang="zh-CN" sz="2000" b="1" dirty="0">
                <a:latin typeface="宋体" panose="02010600030101010101" pitchFamily="2" charset="-122"/>
                <a:ea typeface="宋体" panose="02010600030101010101" pitchFamily="2" charset="-122"/>
              </a:rPr>
              <a:t>r</a:t>
            </a:r>
            <a:r>
              <a:rPr lang="zh-CN" altLang="en-US" sz="2000" b="1" dirty="0">
                <a:solidFill>
                  <a:srgbClr val="000000"/>
                </a:solidFill>
                <a:latin typeface="宋体" panose="02010600030101010101" pitchFamily="2" charset="-122"/>
                <a:ea typeface="宋体" panose="02010600030101010101" pitchFamily="2" charset="-122"/>
              </a:rPr>
              <a:t>放入</a:t>
            </a:r>
          </a:p>
          <a:p>
            <a:pPr marL="457200" indent="-457200" eaLnBrk="1" hangingPunct="1">
              <a:buNone/>
              <a:tabLst>
                <a:tab pos="3521075" algn="l"/>
              </a:tabLst>
            </a:pPr>
            <a:r>
              <a:rPr lang="zh-CN" altLang="en-US" sz="20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00"/>
                </a:solidFill>
                <a:latin typeface="宋体" panose="02010600030101010101" pitchFamily="2" charset="-122"/>
                <a:ea typeface="宋体" panose="02010600030101010101" pitchFamily="2" charset="-122"/>
              </a:rPr>
              <a:t>// load</a:t>
            </a:r>
            <a:r>
              <a:rPr lang="zh-CN" altLang="en-US" sz="2000" b="1" dirty="0">
                <a:solidFill>
                  <a:srgbClr val="000000"/>
                </a:solidFill>
                <a:latin typeface="宋体" panose="02010600030101010101" pitchFamily="2" charset="-122"/>
                <a:ea typeface="宋体" panose="02010600030101010101" pitchFamily="2" charset="-122"/>
              </a:rPr>
              <a:t>指令的目标寄存器</a:t>
            </a:r>
            <a:r>
              <a:rPr lang="en-US" altLang="zh-CN" sz="2000" b="1" dirty="0" err="1">
                <a:solidFill>
                  <a:srgbClr val="D60093"/>
                </a:solidFill>
                <a:latin typeface="宋体" panose="02010600030101010101" pitchFamily="2" charset="-122"/>
                <a:ea typeface="宋体" panose="02010600030101010101" pitchFamily="2" charset="-122"/>
              </a:rPr>
              <a:t>rt</a:t>
            </a:r>
            <a:r>
              <a:rPr lang="zh-CN" altLang="en-US" sz="2000" b="1" dirty="0">
                <a:solidFill>
                  <a:srgbClr val="000000"/>
                </a:solidFill>
                <a:latin typeface="宋体" panose="02010600030101010101" pitchFamily="2" charset="-122"/>
                <a:ea typeface="宋体" panose="02010600030101010101" pitchFamily="2" charset="-122"/>
              </a:rPr>
              <a:t>所对应的寄存器</a:t>
            </a:r>
          </a:p>
          <a:p>
            <a:pPr marL="457200" indent="-457200" eaLnBrk="1" hangingPunct="1">
              <a:buNone/>
              <a:tabLst>
                <a:tab pos="3521075" algn="l"/>
              </a:tabLst>
            </a:pPr>
            <a:r>
              <a:rPr lang="zh-CN" altLang="en-US" sz="20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状态表项，以便</a:t>
            </a:r>
            <a:r>
              <a:rPr lang="en-US" altLang="zh-CN" sz="2000" b="1" dirty="0" err="1">
                <a:solidFill>
                  <a:srgbClr val="D60093"/>
                </a:solidFill>
                <a:latin typeface="宋体" panose="02010600030101010101" pitchFamily="2" charset="-122"/>
                <a:ea typeface="宋体" panose="02010600030101010101" pitchFamily="2" charset="-122"/>
              </a:rPr>
              <a:t>rt</a:t>
            </a:r>
            <a:r>
              <a:rPr lang="zh-CN" altLang="en-US" sz="2000" b="1" dirty="0">
                <a:solidFill>
                  <a:srgbClr val="000000"/>
                </a:solidFill>
                <a:latin typeface="宋体" panose="02010600030101010101" pitchFamily="2" charset="-122"/>
                <a:ea typeface="宋体" panose="02010600030101010101" pitchFamily="2" charset="-122"/>
              </a:rPr>
              <a:t>将来接收所取的数据。</a:t>
            </a:r>
          </a:p>
        </p:txBody>
      </p:sp>
      <p:sp>
        <p:nvSpPr>
          <p:cNvPr id="236547" name="Rectangle 44"/>
          <p:cNvSpPr>
            <a:spLocks noChangeArrowheads="1"/>
          </p:cNvSpPr>
          <p:nvPr/>
        </p:nvSpPr>
        <p:spPr bwMode="auto">
          <a:xfrm>
            <a:off x="9464040" y="0"/>
            <a:ext cx="26677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b="1">
                <a:solidFill>
                  <a:srgbClr val="40458C"/>
                </a:solidFill>
                <a:latin typeface="楷体_GB2312" pitchFamily="49" charset="-122"/>
                <a:ea typeface="楷体_GB2312" pitchFamily="49" charset="-122"/>
              </a:rPr>
              <a:t>L.D F2</a:t>
            </a:r>
            <a:r>
              <a:rPr lang="zh-CN" altLang="en-US" b="1">
                <a:solidFill>
                  <a:srgbClr val="40458C"/>
                </a:solidFill>
                <a:latin typeface="楷体_GB2312" pitchFamily="49" charset="-122"/>
                <a:ea typeface="楷体_GB2312" pitchFamily="49" charset="-122"/>
              </a:rPr>
              <a:t>，</a:t>
            </a:r>
            <a:r>
              <a:rPr lang="en-US" altLang="zh-CN" b="1">
                <a:solidFill>
                  <a:srgbClr val="40458C"/>
                </a:solidFill>
                <a:latin typeface="楷体_GB2312" pitchFamily="49" charset="-122"/>
                <a:ea typeface="楷体_GB2312" pitchFamily="49" charset="-122"/>
              </a:rPr>
              <a:t>45</a:t>
            </a:r>
            <a:r>
              <a:rPr lang="zh-CN" altLang="en-US" b="1">
                <a:solidFill>
                  <a:srgbClr val="40458C"/>
                </a:solidFill>
                <a:latin typeface="楷体_GB2312" pitchFamily="49" charset="-122"/>
                <a:ea typeface="楷体_GB2312" pitchFamily="49" charset="-122"/>
              </a:rPr>
              <a:t>（</a:t>
            </a:r>
            <a:r>
              <a:rPr lang="en-US" altLang="zh-CN" b="1">
                <a:solidFill>
                  <a:srgbClr val="40458C"/>
                </a:solidFill>
                <a:latin typeface="楷体_GB2312" pitchFamily="49" charset="-122"/>
                <a:ea typeface="楷体_GB2312" pitchFamily="49" charset="-122"/>
              </a:rPr>
              <a:t>R3</a:t>
            </a:r>
            <a:r>
              <a:rPr lang="zh-CN" altLang="en-US" b="1">
                <a:solidFill>
                  <a:srgbClr val="40458C"/>
                </a:solidFill>
                <a:latin typeface="楷体_GB2312" pitchFamily="49" charset="-122"/>
                <a:ea typeface="楷体_GB2312" pitchFamily="49" charset="-122"/>
              </a:rPr>
              <a:t>）</a:t>
            </a:r>
          </a:p>
        </p:txBody>
      </p:sp>
      <p:grpSp>
        <p:nvGrpSpPr>
          <p:cNvPr id="236548" name="Group 45"/>
          <p:cNvGrpSpPr>
            <a:grpSpLocks/>
          </p:cNvGrpSpPr>
          <p:nvPr/>
        </p:nvGrpSpPr>
        <p:grpSpPr bwMode="auto">
          <a:xfrm>
            <a:off x="10149840" y="533399"/>
            <a:ext cx="2133600" cy="1524000"/>
            <a:chOff x="3577" y="1498"/>
            <a:chExt cx="1344" cy="960"/>
          </a:xfrm>
        </p:grpSpPr>
        <p:sp>
          <p:nvSpPr>
            <p:cNvPr id="236549" name="Rectangle 46"/>
            <p:cNvSpPr>
              <a:spLocks noChangeArrowheads="1"/>
            </p:cNvSpPr>
            <p:nvPr/>
          </p:nvSpPr>
          <p:spPr bwMode="auto">
            <a:xfrm>
              <a:off x="4345" y="1786"/>
              <a:ext cx="5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D60093"/>
                  </a:solidFill>
                  <a:latin typeface="楷体_GB2312" pitchFamily="49" charset="-122"/>
                  <a:ea typeface="楷体_GB2312" pitchFamily="49" charset="-122"/>
                </a:rPr>
                <a:t>rs</a:t>
              </a:r>
            </a:p>
          </p:txBody>
        </p:sp>
        <p:sp>
          <p:nvSpPr>
            <p:cNvPr id="236550" name="Line 47"/>
            <p:cNvSpPr>
              <a:spLocks noChangeShapeType="1"/>
            </p:cNvSpPr>
            <p:nvPr/>
          </p:nvSpPr>
          <p:spPr bwMode="auto">
            <a:xfrm flipV="1">
              <a:off x="4489" y="1498"/>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Tahoma" panose="020B0604030504040204" pitchFamily="34" charset="0"/>
                <a:ea typeface="黑体" panose="02010609060101010101" pitchFamily="49" charset="-122"/>
              </a:endParaRPr>
            </a:p>
          </p:txBody>
        </p:sp>
        <p:sp>
          <p:nvSpPr>
            <p:cNvPr id="236551" name="Rectangle 48"/>
            <p:cNvSpPr>
              <a:spLocks noChangeArrowheads="1"/>
            </p:cNvSpPr>
            <p:nvPr/>
          </p:nvSpPr>
          <p:spPr bwMode="auto">
            <a:xfrm>
              <a:off x="3577" y="1786"/>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D60093"/>
                  </a:solidFill>
                  <a:latin typeface="楷体_GB2312" pitchFamily="49" charset="-122"/>
                  <a:ea typeface="楷体_GB2312" pitchFamily="49" charset="-122"/>
                </a:rPr>
                <a:t>rt</a:t>
              </a:r>
            </a:p>
          </p:txBody>
        </p:sp>
        <p:sp>
          <p:nvSpPr>
            <p:cNvPr id="236552" name="Line 49"/>
            <p:cNvSpPr>
              <a:spLocks noChangeShapeType="1"/>
            </p:cNvSpPr>
            <p:nvPr/>
          </p:nvSpPr>
          <p:spPr bwMode="auto">
            <a:xfrm flipV="1">
              <a:off x="3721" y="1498"/>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Tahoma" panose="020B0604030504040204" pitchFamily="34" charset="0"/>
                <a:ea typeface="黑体" panose="02010609060101010101" pitchFamily="49" charset="-122"/>
              </a:endParaRPr>
            </a:p>
          </p:txBody>
        </p:sp>
        <p:sp>
          <p:nvSpPr>
            <p:cNvPr id="236553" name="Rectangle 50"/>
            <p:cNvSpPr>
              <a:spLocks noChangeArrowheads="1"/>
            </p:cNvSpPr>
            <p:nvPr/>
          </p:nvSpPr>
          <p:spPr bwMode="auto">
            <a:xfrm>
              <a:off x="3913" y="1825"/>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b="1">
                  <a:solidFill>
                    <a:srgbClr val="D60093"/>
                  </a:solidFill>
                  <a:latin typeface="楷体_GB2312" pitchFamily="49" charset="-122"/>
                  <a:ea typeface="楷体_GB2312" pitchFamily="49" charset="-122"/>
                </a:rPr>
                <a:t>imm</a:t>
              </a:r>
            </a:p>
          </p:txBody>
        </p:sp>
        <p:sp>
          <p:nvSpPr>
            <p:cNvPr id="236554" name="Line 51"/>
            <p:cNvSpPr>
              <a:spLocks noChangeShapeType="1"/>
            </p:cNvSpPr>
            <p:nvPr/>
          </p:nvSpPr>
          <p:spPr bwMode="auto">
            <a:xfrm flipV="1">
              <a:off x="4105" y="1498"/>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Tahoma" panose="020B0604030504040204" pitchFamily="34" charset="0"/>
                <a:ea typeface="黑体" panose="02010609060101010101" pitchFamily="49" charset="-122"/>
              </a:endParaRPr>
            </a:p>
          </p:txBody>
        </p:sp>
        <p:sp>
          <p:nvSpPr>
            <p:cNvPr id="236555" name="Rectangle 52"/>
            <p:cNvSpPr>
              <a:spLocks noChangeArrowheads="1"/>
            </p:cNvSpPr>
            <p:nvPr/>
          </p:nvSpPr>
          <p:spPr bwMode="auto">
            <a:xfrm>
              <a:off x="4393" y="2122"/>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40458C"/>
                  </a:solidFill>
                  <a:latin typeface="楷体_GB2312" pitchFamily="49" charset="-122"/>
                  <a:ea typeface="楷体_GB2312" pitchFamily="49" charset="-122"/>
                </a:rPr>
                <a:t>j</a:t>
              </a:r>
            </a:p>
          </p:txBody>
        </p:sp>
        <p:sp>
          <p:nvSpPr>
            <p:cNvPr id="236556" name="Rectangle 53"/>
            <p:cNvSpPr>
              <a:spLocks noChangeArrowheads="1"/>
            </p:cNvSpPr>
            <p:nvPr/>
          </p:nvSpPr>
          <p:spPr bwMode="auto">
            <a:xfrm>
              <a:off x="3625" y="2131"/>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40458C"/>
                  </a:solidFill>
                  <a:latin typeface="楷体_GB2312" pitchFamily="49" charset="-122"/>
                  <a:ea typeface="楷体_GB2312" pitchFamily="49" charset="-122"/>
                </a:rPr>
                <a:t>k</a:t>
              </a:r>
            </a:p>
          </p:txBody>
        </p:sp>
      </p:grpSp>
    </p:spTree>
    <p:extLst>
      <p:ext uri="{BB962C8B-B14F-4D97-AF65-F5344CB8AC3E}">
        <p14:creationId xmlns:p14="http://schemas.microsoft.com/office/powerpoint/2010/main" val="9901810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4|9.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样板-白底">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4768F5"/>
      </a:hlink>
      <a:folHlink>
        <a:srgbClr val="5882F8"/>
      </a:folHlink>
    </a:clrScheme>
    <a:fontScheme name="样板-白底">
      <a:majorFont>
        <a:latin typeface="Tahoma"/>
        <a:ea typeface="黑体"/>
        <a:cs typeface=""/>
      </a:majorFont>
      <a:minorFont>
        <a:latin typeface="Tahom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黑体" pitchFamily="2" charset="-122"/>
          </a:defRPr>
        </a:defPPr>
      </a:lstStyle>
    </a:lnDef>
  </a:objectDefaults>
  <a:extraClrSchemeLst>
    <a:extraClrScheme>
      <a:clrScheme name="样板-白底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样板-白底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样板-白底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样板-白底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样板-白底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样板-白底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样板-白底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样板-白底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4358</TotalTime>
  <Words>20014</Words>
  <Application>Microsoft Office PowerPoint</Application>
  <PresentationFormat>宽屏</PresentationFormat>
  <Paragraphs>2584</Paragraphs>
  <Slides>212</Slides>
  <Notes>20</Notes>
  <HiddenSlides>29</HiddenSlides>
  <MMClips>0</MMClips>
  <ScaleCrop>false</ScaleCrop>
  <HeadingPairs>
    <vt:vector size="8" baseType="variant">
      <vt:variant>
        <vt:lpstr>已用的字体</vt:lpstr>
      </vt:variant>
      <vt:variant>
        <vt:i4>18</vt:i4>
      </vt:variant>
      <vt:variant>
        <vt:lpstr>主题</vt:lpstr>
      </vt:variant>
      <vt:variant>
        <vt:i4>3</vt:i4>
      </vt:variant>
      <vt:variant>
        <vt:lpstr>嵌入 OLE 服务器</vt:lpstr>
      </vt:variant>
      <vt:variant>
        <vt:i4>5</vt:i4>
      </vt:variant>
      <vt:variant>
        <vt:lpstr>幻灯片标题</vt:lpstr>
      </vt:variant>
      <vt:variant>
        <vt:i4>212</vt:i4>
      </vt:variant>
    </vt:vector>
  </HeadingPairs>
  <TitlesOfParts>
    <vt:vector size="238" baseType="lpstr">
      <vt:lpstr>Calibri</vt:lpstr>
      <vt:lpstr>PingFangSC</vt:lpstr>
      <vt:lpstr>等线</vt:lpstr>
      <vt:lpstr>等线 Light</vt:lpstr>
      <vt:lpstr>仿宋_GB2312</vt:lpstr>
      <vt:lpstr>黑体</vt:lpstr>
      <vt:lpstr>华文琥珀</vt:lpstr>
      <vt:lpstr>华文楷体</vt:lpstr>
      <vt:lpstr>华文中宋</vt:lpstr>
      <vt:lpstr>楷体_GB2312</vt:lpstr>
      <vt:lpstr>宋体</vt:lpstr>
      <vt:lpstr>MicroSoft YaHei</vt:lpstr>
      <vt:lpstr>Arial</vt:lpstr>
      <vt:lpstr>Calibri Light</vt:lpstr>
      <vt:lpstr>Tahoma</vt:lpstr>
      <vt:lpstr>Times New Roman</vt:lpstr>
      <vt:lpstr>Wingdings</vt:lpstr>
      <vt:lpstr>Wingdings 2</vt:lpstr>
      <vt:lpstr>Office 主题​​</vt:lpstr>
      <vt:lpstr>默认设计模板</vt:lpstr>
      <vt:lpstr>样板-白底</vt:lpstr>
      <vt:lpstr>Picture2</vt:lpstr>
      <vt:lpstr>图片</vt:lpstr>
      <vt:lpstr>Worksheet</vt:lpstr>
      <vt:lpstr>工作表</vt:lpstr>
      <vt:lpstr>Picture</vt:lpstr>
      <vt:lpstr>PowerPoint 演示文稿</vt:lpstr>
      <vt:lpstr>3.1 指令流水线基础知识复习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 采用记分板机制的动态调度 </vt:lpstr>
      <vt:lpstr>2. 采用记分板的DLX基本结构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3.3.3 Tomasulo算法 </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图3.2(b)</vt:lpstr>
      <vt:lpstr>图3.2(c)</vt:lpstr>
      <vt:lpstr>图3.2(d)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周期1：取出第一条指令L.D F6, 34(R2)，地址偏移量34,写入LOAD1，LOAD1名存入寄存器F6。</vt:lpstr>
      <vt:lpstr>PowerPoint 演示文稿</vt:lpstr>
      <vt:lpstr>PowerPoint 演示文稿</vt:lpstr>
      <vt:lpstr>PowerPoint 演示文稿</vt:lpstr>
      <vt:lpstr> 周期5：取出第五条指令DIV.D F10,F0,F6，第二条指令写结果M(A2)到寄存器F2，LOAD2清空。保留站中存入第五条指令的待运算操作数和操作</vt:lpstr>
      <vt:lpstr>PowerPoint 演示文稿</vt:lpstr>
      <vt:lpstr>PowerPoint 演示文稿</vt:lpstr>
      <vt:lpstr> 周期8：第四条指令写结果M-M到寄存器F8，保留站中存放第四条指令的位置清空，第三条指令继续执行。</vt:lpstr>
      <vt:lpstr> 周期9：第六条指令开始执行。第三条指令继续执行。</vt:lpstr>
      <vt:lpstr>PowerPoint 演示文稿</vt:lpstr>
      <vt:lpstr>PowerPoint 演示文稿</vt:lpstr>
      <vt:lpstr>周期12~15：第三条指令继续执行，直到完成。</vt:lpstr>
      <vt:lpstr>PowerPoint 演示文稿</vt:lpstr>
      <vt:lpstr>PowerPoint 演示文稿</vt:lpstr>
      <vt:lpstr>PowerPoint 演示文稿</vt:lpstr>
      <vt:lpstr>周期16：第三条指令写结果M*F4到寄存器F0，保留站中原来存放第三条指令的位置清空。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3.3.1 分支历史表 BHT </vt:lpstr>
      <vt:lpstr>PowerPoint 演示文稿</vt:lpstr>
      <vt:lpstr>PowerPoint 演示文稿</vt:lpstr>
      <vt:lpstr>PowerPoint 演示文稿</vt:lpstr>
      <vt:lpstr>PowerPoint 演示文稿</vt:lpstr>
      <vt:lpstr>PowerPoint 演示文稿</vt:lpstr>
      <vt:lpstr>PowerPoint 演示文稿</vt:lpstr>
      <vt:lpstr>4.转移历史表BHT的逻辑结构</vt:lpstr>
      <vt:lpstr>PowerPoint 演示文稿</vt:lpstr>
      <vt:lpstr> 3.3.2 分支目标缓冲器BTB  </vt:lpstr>
      <vt:lpstr> </vt:lpstr>
      <vt:lpstr> </vt:lpstr>
      <vt:lpstr>PowerPoint 演示文稿</vt:lpstr>
      <vt:lpstr>PowerPoint 演示文稿</vt:lpstr>
      <vt:lpstr> </vt:lpstr>
      <vt:lpstr>PowerPoint 演示文稿</vt:lpstr>
      <vt:lpstr>PowerPoint 演示文稿</vt:lpstr>
      <vt:lpstr>PowerPoint 演示文稿</vt:lpstr>
      <vt:lpstr>PowerPoint 演示文稿</vt:lpstr>
      <vt:lpstr> </vt:lpstr>
      <vt:lpstr>3.3.2 基于硬件的前瞻执行 </vt:lpstr>
      <vt:lpstr>PowerPoint 演示文稿</vt:lpstr>
      <vt:lpstr> </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 </vt:lpstr>
      <vt:lpstr> </vt:lpstr>
      <vt:lpstr>PowerPoint 演示文稿</vt:lpstr>
      <vt:lpstr> </vt:lpstr>
      <vt:lpstr> </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第3章  指令级并行</dc:title>
  <dc:creator>asus</dc:creator>
  <cp:lastModifiedBy>葛 馨木</cp:lastModifiedBy>
  <cp:revision>376</cp:revision>
  <dcterms:created xsi:type="dcterms:W3CDTF">2022-01-27T00:00:57Z</dcterms:created>
  <dcterms:modified xsi:type="dcterms:W3CDTF">2023-06-12T12:07:45Z</dcterms:modified>
</cp:coreProperties>
</file>